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timeline.knightlab.co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inglink.com/"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gr.am/" TargetMode="External"/><Relationship Id="rId3" Type="http://schemas.openxmlformats.org/officeDocument/2006/relationships/hyperlink" Target="http://piktochart.com/"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maps/d/"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oundcloud.com/" TargetMode="External"/><Relationship Id="rId3" Type="http://schemas.openxmlformats.org/officeDocument/2006/relationships/hyperlink" Target="https://soundcite.knightlab.com/"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ollsnack.com/" TargetMode="External"/><Relationship Id="rId3" Type="http://schemas.openxmlformats.org/officeDocument/2006/relationships/hyperlink" Target="http://www.proprofs.com/" TargetMode="External"/><Relationship Id="rId4" Type="http://schemas.openxmlformats.org/officeDocument/2006/relationships/hyperlink" Target="http://www.playbuzz.com/"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ribblelive.com/" TargetMode="External"/><Relationship Id="rId3" Type="http://schemas.openxmlformats.org/officeDocument/2006/relationships/hyperlink" Target="http://www.coveritlive.co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rify.com/"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 name="Shape 27"/>
        <p:cNvGrpSpPr/>
        <p:nvPr/>
      </p:nvGrpSpPr>
      <p:grpSpPr>
        <a:xfrm>
          <a:off x="0" y="0"/>
          <a:ext cx="0" cy="0"/>
          <a:chOff x="0" y="0"/>
          <a:chExt cx="0" cy="0"/>
        </a:xfrm>
      </p:grpSpPr>
      <p:sp>
        <p:nvSpPr>
          <p:cNvPr id="28" name="Shape 2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 name="Shape 2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4" name="Shape 8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0" name="Shape 9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TimelineJS: </a:t>
            </a:r>
            <a:r>
              <a:rPr lang="en-US" u="sng">
                <a:solidFill>
                  <a:schemeClr val="hlink"/>
                </a:solidFill>
                <a:hlinkClick r:id="rId2"/>
              </a:rPr>
              <a:t>http://timeline.knightlab.com/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7" name="Shape 9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3" name="Shape 10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9" name="Shape 10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ThingLink: </a:t>
            </a:r>
            <a:r>
              <a:rPr lang="en-US" u="sng">
                <a:solidFill>
                  <a:schemeClr val="hlink"/>
                </a:solidFill>
                <a:hlinkClick r:id="rId2"/>
              </a:rPr>
              <a:t>https://www.thinglink.com/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6" name="Shape 11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2" name="Shape 12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8" name="Shape 128"/>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Infogram: </a:t>
            </a:r>
            <a:r>
              <a:rPr lang="en-US" u="sng">
                <a:solidFill>
                  <a:schemeClr val="hlink"/>
                </a:solidFill>
                <a:hlinkClick r:id="rId2"/>
              </a:rPr>
              <a:t>https://infogr.am/</a:t>
            </a:r>
          </a:p>
          <a:p>
            <a:pPr>
              <a:spcBef>
                <a:spcPts val="0"/>
              </a:spcBef>
              <a:buNone/>
            </a:pPr>
            <a:r>
              <a:rPr lang="en-US"/>
              <a:t>Piktochart: </a:t>
            </a:r>
            <a:r>
              <a:rPr lang="en-US" u="sng">
                <a:solidFill>
                  <a:schemeClr val="hlink"/>
                </a:solidFill>
                <a:hlinkClick r:id="rId3"/>
              </a:rPr>
              <a:t>http://piktochart.com/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5" name="Shape 13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1" name="Shape 14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 name="Shape 33"/>
        <p:cNvGrpSpPr/>
        <p:nvPr/>
      </p:nvGrpSpPr>
      <p:grpSpPr>
        <a:xfrm>
          <a:off x="0" y="0"/>
          <a:ext cx="0" cy="0"/>
          <a:chOff x="0" y="0"/>
          <a:chExt cx="0" cy="0"/>
        </a:xfrm>
      </p:grpSpPr>
      <p:sp>
        <p:nvSpPr>
          <p:cNvPr id="34" name="Shape 3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 name="Shape 3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Google Maps — My Maps: </a:t>
            </a:r>
            <a:r>
              <a:rPr lang="en-US" u="sng">
                <a:solidFill>
                  <a:schemeClr val="hlink"/>
                </a:solidFill>
                <a:hlinkClick r:id="rId2"/>
              </a:rPr>
              <a:t>https://www.google.com/maps/d/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7" name="Shape 14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SoundCloud: </a:t>
            </a:r>
            <a:r>
              <a:rPr lang="en-US" u="sng">
                <a:solidFill>
                  <a:schemeClr val="hlink"/>
                </a:solidFill>
                <a:hlinkClick r:id="rId2"/>
              </a:rPr>
              <a:t>https://soundcloud.com/</a:t>
            </a:r>
          </a:p>
          <a:p>
            <a:pPr>
              <a:spcBef>
                <a:spcPts val="0"/>
              </a:spcBef>
              <a:buNone/>
            </a:pPr>
            <a:r>
              <a:rPr lang="en-US"/>
              <a:t>SoundCiteJS: </a:t>
            </a:r>
            <a:r>
              <a:rPr lang="en-US" u="sng">
                <a:solidFill>
                  <a:schemeClr val="hlink"/>
                </a:solidFill>
                <a:hlinkClick r:id="rId3"/>
              </a:rPr>
              <a:t>https://soundcite.knightlab.com/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4" name="Shape 15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0" name="Shape 16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6" name="Shape 16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PollSnack: </a:t>
            </a:r>
            <a:r>
              <a:rPr lang="en-US" u="sng">
                <a:solidFill>
                  <a:schemeClr val="hlink"/>
                </a:solidFill>
                <a:hlinkClick r:id="rId2"/>
              </a:rPr>
              <a:t>http://www.pollsnack.com/</a:t>
            </a:r>
          </a:p>
          <a:p>
            <a:pPr rtl="0">
              <a:spcBef>
                <a:spcPts val="0"/>
              </a:spcBef>
              <a:buNone/>
            </a:pPr>
            <a:r>
              <a:rPr lang="en-US"/>
              <a:t>ProProfs:</a:t>
            </a:r>
            <a:r>
              <a:rPr lang="en-US" u="sng">
                <a:solidFill>
                  <a:schemeClr val="hlink"/>
                </a:solidFill>
                <a:hlinkClick r:id="rId3"/>
              </a:rPr>
              <a:t>http://www.proprofs.com/</a:t>
            </a:r>
          </a:p>
          <a:p>
            <a:pPr>
              <a:spcBef>
                <a:spcPts val="0"/>
              </a:spcBef>
              <a:buNone/>
            </a:pPr>
            <a:r>
              <a:rPr lang="en-US"/>
              <a:t>PlayBuzz: </a:t>
            </a:r>
            <a:r>
              <a:rPr lang="en-US" u="sng">
                <a:solidFill>
                  <a:schemeClr val="hlink"/>
                </a:solidFill>
                <a:hlinkClick r:id="rId4"/>
              </a:rPr>
              <a:t>http://www.playbuzz.com/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3" name="Shape 17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9" name="Shape 17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 name="Shape 39"/>
        <p:cNvGrpSpPr/>
        <p:nvPr/>
      </p:nvGrpSpPr>
      <p:grpSpPr>
        <a:xfrm>
          <a:off x="0" y="0"/>
          <a:ext cx="0" cy="0"/>
          <a:chOff x="0" y="0"/>
          <a:chExt cx="0" cy="0"/>
        </a:xfrm>
      </p:grpSpPr>
      <p:sp>
        <p:nvSpPr>
          <p:cNvPr id="40" name="Shape 4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 name="Shape 4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 name="Shape 45"/>
        <p:cNvGrpSpPr/>
        <p:nvPr/>
      </p:nvGrpSpPr>
      <p:grpSpPr>
        <a:xfrm>
          <a:off x="0" y="0"/>
          <a:ext cx="0" cy="0"/>
          <a:chOff x="0" y="0"/>
          <a:chExt cx="0" cy="0"/>
        </a:xfrm>
      </p:grpSpPr>
      <p:sp>
        <p:nvSpPr>
          <p:cNvPr id="46" name="Shape 4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7" name="Shape 4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 name="Shape 51"/>
        <p:cNvGrpSpPr/>
        <p:nvPr/>
      </p:nvGrpSpPr>
      <p:grpSpPr>
        <a:xfrm>
          <a:off x="0" y="0"/>
          <a:ext cx="0" cy="0"/>
          <a:chOff x="0" y="0"/>
          <a:chExt cx="0" cy="0"/>
        </a:xfrm>
      </p:grpSpPr>
      <p:sp>
        <p:nvSpPr>
          <p:cNvPr id="52" name="Shape 5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3" name="Shape 53"/>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US"/>
              <a:t>Scribble Live: </a:t>
            </a:r>
            <a:r>
              <a:rPr lang="en-US" u="sng">
                <a:solidFill>
                  <a:schemeClr val="hlink"/>
                </a:solidFill>
                <a:hlinkClick r:id="rId2"/>
              </a:rPr>
              <a:t>http://www.scribblelive.com/</a:t>
            </a:r>
          </a:p>
          <a:p>
            <a:pPr>
              <a:spcBef>
                <a:spcPts val="0"/>
              </a:spcBef>
              <a:buNone/>
            </a:pPr>
            <a:r>
              <a:rPr lang="en-US"/>
              <a:t>Cover It Live: </a:t>
            </a:r>
            <a:r>
              <a:rPr lang="en-US" u="sng">
                <a:solidFill>
                  <a:schemeClr val="hlink"/>
                </a:solidFill>
                <a:hlinkClick r:id="rId3"/>
              </a:rPr>
              <a:t>http://www.coveritlive.com/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0" name="Shape 6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6" name="Shape 6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2" name="Shape 7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US"/>
              <a:t>Storify: </a:t>
            </a:r>
            <a:r>
              <a:rPr lang="en-US" u="sng">
                <a:solidFill>
                  <a:schemeClr val="hlink"/>
                </a:solidFill>
                <a:hlinkClick r:id="rId2"/>
              </a:rPr>
              <a:t>https://storify.com/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 name="Shape 76"/>
        <p:cNvGrpSpPr/>
        <p:nvPr/>
      </p:nvGrpSpPr>
      <p:grpSpPr>
        <a:xfrm>
          <a:off x="0" y="0"/>
          <a:ext cx="0" cy="0"/>
          <a:chOff x="0" y="0"/>
          <a:chExt cx="0" cy="0"/>
        </a:xfrm>
      </p:grpSpPr>
      <p:sp>
        <p:nvSpPr>
          <p:cNvPr id="77" name="Shape 7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8" name="Shape 7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7" name="Shape 7"/>
        <p:cNvGrpSpPr/>
        <p:nvPr/>
      </p:nvGrpSpPr>
      <p:grpSpPr>
        <a:xfrm>
          <a:off x="0" y="0"/>
          <a:ext cx="0" cy="0"/>
          <a:chOff x="0" y="0"/>
          <a:chExt cx="0" cy="0"/>
        </a:xfrm>
      </p:grpSpPr>
      <p:sp>
        <p:nvSpPr>
          <p:cNvPr id="8" name="Shape 8"/>
          <p:cNvSpPr txBox="1"/>
          <p:nvPr>
            <p:ph type="ctrTitle"/>
          </p:nvPr>
        </p:nvSpPr>
        <p:spPr>
          <a:xfrm>
            <a:off x="685800" y="2111123"/>
            <a:ext cx="7772400" cy="1546500"/>
          </a:xfrm>
          <a:prstGeom prst="rect">
            <a:avLst/>
          </a:prstGeom>
        </p:spPr>
        <p:txBody>
          <a:bodyPr anchorCtr="0" anchor="b" bIns="91425" lIns="91425" rIns="91425" tIns="91425"/>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9" name="Shape 9"/>
          <p:cNvSpPr txBox="1"/>
          <p:nvPr>
            <p:ph idx="1" type="subTitle"/>
          </p:nvPr>
        </p:nvSpPr>
        <p:spPr>
          <a:xfrm>
            <a:off x="685800" y="3786737"/>
            <a:ext cx="7772400" cy="1046400"/>
          </a:xfrm>
          <a:prstGeom prst="rect">
            <a:avLst/>
          </a:prstGeom>
        </p:spPr>
        <p:txBody>
          <a:bodyPr anchorCtr="0" anchor="t" bIns="91425" lIns="91425" rIns="91425" tIns="91425"/>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0" name="Shape 10"/>
        <p:cNvGrpSpPr/>
        <p:nvPr/>
      </p:nvGrpSpPr>
      <p:grpSpPr>
        <a:xfrm>
          <a:off x="0" y="0"/>
          <a:ext cx="0" cy="0"/>
          <a:chOff x="0" y="0"/>
          <a:chExt cx="0" cy="0"/>
        </a:xfrm>
      </p:grpSpPr>
      <p:sp>
        <p:nvSpPr>
          <p:cNvPr id="11" name="Shape 11"/>
          <p:cNvSpPr txBox="1"/>
          <p:nvPr>
            <p:ph type="title"/>
          </p:nvPr>
        </p:nvSpPr>
        <p:spPr>
          <a:xfrm>
            <a:off x="457200" y="274637"/>
            <a:ext cx="8229600" cy="1143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2" name="Shape 12"/>
          <p:cNvSpPr txBox="1"/>
          <p:nvPr>
            <p:ph idx="1" type="body"/>
          </p:nvPr>
        </p:nvSpPr>
        <p:spPr>
          <a:xfrm>
            <a:off x="457200" y="1600200"/>
            <a:ext cx="8229600" cy="49677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3" name="Shape 13"/>
        <p:cNvGrpSpPr/>
        <p:nvPr/>
      </p:nvGrpSpPr>
      <p:grpSpPr>
        <a:xfrm>
          <a:off x="0" y="0"/>
          <a:ext cx="0" cy="0"/>
          <a:chOff x="0" y="0"/>
          <a:chExt cx="0" cy="0"/>
        </a:xfrm>
      </p:grpSpPr>
      <p:sp>
        <p:nvSpPr>
          <p:cNvPr id="14" name="Shape 14"/>
          <p:cNvSpPr txBox="1"/>
          <p:nvPr>
            <p:ph type="title"/>
          </p:nvPr>
        </p:nvSpPr>
        <p:spPr>
          <a:xfrm>
            <a:off x="457200" y="274637"/>
            <a:ext cx="8229600" cy="1143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5" name="Shape 15"/>
          <p:cNvSpPr txBox="1"/>
          <p:nvPr>
            <p:ph idx="1" type="body"/>
          </p:nvPr>
        </p:nvSpPr>
        <p:spPr>
          <a:xfrm>
            <a:off x="457200" y="1600200"/>
            <a:ext cx="3994500" cy="49677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6" name="Shape 16"/>
          <p:cNvSpPr txBox="1"/>
          <p:nvPr>
            <p:ph idx="2" type="body"/>
          </p:nvPr>
        </p:nvSpPr>
        <p:spPr>
          <a:xfrm>
            <a:off x="4692273" y="1600200"/>
            <a:ext cx="3994500" cy="49677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7" name="Shape 17"/>
        <p:cNvGrpSpPr/>
        <p:nvPr/>
      </p:nvGrpSpPr>
      <p:grpSpPr>
        <a:xfrm>
          <a:off x="0" y="0"/>
          <a:ext cx="0" cy="0"/>
          <a:chOff x="0" y="0"/>
          <a:chExt cx="0" cy="0"/>
        </a:xfrm>
      </p:grpSpPr>
      <p:sp>
        <p:nvSpPr>
          <p:cNvPr id="18" name="Shape 18"/>
          <p:cNvSpPr txBox="1"/>
          <p:nvPr>
            <p:ph type="title"/>
          </p:nvPr>
        </p:nvSpPr>
        <p:spPr>
          <a:xfrm>
            <a:off x="457200" y="274637"/>
            <a:ext cx="8229600" cy="1143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9" name="Shape 19"/>
        <p:cNvGrpSpPr/>
        <p:nvPr/>
      </p:nvGrpSpPr>
      <p:grpSpPr>
        <a:xfrm>
          <a:off x="0" y="0"/>
          <a:ext cx="0" cy="0"/>
          <a:chOff x="0" y="0"/>
          <a:chExt cx="0" cy="0"/>
        </a:xfrm>
      </p:grpSpPr>
      <p:sp>
        <p:nvSpPr>
          <p:cNvPr id="20" name="Shape 20"/>
          <p:cNvSpPr txBox="1"/>
          <p:nvPr>
            <p:ph idx="1" type="body"/>
          </p:nvPr>
        </p:nvSpPr>
        <p:spPr>
          <a:xfrm>
            <a:off x="457200" y="5875078"/>
            <a:ext cx="8229600" cy="692700"/>
          </a:xfrm>
          <a:prstGeom prst="rect">
            <a:avLst/>
          </a:prstGeom>
        </p:spPr>
        <p:txBody>
          <a:bodyPr anchorCtr="0" anchor="t" bIns="91425" lIns="91425" rIns="91425" tIns="91425"/>
          <a:lstStyle>
            <a:lvl1pPr algn="ctr">
              <a:spcBef>
                <a:spcPts val="360"/>
              </a:spcBef>
              <a:buSzPct val="100000"/>
              <a:buNone/>
              <a:defRPr sz="1800"/>
            </a:lvl1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1">
    <p:bg>
      <p:bgPr>
        <a:solidFill>
          <a:schemeClr val="lt1"/>
        </a:solidFill>
      </p:bgPr>
    </p:bg>
    <p:spTree>
      <p:nvGrpSpPr>
        <p:cNvPr id="22" name="Shape 2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457200" y="274637"/>
            <a:ext cx="8229600" cy="1143000"/>
          </a:xfrm>
          <a:prstGeom prst="rect">
            <a:avLst/>
          </a:prstGeom>
          <a:noFill/>
          <a:ln>
            <a:noFill/>
          </a:ln>
        </p:spPr>
        <p:txBody>
          <a:bodyPr anchorCtr="0" anchor="b" bIns="91425" lIns="91425" rIns="91425" tIns="91425"/>
          <a:lstStyle>
            <a:lvl1pPr>
              <a:spcBef>
                <a:spcPts val="0"/>
              </a:spcBef>
              <a:buClr>
                <a:schemeClr val="dk1"/>
              </a:buClr>
              <a:buSzPct val="100000"/>
              <a:buNone/>
              <a:defRPr b="1" sz="3600">
                <a:solidFill>
                  <a:schemeClr val="dk1"/>
                </a:solidFill>
              </a:defRPr>
            </a:lvl1pPr>
            <a:lvl2pPr>
              <a:spcBef>
                <a:spcPts val="0"/>
              </a:spcBef>
              <a:buClr>
                <a:schemeClr val="dk1"/>
              </a:buClr>
              <a:buSzPct val="100000"/>
              <a:buNone/>
              <a:defRPr b="1" sz="3600">
                <a:solidFill>
                  <a:schemeClr val="dk1"/>
                </a:solidFill>
              </a:defRPr>
            </a:lvl2pPr>
            <a:lvl3pPr>
              <a:spcBef>
                <a:spcPts val="0"/>
              </a:spcBef>
              <a:buClr>
                <a:schemeClr val="dk1"/>
              </a:buClr>
              <a:buSzPct val="100000"/>
              <a:buNone/>
              <a:defRPr b="1" sz="3600">
                <a:solidFill>
                  <a:schemeClr val="dk1"/>
                </a:solidFill>
              </a:defRPr>
            </a:lvl3pPr>
            <a:lvl4pPr>
              <a:spcBef>
                <a:spcPts val="0"/>
              </a:spcBef>
              <a:buClr>
                <a:schemeClr val="dk1"/>
              </a:buClr>
              <a:buSzPct val="100000"/>
              <a:buNone/>
              <a:defRPr b="1" sz="3600">
                <a:solidFill>
                  <a:schemeClr val="dk1"/>
                </a:solidFill>
              </a:defRPr>
            </a:lvl4pPr>
            <a:lvl5pPr>
              <a:spcBef>
                <a:spcPts val="0"/>
              </a:spcBef>
              <a:buClr>
                <a:schemeClr val="dk1"/>
              </a:buClr>
              <a:buSzPct val="100000"/>
              <a:buNone/>
              <a:defRPr b="1" sz="3600">
                <a:solidFill>
                  <a:schemeClr val="dk1"/>
                </a:solidFill>
              </a:defRPr>
            </a:lvl5pPr>
            <a:lvl6pPr>
              <a:spcBef>
                <a:spcPts val="0"/>
              </a:spcBef>
              <a:buClr>
                <a:schemeClr val="dk1"/>
              </a:buClr>
              <a:buSzPct val="100000"/>
              <a:buNone/>
              <a:defRPr b="1" sz="3600">
                <a:solidFill>
                  <a:schemeClr val="dk1"/>
                </a:solidFill>
              </a:defRPr>
            </a:lvl6pPr>
            <a:lvl7pPr>
              <a:spcBef>
                <a:spcPts val="0"/>
              </a:spcBef>
              <a:buClr>
                <a:schemeClr val="dk1"/>
              </a:buClr>
              <a:buSzPct val="100000"/>
              <a:buNone/>
              <a:defRPr b="1" sz="3600">
                <a:solidFill>
                  <a:schemeClr val="dk1"/>
                </a:solidFill>
              </a:defRPr>
            </a:lvl7pPr>
            <a:lvl8pPr>
              <a:spcBef>
                <a:spcPts val="0"/>
              </a:spcBef>
              <a:buClr>
                <a:schemeClr val="dk1"/>
              </a:buClr>
              <a:buSzPct val="100000"/>
              <a:buNone/>
              <a:defRPr b="1" sz="3600">
                <a:solidFill>
                  <a:schemeClr val="dk1"/>
                </a:solidFill>
              </a:defRPr>
            </a:lvl8pPr>
            <a:lvl9pPr>
              <a:spcBef>
                <a:spcPts val="0"/>
              </a:spcBef>
              <a:buClr>
                <a:schemeClr val="dk1"/>
              </a:buClr>
              <a:buSzPct val="100000"/>
              <a:buNone/>
              <a:defRPr b="1" sz="3600">
                <a:solidFill>
                  <a:schemeClr val="dk1"/>
                </a:solidFill>
              </a:defRPr>
            </a:lvl9pPr>
          </a:lstStyle>
          <a:p/>
        </p:txBody>
      </p:sp>
      <p:sp>
        <p:nvSpPr>
          <p:cNvPr id="6" name="Shape 6"/>
          <p:cNvSpPr txBox="1"/>
          <p:nvPr>
            <p:ph idx="1" type="body"/>
          </p:nvPr>
        </p:nvSpPr>
        <p:spPr>
          <a:xfrm>
            <a:off x="457200" y="1600200"/>
            <a:ext cx="8229600" cy="4967700"/>
          </a:xfrm>
          <a:prstGeom prst="rect">
            <a:avLst/>
          </a:prstGeom>
          <a:noFill/>
          <a:ln>
            <a:noFill/>
          </a:ln>
        </p:spPr>
        <p:txBody>
          <a:bodyPr anchorCtr="0" anchor="t" bIns="91425" lIns="91425" rIns="91425" tIns="91425"/>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0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0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0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0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0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0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0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0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0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 name="Shape 23"/>
        <p:cNvGrpSpPr/>
        <p:nvPr/>
      </p:nvGrpSpPr>
      <p:grpSpPr>
        <a:xfrm>
          <a:off x="0" y="0"/>
          <a:ext cx="0" cy="0"/>
          <a:chOff x="0" y="0"/>
          <a:chExt cx="0" cy="0"/>
        </a:xfrm>
      </p:grpSpPr>
      <p:pic>
        <p:nvPicPr>
          <p:cNvPr id="24" name="Shape 24"/>
          <p:cNvPicPr preferRelativeResize="0"/>
          <p:nvPr/>
        </p:nvPicPr>
        <p:blipFill>
          <a:blip r:embed="rId3">
            <a:alphaModFix/>
          </a:blip>
          <a:stretch>
            <a:fillRect/>
          </a:stretch>
        </p:blipFill>
        <p:spPr>
          <a:xfrm>
            <a:off x="0" y="60157"/>
            <a:ext cx="9144001" cy="6737685"/>
          </a:xfrm>
          <a:prstGeom prst="rect">
            <a:avLst/>
          </a:prstGeom>
          <a:noFill/>
          <a:ln>
            <a:noFill/>
          </a:ln>
        </p:spPr>
      </p:pic>
      <p:sp>
        <p:nvSpPr>
          <p:cNvPr id="25" name="Shape 25"/>
          <p:cNvSpPr txBox="1"/>
          <p:nvPr/>
        </p:nvSpPr>
        <p:spPr>
          <a:xfrm>
            <a:off x="-12750" y="1538175"/>
            <a:ext cx="9144000" cy="3693299"/>
          </a:xfrm>
          <a:prstGeom prst="rect">
            <a:avLst/>
          </a:prstGeom>
          <a:noFill/>
          <a:ln>
            <a:noFill/>
          </a:ln>
        </p:spPr>
        <p:txBody>
          <a:bodyPr anchorCtr="0" anchor="ctr" bIns="91425" lIns="91425" rIns="91425" tIns="91425">
            <a:noAutofit/>
          </a:bodyPr>
          <a:lstStyle/>
          <a:p>
            <a:pPr rtl="0" algn="ctr">
              <a:spcBef>
                <a:spcPts val="0"/>
              </a:spcBef>
              <a:buNone/>
            </a:pPr>
            <a:r>
              <a:rPr lang="en-US" sz="7200">
                <a:latin typeface="Garamond"/>
                <a:ea typeface="Garamond"/>
                <a:cs typeface="Garamond"/>
                <a:sym typeface="Garamond"/>
              </a:rPr>
              <a:t>Introduction to alternative copy tools </a:t>
            </a:r>
          </a:p>
          <a:p>
            <a:pPr algn="ctr">
              <a:spcBef>
                <a:spcPts val="0"/>
              </a:spcBef>
              <a:buNone/>
            </a:pPr>
            <a:r>
              <a:rPr lang="en-US" sz="7200">
                <a:latin typeface="Garamond"/>
                <a:ea typeface="Garamond"/>
                <a:cs typeface="Garamond"/>
                <a:sym typeface="Garamond"/>
              </a:rPr>
              <a:t>for the Web</a:t>
            </a:r>
          </a:p>
        </p:txBody>
      </p:sp>
      <p:sp>
        <p:nvSpPr>
          <p:cNvPr id="26" name="Shape 26"/>
          <p:cNvSpPr txBox="1"/>
          <p:nvPr/>
        </p:nvSpPr>
        <p:spPr>
          <a:xfrm>
            <a:off x="-12750" y="5479400"/>
            <a:ext cx="9144000" cy="1321499"/>
          </a:xfrm>
          <a:prstGeom prst="rect">
            <a:avLst/>
          </a:prstGeom>
          <a:noFill/>
          <a:ln>
            <a:noFill/>
          </a:ln>
        </p:spPr>
        <p:txBody>
          <a:bodyPr anchorCtr="0" anchor="t" bIns="91425" lIns="91425" rIns="91425" tIns="91425">
            <a:noAutofit/>
          </a:bodyPr>
          <a:lstStyle/>
          <a:p>
            <a:pPr algn="ctr">
              <a:spcBef>
                <a:spcPts val="0"/>
              </a:spcBef>
              <a:buNone/>
            </a:pPr>
            <a:r>
              <a:rPr lang="en-US" sz="3000">
                <a:latin typeface="Helvetica Neue"/>
                <a:ea typeface="Helvetica Neue"/>
                <a:cs typeface="Helvetica Neue"/>
                <a:sym typeface="Helvetica Neue"/>
              </a:rPr>
              <a:t>Web</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 name="Shape 79"/>
        <p:cNvGrpSpPr/>
        <p:nvPr/>
      </p:nvGrpSpPr>
      <p:grpSpPr>
        <a:xfrm>
          <a:off x="0" y="0"/>
          <a:ext cx="0" cy="0"/>
          <a:chOff x="0" y="0"/>
          <a:chExt cx="0" cy="0"/>
        </a:xfrm>
      </p:grpSpPr>
      <p:sp>
        <p:nvSpPr>
          <p:cNvPr id="80" name="Shape 80"/>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latin typeface="Helvetica Neue"/>
                <a:ea typeface="Helvetica Neue"/>
                <a:cs typeface="Helvetica Neue"/>
                <a:sym typeface="Helvetica Neue"/>
              </a:rPr>
              <a:t>Storify (curation)</a:t>
            </a:r>
          </a:p>
        </p:txBody>
      </p:sp>
      <p:sp>
        <p:nvSpPr>
          <p:cNvPr id="81" name="Shape 81"/>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pPr>
            <a:r>
              <a:rPr lang="en-US"/>
              <a:t>Best for stories that are important to your readers but that you may not have definitive or timely access to. </a:t>
            </a:r>
          </a:p>
          <a:p>
            <a:pPr indent="-228600" lvl="0" marL="457200" rtl="0">
              <a:spcBef>
                <a:spcPts val="0"/>
              </a:spcBef>
            </a:pPr>
            <a:r>
              <a:rPr lang="en-US"/>
              <a:t>Crowdsource around a shared hashtag at an event and publish a collection of posts. </a:t>
            </a:r>
          </a:p>
          <a:p>
            <a:pPr indent="-228600" lvl="0" marL="457200" rtl="0">
              <a:spcBef>
                <a:spcPts val="0"/>
              </a:spcBef>
            </a:pPr>
            <a:r>
              <a:rPr b="1" lang="en-US"/>
              <a:t>Ideas</a:t>
            </a:r>
            <a:r>
              <a:rPr lang="en-US"/>
              <a:t>: have readers share perspectives on big events (open mic night, rallies, first day of school), follow breaking news in the community through official Twitter posts, have a team of reporters cover an event.</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 name="Shape 85"/>
        <p:cNvGrpSpPr/>
        <p:nvPr/>
      </p:nvGrpSpPr>
      <p:grpSpPr>
        <a:xfrm>
          <a:off x="0" y="0"/>
          <a:ext cx="0" cy="0"/>
          <a:chOff x="0" y="0"/>
          <a:chExt cx="0" cy="0"/>
        </a:xfrm>
      </p:grpSpPr>
      <p:sp>
        <p:nvSpPr>
          <p:cNvPr id="86" name="Shape 86"/>
          <p:cNvSpPr txBox="1"/>
          <p:nvPr>
            <p:ph type="title"/>
          </p:nvPr>
        </p:nvSpPr>
        <p:spPr>
          <a:xfrm>
            <a:off x="457200" y="274637"/>
            <a:ext cx="8229600" cy="1143000"/>
          </a:xfrm>
          <a:prstGeom prst="rect">
            <a:avLst/>
          </a:prstGeom>
        </p:spPr>
        <p:txBody>
          <a:bodyPr anchorCtr="0" anchor="b" bIns="91425" lIns="91425" rIns="91425" tIns="91425">
            <a:noAutofit/>
          </a:bodyPr>
          <a:lstStyle/>
          <a:p>
            <a:pPr>
              <a:spcBef>
                <a:spcPts val="0"/>
              </a:spcBef>
              <a:buNone/>
            </a:pPr>
            <a:r>
              <a:rPr lang="en-US"/>
              <a:t>TimelineJS (interactive timeline)</a:t>
            </a:r>
          </a:p>
        </p:txBody>
      </p:sp>
      <p:pic>
        <p:nvPicPr>
          <p:cNvPr id="87" name="Shape 87"/>
          <p:cNvPicPr preferRelativeResize="0"/>
          <p:nvPr/>
        </p:nvPicPr>
        <p:blipFill rotWithShape="1">
          <a:blip r:embed="rId3">
            <a:alphaModFix/>
          </a:blip>
          <a:srcRect b="3271" l="0" r="10976" t="14322"/>
          <a:stretch/>
        </p:blipFill>
        <p:spPr>
          <a:xfrm>
            <a:off x="457187" y="1675025"/>
            <a:ext cx="8140571" cy="4709574"/>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 name="Shape 91"/>
        <p:cNvGrpSpPr/>
        <p:nvPr/>
      </p:nvGrpSpPr>
      <p:grpSpPr>
        <a:xfrm>
          <a:off x="0" y="0"/>
          <a:ext cx="0" cy="0"/>
          <a:chOff x="0" y="0"/>
          <a:chExt cx="0" cy="0"/>
        </a:xfrm>
      </p:grpSpPr>
      <p:sp>
        <p:nvSpPr>
          <p:cNvPr id="92" name="Shape 92"/>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t>TimelineJS (interactive timeline)</a:t>
            </a:r>
          </a:p>
        </p:txBody>
      </p:sp>
      <p:pic>
        <p:nvPicPr>
          <p:cNvPr id="93" name="Shape 93"/>
          <p:cNvPicPr preferRelativeResize="0"/>
          <p:nvPr/>
        </p:nvPicPr>
        <p:blipFill>
          <a:blip r:embed="rId3">
            <a:alphaModFix/>
          </a:blip>
          <a:stretch>
            <a:fillRect/>
          </a:stretch>
        </p:blipFill>
        <p:spPr>
          <a:xfrm>
            <a:off x="2617874" y="1417650"/>
            <a:ext cx="4283250" cy="4408624"/>
          </a:xfrm>
          <a:prstGeom prst="rect">
            <a:avLst/>
          </a:prstGeom>
          <a:noFill/>
          <a:ln>
            <a:noFill/>
          </a:ln>
        </p:spPr>
      </p:pic>
      <p:sp>
        <p:nvSpPr>
          <p:cNvPr id="94" name="Shape 94"/>
          <p:cNvSpPr txBox="1"/>
          <p:nvPr>
            <p:ph idx="1" type="body"/>
          </p:nvPr>
        </p:nvSpPr>
        <p:spPr>
          <a:xfrm>
            <a:off x="457200" y="5701603"/>
            <a:ext cx="8229600" cy="692700"/>
          </a:xfrm>
          <a:prstGeom prst="rect">
            <a:avLst/>
          </a:prstGeom>
        </p:spPr>
        <p:txBody>
          <a:bodyPr anchorCtr="0" anchor="t" bIns="91425" lIns="91425" rIns="91425" tIns="91425">
            <a:noAutofit/>
          </a:bodyPr>
          <a:lstStyle/>
          <a:p>
            <a:pPr lvl="0" rtl="0">
              <a:spcBef>
                <a:spcPts val="0"/>
              </a:spcBef>
              <a:buNone/>
            </a:pPr>
            <a:r>
              <a:rPr lang="en-US" sz="1800"/>
              <a:t>Journalists at Thomas Jefferson High School in Alexandria, Virginia used TimelineJS to offer readers an informative timeline of events relevant to the college application process.</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 name="Shape 98"/>
        <p:cNvGrpSpPr/>
        <p:nvPr/>
      </p:nvGrpSpPr>
      <p:grpSpPr>
        <a:xfrm>
          <a:off x="0" y="0"/>
          <a:ext cx="0" cy="0"/>
          <a:chOff x="0" y="0"/>
          <a:chExt cx="0" cy="0"/>
        </a:xfrm>
      </p:grpSpPr>
      <p:sp>
        <p:nvSpPr>
          <p:cNvPr id="99" name="Shape 99"/>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t>TimelineJS (interactive timeline)</a:t>
            </a:r>
          </a:p>
        </p:txBody>
      </p:sp>
      <p:sp>
        <p:nvSpPr>
          <p:cNvPr id="100" name="Shape 100"/>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pPr>
            <a:r>
              <a:rPr lang="en-US"/>
              <a:t>Works best with chronological coverage, but great for historical pieces, too. </a:t>
            </a:r>
          </a:p>
          <a:p>
            <a:pPr indent="-228600" lvl="0" marL="457200" rtl="0">
              <a:spcBef>
                <a:spcPts val="0"/>
              </a:spcBef>
            </a:pPr>
            <a:r>
              <a:rPr b="1" lang="en-US"/>
              <a:t>Ideas</a:t>
            </a:r>
            <a:r>
              <a:rPr lang="en-US"/>
              <a:t>: game coverage, anniversary stories, construction coverage, year-long coverage.</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 name="Shape 104"/>
        <p:cNvGrpSpPr/>
        <p:nvPr/>
      </p:nvGrpSpPr>
      <p:grpSpPr>
        <a:xfrm>
          <a:off x="0" y="0"/>
          <a:ext cx="0" cy="0"/>
          <a:chOff x="0" y="0"/>
          <a:chExt cx="0" cy="0"/>
        </a:xfrm>
      </p:grpSpPr>
      <p:sp>
        <p:nvSpPr>
          <p:cNvPr id="105" name="Shape 105"/>
          <p:cNvSpPr txBox="1"/>
          <p:nvPr>
            <p:ph type="title"/>
          </p:nvPr>
        </p:nvSpPr>
        <p:spPr>
          <a:xfrm>
            <a:off x="457200" y="274637"/>
            <a:ext cx="8229600" cy="1143000"/>
          </a:xfrm>
          <a:prstGeom prst="rect">
            <a:avLst/>
          </a:prstGeom>
        </p:spPr>
        <p:txBody>
          <a:bodyPr anchorCtr="0" anchor="b" bIns="91425" lIns="91425" rIns="91425" tIns="91425">
            <a:noAutofit/>
          </a:bodyPr>
          <a:lstStyle/>
          <a:p>
            <a:pPr>
              <a:spcBef>
                <a:spcPts val="0"/>
              </a:spcBef>
              <a:buNone/>
            </a:pPr>
            <a:r>
              <a:rPr lang="en-US"/>
              <a:t>ThingLink (interactive image)</a:t>
            </a:r>
          </a:p>
        </p:txBody>
      </p:sp>
      <p:pic>
        <p:nvPicPr>
          <p:cNvPr id="106" name="Shape 106"/>
          <p:cNvPicPr preferRelativeResize="0"/>
          <p:nvPr/>
        </p:nvPicPr>
        <p:blipFill rotWithShape="1">
          <a:blip r:embed="rId3">
            <a:alphaModFix/>
          </a:blip>
          <a:srcRect b="4881" l="0" r="11590" t="14836"/>
          <a:stretch/>
        </p:blipFill>
        <p:spPr>
          <a:xfrm>
            <a:off x="530025" y="1638650"/>
            <a:ext cx="8083951" cy="4588172"/>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 name="Shape 110"/>
        <p:cNvGrpSpPr/>
        <p:nvPr/>
      </p:nvGrpSpPr>
      <p:grpSpPr>
        <a:xfrm>
          <a:off x="0" y="0"/>
          <a:ext cx="0" cy="0"/>
          <a:chOff x="0" y="0"/>
          <a:chExt cx="0" cy="0"/>
        </a:xfrm>
      </p:grpSpPr>
      <p:sp>
        <p:nvSpPr>
          <p:cNvPr id="111" name="Shape 111"/>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t>ThingLink (interactive image)</a:t>
            </a:r>
          </a:p>
        </p:txBody>
      </p:sp>
      <p:pic>
        <p:nvPicPr>
          <p:cNvPr id="112" name="Shape 112"/>
          <p:cNvPicPr preferRelativeResize="0"/>
          <p:nvPr/>
        </p:nvPicPr>
        <p:blipFill rotWithShape="1">
          <a:blip r:embed="rId3">
            <a:alphaModFix/>
          </a:blip>
          <a:srcRect b="4757" l="11281" r="45443" t="18141"/>
          <a:stretch/>
        </p:blipFill>
        <p:spPr>
          <a:xfrm>
            <a:off x="2593475" y="1480825"/>
            <a:ext cx="3957026" cy="4406098"/>
          </a:xfrm>
          <a:prstGeom prst="rect">
            <a:avLst/>
          </a:prstGeom>
          <a:noFill/>
          <a:ln>
            <a:noFill/>
          </a:ln>
        </p:spPr>
      </p:pic>
      <p:sp>
        <p:nvSpPr>
          <p:cNvPr id="113" name="Shape 113"/>
          <p:cNvSpPr txBox="1"/>
          <p:nvPr/>
        </p:nvSpPr>
        <p:spPr>
          <a:xfrm>
            <a:off x="0" y="5886925"/>
            <a:ext cx="9144000" cy="971100"/>
          </a:xfrm>
          <a:prstGeom prst="rect">
            <a:avLst/>
          </a:prstGeom>
          <a:noFill/>
          <a:ln>
            <a:noFill/>
          </a:ln>
        </p:spPr>
        <p:txBody>
          <a:bodyPr anchorCtr="0" anchor="ctr" bIns="91425" lIns="91425" rIns="91425" tIns="91425">
            <a:noAutofit/>
          </a:bodyPr>
          <a:lstStyle/>
          <a:p>
            <a:pPr rtl="0" algn="ctr">
              <a:spcBef>
                <a:spcPts val="360"/>
              </a:spcBef>
              <a:buNone/>
            </a:pPr>
            <a:r>
              <a:rPr lang="en-US" sz="1800">
                <a:solidFill>
                  <a:schemeClr val="dk1"/>
                </a:solidFill>
              </a:rPr>
              <a:t>Journalists at Francis Howell North High School in St. Charles, Missouri</a:t>
            </a:r>
          </a:p>
          <a:p>
            <a:pPr lvl="0" rtl="0" algn="ctr">
              <a:spcBef>
                <a:spcPts val="360"/>
              </a:spcBef>
              <a:buNone/>
            </a:pPr>
            <a:r>
              <a:rPr lang="en-US" sz="1800">
                <a:solidFill>
                  <a:schemeClr val="dk1"/>
                </a:solidFill>
              </a:rPr>
              <a:t>used Thinglink in a feature on a local business.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 name="Shape 117"/>
        <p:cNvGrpSpPr/>
        <p:nvPr/>
      </p:nvGrpSpPr>
      <p:grpSpPr>
        <a:xfrm>
          <a:off x="0" y="0"/>
          <a:ext cx="0" cy="0"/>
          <a:chOff x="0" y="0"/>
          <a:chExt cx="0" cy="0"/>
        </a:xfrm>
      </p:grpSpPr>
      <p:sp>
        <p:nvSpPr>
          <p:cNvPr id="118" name="Shape 118"/>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t>ThingLink (interactive image)</a:t>
            </a:r>
          </a:p>
        </p:txBody>
      </p:sp>
      <p:sp>
        <p:nvSpPr>
          <p:cNvPr id="119" name="Shape 119"/>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pPr>
            <a:r>
              <a:rPr lang="en-US"/>
              <a:t>For going beyond the simple image at the top of a story. </a:t>
            </a:r>
          </a:p>
          <a:p>
            <a:pPr indent="-228600" lvl="0" marL="457200" rtl="0">
              <a:spcBef>
                <a:spcPts val="0"/>
              </a:spcBef>
            </a:pPr>
            <a:r>
              <a:rPr b="1" lang="en-US"/>
              <a:t>Ideas</a:t>
            </a:r>
            <a:r>
              <a:rPr lang="en-US"/>
              <a:t>: food reviews with criticism overlaid on images, season preview team photo with info about each player, room features (or any environmental photo, really) with mini-stories highlighted.</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457200" y="274637"/>
            <a:ext cx="8229600" cy="1143000"/>
          </a:xfrm>
          <a:prstGeom prst="rect">
            <a:avLst/>
          </a:prstGeom>
        </p:spPr>
        <p:txBody>
          <a:bodyPr anchorCtr="0" anchor="b" bIns="91425" lIns="91425" rIns="91425" tIns="91425">
            <a:noAutofit/>
          </a:bodyPr>
          <a:lstStyle/>
          <a:p>
            <a:pPr>
              <a:spcBef>
                <a:spcPts val="0"/>
              </a:spcBef>
              <a:buNone/>
            </a:pPr>
            <a:r>
              <a:rPr lang="en-US"/>
              <a:t>Infogram/Piktochart (infographic)</a:t>
            </a:r>
          </a:p>
        </p:txBody>
      </p:sp>
      <p:pic>
        <p:nvPicPr>
          <p:cNvPr id="125" name="Shape 125"/>
          <p:cNvPicPr preferRelativeResize="0"/>
          <p:nvPr/>
        </p:nvPicPr>
        <p:blipFill rotWithShape="1">
          <a:blip r:embed="rId3">
            <a:alphaModFix/>
          </a:blip>
          <a:srcRect b="3319" l="0" r="11323" t="14907"/>
          <a:stretch/>
        </p:blipFill>
        <p:spPr>
          <a:xfrm>
            <a:off x="517887" y="1650775"/>
            <a:ext cx="8108222" cy="4673151"/>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 name="Shape 129"/>
        <p:cNvGrpSpPr/>
        <p:nvPr/>
      </p:nvGrpSpPr>
      <p:grpSpPr>
        <a:xfrm>
          <a:off x="0" y="0"/>
          <a:ext cx="0" cy="0"/>
          <a:chOff x="0" y="0"/>
          <a:chExt cx="0" cy="0"/>
        </a:xfrm>
      </p:grpSpPr>
      <p:sp>
        <p:nvSpPr>
          <p:cNvPr id="130" name="Shape 130"/>
          <p:cNvSpPr txBox="1"/>
          <p:nvPr>
            <p:ph type="title"/>
          </p:nvPr>
        </p:nvSpPr>
        <p:spPr>
          <a:xfrm>
            <a:off x="457200" y="261936"/>
            <a:ext cx="8229600" cy="2214299"/>
          </a:xfrm>
          <a:prstGeom prst="rect">
            <a:avLst/>
          </a:prstGeom>
        </p:spPr>
        <p:txBody>
          <a:bodyPr anchorCtr="0" anchor="b" bIns="91425" lIns="91425" rIns="91425" tIns="91425">
            <a:noAutofit/>
          </a:bodyPr>
          <a:lstStyle/>
          <a:p>
            <a:pPr rtl="0">
              <a:spcBef>
                <a:spcPts val="0"/>
              </a:spcBef>
              <a:buNone/>
            </a:pPr>
            <a:r>
              <a:rPr lang="en-US"/>
              <a:t>Infogram/</a:t>
            </a:r>
          </a:p>
          <a:p>
            <a:pPr rtl="0">
              <a:spcBef>
                <a:spcPts val="0"/>
              </a:spcBef>
              <a:buNone/>
            </a:pPr>
            <a:r>
              <a:rPr lang="en-US"/>
              <a:t>Piktochart </a:t>
            </a:r>
          </a:p>
          <a:p>
            <a:pPr lvl="0" rtl="0">
              <a:spcBef>
                <a:spcPts val="0"/>
              </a:spcBef>
              <a:buNone/>
            </a:pPr>
            <a:r>
              <a:rPr lang="en-US"/>
              <a:t>(infographic)</a:t>
            </a:r>
          </a:p>
        </p:txBody>
      </p:sp>
      <p:sp>
        <p:nvSpPr>
          <p:cNvPr id="131" name="Shape 131"/>
          <p:cNvSpPr txBox="1"/>
          <p:nvPr/>
        </p:nvSpPr>
        <p:spPr>
          <a:xfrm>
            <a:off x="315600" y="5061575"/>
            <a:ext cx="4479000" cy="1796400"/>
          </a:xfrm>
          <a:prstGeom prst="rect">
            <a:avLst/>
          </a:prstGeom>
          <a:noFill/>
          <a:ln>
            <a:noFill/>
          </a:ln>
        </p:spPr>
        <p:txBody>
          <a:bodyPr anchorCtr="0" anchor="ctr" bIns="91425" lIns="91425" rIns="91425" tIns="91425">
            <a:noAutofit/>
          </a:bodyPr>
          <a:lstStyle/>
          <a:p>
            <a:pPr lvl="0" rtl="0" algn="ctr">
              <a:spcBef>
                <a:spcPts val="360"/>
              </a:spcBef>
              <a:buNone/>
            </a:pPr>
            <a:r>
              <a:rPr lang="en-US" sz="1800">
                <a:solidFill>
                  <a:schemeClr val="dk1"/>
                </a:solidFill>
              </a:rPr>
              <a:t>Journalists at Palo Alto High School in Palo Alto, California used Piktochart to show data around senior cut day.</a:t>
            </a:r>
          </a:p>
        </p:txBody>
      </p:sp>
      <p:pic>
        <p:nvPicPr>
          <p:cNvPr id="132" name="Shape 132"/>
          <p:cNvPicPr preferRelativeResize="0"/>
          <p:nvPr/>
        </p:nvPicPr>
        <p:blipFill>
          <a:blip r:embed="rId3">
            <a:alphaModFix/>
          </a:blip>
          <a:stretch>
            <a:fillRect/>
          </a:stretch>
        </p:blipFill>
        <p:spPr>
          <a:xfrm>
            <a:off x="5420291" y="0"/>
            <a:ext cx="3723715" cy="6857999"/>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 name="Shape 136"/>
        <p:cNvGrpSpPr/>
        <p:nvPr/>
      </p:nvGrpSpPr>
      <p:grpSpPr>
        <a:xfrm>
          <a:off x="0" y="0"/>
          <a:ext cx="0" cy="0"/>
          <a:chOff x="0" y="0"/>
          <a:chExt cx="0" cy="0"/>
        </a:xfrm>
      </p:grpSpPr>
      <p:sp>
        <p:nvSpPr>
          <p:cNvPr id="137" name="Shape 137"/>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t>Infogram (infographic)</a:t>
            </a:r>
          </a:p>
        </p:txBody>
      </p:sp>
      <p:sp>
        <p:nvSpPr>
          <p:cNvPr id="138" name="Shape 138"/>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pPr>
            <a:r>
              <a:rPr lang="en-US"/>
              <a:t>Integrate into stories that use numbers, data.</a:t>
            </a:r>
          </a:p>
          <a:p>
            <a:pPr indent="-228600" lvl="0" marL="457200" rtl="0">
              <a:spcBef>
                <a:spcPts val="0"/>
              </a:spcBef>
            </a:pPr>
            <a:r>
              <a:rPr lang="en-US"/>
              <a:t>Can also stand alone without a story. </a:t>
            </a:r>
          </a:p>
          <a:p>
            <a:pPr indent="-228600" lvl="0" marL="457200" rtl="0">
              <a:spcBef>
                <a:spcPts val="0"/>
              </a:spcBef>
            </a:pPr>
            <a:r>
              <a:rPr b="1" lang="en-US"/>
              <a:t>Ideas</a:t>
            </a:r>
            <a:r>
              <a:rPr lang="en-US"/>
              <a:t>: budget coverage, meetings coverage, localization of national news (e.g. national research vs. school survey data).</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 name="Shape 30"/>
        <p:cNvGrpSpPr/>
        <p:nvPr/>
      </p:nvGrpSpPr>
      <p:grpSpPr>
        <a:xfrm>
          <a:off x="0" y="0"/>
          <a:ext cx="0" cy="0"/>
          <a:chOff x="0" y="0"/>
          <a:chExt cx="0" cy="0"/>
        </a:xfrm>
      </p:grpSpPr>
      <p:pic>
        <p:nvPicPr>
          <p:cNvPr id="31" name="Shape 31"/>
          <p:cNvPicPr preferRelativeResize="0"/>
          <p:nvPr/>
        </p:nvPicPr>
        <p:blipFill>
          <a:blip r:embed="rId3">
            <a:alphaModFix/>
          </a:blip>
          <a:stretch>
            <a:fillRect/>
          </a:stretch>
        </p:blipFill>
        <p:spPr>
          <a:xfrm>
            <a:off x="571500" y="1721125"/>
            <a:ext cx="7848600" cy="4572000"/>
          </a:xfrm>
          <a:prstGeom prst="rect">
            <a:avLst/>
          </a:prstGeom>
          <a:noFill/>
          <a:ln>
            <a:noFill/>
          </a:ln>
        </p:spPr>
      </p:pic>
      <p:sp>
        <p:nvSpPr>
          <p:cNvPr id="32" name="Shape 32"/>
          <p:cNvSpPr txBox="1"/>
          <p:nvPr>
            <p:ph type="title"/>
          </p:nvPr>
        </p:nvSpPr>
        <p:spPr>
          <a:xfrm>
            <a:off x="457200" y="274637"/>
            <a:ext cx="8229600" cy="1143000"/>
          </a:xfrm>
          <a:prstGeom prst="rect">
            <a:avLst/>
          </a:prstGeom>
        </p:spPr>
        <p:txBody>
          <a:bodyPr anchorCtr="0" anchor="b" bIns="91425" lIns="91425" rIns="91425" tIns="91425">
            <a:noAutofit/>
          </a:bodyPr>
          <a:lstStyle/>
          <a:p>
            <a:pPr>
              <a:spcBef>
                <a:spcPts val="0"/>
              </a:spcBef>
              <a:buNone/>
            </a:pPr>
            <a:r>
              <a:rPr lang="en-US"/>
              <a:t>Google Maps (using My Maps)</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457200" y="274637"/>
            <a:ext cx="8229600" cy="1143000"/>
          </a:xfrm>
          <a:prstGeom prst="rect">
            <a:avLst/>
          </a:prstGeom>
        </p:spPr>
        <p:txBody>
          <a:bodyPr anchorCtr="0" anchor="b" bIns="91425" lIns="91425" rIns="91425" tIns="91425">
            <a:noAutofit/>
          </a:bodyPr>
          <a:lstStyle/>
          <a:p>
            <a:pPr>
              <a:spcBef>
                <a:spcPts val="0"/>
              </a:spcBef>
              <a:buNone/>
            </a:pPr>
            <a:r>
              <a:rPr lang="en-US"/>
              <a:t>SoundCloud/SoundCiteJS</a:t>
            </a:r>
          </a:p>
        </p:txBody>
      </p:sp>
      <p:pic>
        <p:nvPicPr>
          <p:cNvPr id="144" name="Shape 144"/>
          <p:cNvPicPr preferRelativeResize="0"/>
          <p:nvPr/>
        </p:nvPicPr>
        <p:blipFill rotWithShape="1">
          <a:blip r:embed="rId3">
            <a:alphaModFix/>
          </a:blip>
          <a:srcRect b="10494" l="2078" r="12393" t="13896"/>
          <a:stretch/>
        </p:blipFill>
        <p:spPr>
          <a:xfrm>
            <a:off x="457199" y="1772150"/>
            <a:ext cx="7820949" cy="432112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 name="Shape 148"/>
        <p:cNvGrpSpPr/>
        <p:nvPr/>
      </p:nvGrpSpPr>
      <p:grpSpPr>
        <a:xfrm>
          <a:off x="0" y="0"/>
          <a:ext cx="0" cy="0"/>
          <a:chOff x="0" y="0"/>
          <a:chExt cx="0" cy="0"/>
        </a:xfrm>
      </p:grpSpPr>
      <p:sp>
        <p:nvSpPr>
          <p:cNvPr id="149" name="Shape 149"/>
          <p:cNvSpPr txBox="1"/>
          <p:nvPr>
            <p:ph type="title"/>
          </p:nvPr>
        </p:nvSpPr>
        <p:spPr>
          <a:xfrm>
            <a:off x="457200" y="274653"/>
            <a:ext cx="8229600" cy="1473300"/>
          </a:xfrm>
          <a:prstGeom prst="rect">
            <a:avLst/>
          </a:prstGeom>
        </p:spPr>
        <p:txBody>
          <a:bodyPr anchorCtr="0" anchor="b" bIns="91425" lIns="91425" rIns="91425" tIns="91425">
            <a:noAutofit/>
          </a:bodyPr>
          <a:lstStyle/>
          <a:p>
            <a:pPr rtl="0">
              <a:spcBef>
                <a:spcPts val="0"/>
              </a:spcBef>
              <a:buNone/>
            </a:pPr>
            <a:r>
              <a:rPr lang="en-US"/>
              <a:t>SoundCloud/</a:t>
            </a:r>
          </a:p>
          <a:p>
            <a:pPr lvl="0" rtl="0">
              <a:spcBef>
                <a:spcPts val="0"/>
              </a:spcBef>
              <a:buNone/>
            </a:pPr>
            <a:r>
              <a:rPr lang="en-US"/>
              <a:t>SoundCiteJS</a:t>
            </a:r>
          </a:p>
        </p:txBody>
      </p:sp>
      <p:pic>
        <p:nvPicPr>
          <p:cNvPr id="150" name="Shape 150"/>
          <p:cNvPicPr preferRelativeResize="0"/>
          <p:nvPr/>
        </p:nvPicPr>
        <p:blipFill>
          <a:blip r:embed="rId3">
            <a:alphaModFix/>
          </a:blip>
          <a:stretch>
            <a:fillRect/>
          </a:stretch>
        </p:blipFill>
        <p:spPr>
          <a:xfrm>
            <a:off x="5419474" y="564299"/>
            <a:ext cx="3267324" cy="5837225"/>
          </a:xfrm>
          <a:prstGeom prst="rect">
            <a:avLst/>
          </a:prstGeom>
          <a:noFill/>
          <a:ln>
            <a:noFill/>
          </a:ln>
        </p:spPr>
      </p:pic>
      <p:sp>
        <p:nvSpPr>
          <p:cNvPr id="151" name="Shape 151"/>
          <p:cNvSpPr txBox="1"/>
          <p:nvPr/>
        </p:nvSpPr>
        <p:spPr>
          <a:xfrm>
            <a:off x="315600" y="5061575"/>
            <a:ext cx="4479000" cy="1796400"/>
          </a:xfrm>
          <a:prstGeom prst="rect">
            <a:avLst/>
          </a:prstGeom>
          <a:noFill/>
          <a:ln>
            <a:noFill/>
          </a:ln>
        </p:spPr>
        <p:txBody>
          <a:bodyPr anchorCtr="0" anchor="ctr" bIns="91425" lIns="91425" rIns="91425" tIns="91425">
            <a:noAutofit/>
          </a:bodyPr>
          <a:lstStyle/>
          <a:p>
            <a:pPr lvl="0" rtl="0" algn="ctr">
              <a:spcBef>
                <a:spcPts val="360"/>
              </a:spcBef>
              <a:buNone/>
            </a:pPr>
            <a:r>
              <a:rPr lang="en-US" sz="1800">
                <a:solidFill>
                  <a:schemeClr val="dk1"/>
                </a:solidFill>
              </a:rPr>
              <a:t>Journalists at Shawnee Mission East High School in Prairie Village, Kansas used Soundcloud in a brief about the school’s choir program, allowing readers to listen to full songs performed by the group.</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 name="Shape 155"/>
        <p:cNvGrpSpPr/>
        <p:nvPr/>
      </p:nvGrpSpPr>
      <p:grpSpPr>
        <a:xfrm>
          <a:off x="0" y="0"/>
          <a:ext cx="0" cy="0"/>
          <a:chOff x="0" y="0"/>
          <a:chExt cx="0" cy="0"/>
        </a:xfrm>
      </p:grpSpPr>
      <p:sp>
        <p:nvSpPr>
          <p:cNvPr id="156" name="Shape 156"/>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t>SoundCloud/SoundCiteJS</a:t>
            </a:r>
          </a:p>
        </p:txBody>
      </p:sp>
      <p:sp>
        <p:nvSpPr>
          <p:cNvPr id="157" name="Shape 157"/>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pPr>
            <a:r>
              <a:rPr lang="en-US"/>
              <a:t>Integrate audio into stories where sound is a prominent element.</a:t>
            </a:r>
          </a:p>
          <a:p>
            <a:pPr indent="-228600" lvl="0" marL="457200" rtl="0">
              <a:spcBef>
                <a:spcPts val="0"/>
              </a:spcBef>
            </a:pPr>
            <a:r>
              <a:rPr lang="en-US"/>
              <a:t>Complete sound stories or audio clips. </a:t>
            </a:r>
          </a:p>
          <a:p>
            <a:pPr indent="-228600" lvl="0" marL="457200" rtl="0">
              <a:spcBef>
                <a:spcPts val="0"/>
              </a:spcBef>
            </a:pPr>
            <a:r>
              <a:rPr b="1" lang="en-US"/>
              <a:t>Ideas</a:t>
            </a:r>
            <a:r>
              <a:rPr lang="en-US"/>
              <a:t>: integrate clips into music reviews, collect audio pull quotes in their own voices, Integrate “full audio” into stories about major events with speeches, collect experiential sound and build it into the story at appropriate moments.</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sp>
        <p:nvSpPr>
          <p:cNvPr id="162" name="Shape 162"/>
          <p:cNvSpPr txBox="1"/>
          <p:nvPr>
            <p:ph type="title"/>
          </p:nvPr>
        </p:nvSpPr>
        <p:spPr>
          <a:xfrm>
            <a:off x="457200" y="274637"/>
            <a:ext cx="8229600" cy="1143000"/>
          </a:xfrm>
          <a:prstGeom prst="rect">
            <a:avLst/>
          </a:prstGeom>
        </p:spPr>
        <p:txBody>
          <a:bodyPr anchorCtr="0" anchor="b" bIns="91425" lIns="91425" rIns="91425" tIns="91425">
            <a:noAutofit/>
          </a:bodyPr>
          <a:lstStyle/>
          <a:p>
            <a:pPr>
              <a:spcBef>
                <a:spcPts val="0"/>
              </a:spcBef>
              <a:buNone/>
            </a:pPr>
            <a:r>
              <a:rPr lang="en-US"/>
              <a:t>QuizSnack/ProProfs (quiz widget)</a:t>
            </a:r>
          </a:p>
        </p:txBody>
      </p:sp>
      <p:pic>
        <p:nvPicPr>
          <p:cNvPr id="163" name="Shape 163"/>
          <p:cNvPicPr preferRelativeResize="0"/>
          <p:nvPr/>
        </p:nvPicPr>
        <p:blipFill rotWithShape="1">
          <a:blip r:embed="rId3">
            <a:alphaModFix/>
          </a:blip>
          <a:srcRect b="3698" l="11552" r="11328" t="14104"/>
          <a:stretch/>
        </p:blipFill>
        <p:spPr>
          <a:xfrm>
            <a:off x="457187" y="1626500"/>
            <a:ext cx="7052227" cy="4697423"/>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t>QuizSnack/ProProfs (quiz widget)</a:t>
            </a:r>
          </a:p>
        </p:txBody>
      </p:sp>
      <p:pic>
        <p:nvPicPr>
          <p:cNvPr id="169" name="Shape 169"/>
          <p:cNvPicPr preferRelativeResize="0"/>
          <p:nvPr/>
        </p:nvPicPr>
        <p:blipFill>
          <a:blip r:embed="rId3">
            <a:alphaModFix/>
          </a:blip>
          <a:stretch>
            <a:fillRect/>
          </a:stretch>
        </p:blipFill>
        <p:spPr>
          <a:xfrm>
            <a:off x="457200" y="1417637"/>
            <a:ext cx="4781550" cy="5095875"/>
          </a:xfrm>
          <a:prstGeom prst="rect">
            <a:avLst/>
          </a:prstGeom>
          <a:noFill/>
          <a:ln>
            <a:noFill/>
          </a:ln>
        </p:spPr>
      </p:pic>
      <p:sp>
        <p:nvSpPr>
          <p:cNvPr id="170" name="Shape 170"/>
          <p:cNvSpPr txBox="1"/>
          <p:nvPr/>
        </p:nvSpPr>
        <p:spPr>
          <a:xfrm>
            <a:off x="5595650" y="4139075"/>
            <a:ext cx="3264899" cy="2318400"/>
          </a:xfrm>
          <a:prstGeom prst="rect">
            <a:avLst/>
          </a:prstGeom>
          <a:noFill/>
          <a:ln>
            <a:noFill/>
          </a:ln>
        </p:spPr>
        <p:txBody>
          <a:bodyPr anchorCtr="0" anchor="ctr" bIns="91425" lIns="91425" rIns="91425" tIns="91425">
            <a:noAutofit/>
          </a:bodyPr>
          <a:lstStyle/>
          <a:p>
            <a:pPr lvl="0" rtl="0" algn="ctr">
              <a:spcBef>
                <a:spcPts val="360"/>
              </a:spcBef>
              <a:buNone/>
            </a:pPr>
            <a:r>
              <a:rPr lang="en-US" sz="1800">
                <a:solidFill>
                  <a:schemeClr val="dk1"/>
                </a:solidFill>
              </a:rPr>
              <a:t>Journalists at Francis Howell Central High School in Cottleville, Missouri used a quiz tool called PlayBuzz to allow users to discover which teacher they are most like, a timely feature for Teacher Appreciation Week.</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sp>
        <p:nvSpPr>
          <p:cNvPr id="175" name="Shape 175"/>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t>QuizSnack/ProProfs (quiz widget)</a:t>
            </a:r>
          </a:p>
        </p:txBody>
      </p:sp>
      <p:sp>
        <p:nvSpPr>
          <p:cNvPr id="176" name="Shape 176"/>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pPr>
            <a:r>
              <a:rPr lang="en-US"/>
              <a:t>Insert interactive polls into op/eds and commentary. </a:t>
            </a:r>
          </a:p>
          <a:p>
            <a:pPr indent="-228600" lvl="0" marL="457200" rtl="0">
              <a:spcBef>
                <a:spcPts val="0"/>
              </a:spcBef>
            </a:pPr>
            <a:r>
              <a:rPr lang="en-US"/>
              <a:t>Let the readers have a voice. </a:t>
            </a:r>
          </a:p>
          <a:p>
            <a:pPr indent="-228600" lvl="0" marL="457200" rtl="0">
              <a:spcBef>
                <a:spcPts val="0"/>
              </a:spcBef>
            </a:pPr>
            <a:r>
              <a:rPr lang="en-US"/>
              <a:t>Don’t use to collect data, just for interactivity.</a:t>
            </a:r>
          </a:p>
          <a:p>
            <a:pPr indent="-228600" lvl="0" marL="457200" rtl="0">
              <a:spcBef>
                <a:spcPts val="0"/>
              </a:spcBef>
            </a:pPr>
            <a:r>
              <a:rPr b="1" lang="en-US"/>
              <a:t>Ideas</a:t>
            </a:r>
            <a:r>
              <a:rPr lang="en-US"/>
              <a:t>: ‘What’s your style?’ in a fashion or trend feature, reader opinions on the topic of an op/ed, compare yourself to survey results, compare self to national research.</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 name="Shape 36"/>
        <p:cNvGrpSpPr/>
        <p:nvPr/>
      </p:nvGrpSpPr>
      <p:grpSpPr>
        <a:xfrm>
          <a:off x="0" y="0"/>
          <a:ext cx="0" cy="0"/>
          <a:chOff x="0" y="0"/>
          <a:chExt cx="0" cy="0"/>
        </a:xfrm>
      </p:grpSpPr>
      <p:pic>
        <p:nvPicPr>
          <p:cNvPr id="37" name="Shape 37"/>
          <p:cNvPicPr preferRelativeResize="0"/>
          <p:nvPr/>
        </p:nvPicPr>
        <p:blipFill rotWithShape="1">
          <a:blip r:embed="rId3">
            <a:alphaModFix/>
          </a:blip>
          <a:srcRect b="2435" l="-3172" r="48842" t="13580"/>
          <a:stretch/>
        </p:blipFill>
        <p:spPr>
          <a:xfrm>
            <a:off x="2089375" y="508399"/>
            <a:ext cx="4814877" cy="4799897"/>
          </a:xfrm>
          <a:prstGeom prst="rect">
            <a:avLst/>
          </a:prstGeom>
          <a:noFill/>
          <a:ln>
            <a:noFill/>
          </a:ln>
        </p:spPr>
      </p:pic>
      <p:sp>
        <p:nvSpPr>
          <p:cNvPr id="38" name="Shape 38"/>
          <p:cNvSpPr txBox="1"/>
          <p:nvPr>
            <p:ph idx="1" type="body"/>
          </p:nvPr>
        </p:nvSpPr>
        <p:spPr>
          <a:xfrm>
            <a:off x="838200" y="5539598"/>
            <a:ext cx="8229600" cy="1028100"/>
          </a:xfrm>
          <a:prstGeom prst="rect">
            <a:avLst/>
          </a:prstGeom>
        </p:spPr>
        <p:txBody>
          <a:bodyPr anchorCtr="0" anchor="t" bIns="91425" lIns="91425" rIns="91425" tIns="91425">
            <a:noAutofit/>
          </a:bodyPr>
          <a:lstStyle/>
          <a:p>
            <a:pPr rtl="0" algn="l">
              <a:spcBef>
                <a:spcPts val="0"/>
              </a:spcBef>
              <a:buNone/>
            </a:pPr>
            <a:r>
              <a:rPr lang="en-US"/>
              <a:t>Journalists at Mountain Vista High School in Highlands Ranch, Colorado created this interactive map to plot the college destinations of their</a:t>
            </a:r>
          </a:p>
          <a:p>
            <a:pPr algn="l">
              <a:spcBef>
                <a:spcPts val="0"/>
              </a:spcBef>
              <a:buNone/>
            </a:pPr>
            <a:r>
              <a:rPr lang="en-US"/>
              <a:t>graduating seniors.</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 name="Shape 42"/>
        <p:cNvGrpSpPr/>
        <p:nvPr/>
      </p:nvGrpSpPr>
      <p:grpSpPr>
        <a:xfrm>
          <a:off x="0" y="0"/>
          <a:ext cx="0" cy="0"/>
          <a:chOff x="0" y="0"/>
          <a:chExt cx="0" cy="0"/>
        </a:xfrm>
      </p:grpSpPr>
      <p:sp>
        <p:nvSpPr>
          <p:cNvPr id="43" name="Shape 43"/>
          <p:cNvSpPr txBox="1"/>
          <p:nvPr>
            <p:ph type="title"/>
          </p:nvPr>
        </p:nvSpPr>
        <p:spPr>
          <a:xfrm>
            <a:off x="457200" y="274637"/>
            <a:ext cx="8229600" cy="1143000"/>
          </a:xfrm>
          <a:prstGeom prst="rect">
            <a:avLst/>
          </a:prstGeom>
        </p:spPr>
        <p:txBody>
          <a:bodyPr anchorCtr="0" anchor="b" bIns="91425" lIns="91425" rIns="91425" tIns="91425">
            <a:noAutofit/>
          </a:bodyPr>
          <a:lstStyle/>
          <a:p>
            <a:pPr>
              <a:spcBef>
                <a:spcPts val="0"/>
              </a:spcBef>
              <a:buNone/>
            </a:pPr>
            <a:r>
              <a:rPr lang="en-US">
                <a:latin typeface="Helvetica Neue"/>
                <a:ea typeface="Helvetica Neue"/>
                <a:cs typeface="Helvetica Neue"/>
                <a:sym typeface="Helvetica Neue"/>
              </a:rPr>
              <a:t>Google Maps</a:t>
            </a:r>
          </a:p>
        </p:txBody>
      </p:sp>
      <p:sp>
        <p:nvSpPr>
          <p:cNvPr id="44" name="Shape 44"/>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pPr>
            <a:r>
              <a:rPr lang="en-US"/>
              <a:t>For stories or packages with a geographic focus. </a:t>
            </a:r>
          </a:p>
          <a:p>
            <a:pPr indent="-228600" lvl="0" marL="457200" rtl="0">
              <a:spcBef>
                <a:spcPts val="0"/>
              </a:spcBef>
            </a:pPr>
            <a:r>
              <a:rPr b="1" lang="en-US"/>
              <a:t>Ideas</a:t>
            </a:r>
            <a:r>
              <a:rPr lang="en-US"/>
              <a:t>: food reviews plotted on a map, student travel locations with quote-reel style blurbs, tourist in your own city feature, comparative reviews (e.g. bowling alleys, froyo places), show where news events occurred.</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 name="Shape 48"/>
        <p:cNvGrpSpPr/>
        <p:nvPr/>
      </p:nvGrpSpPr>
      <p:grpSpPr>
        <a:xfrm>
          <a:off x="0" y="0"/>
          <a:ext cx="0" cy="0"/>
          <a:chOff x="0" y="0"/>
          <a:chExt cx="0" cy="0"/>
        </a:xfrm>
      </p:grpSpPr>
      <p:sp>
        <p:nvSpPr>
          <p:cNvPr id="49" name="Shape 49"/>
          <p:cNvSpPr txBox="1"/>
          <p:nvPr>
            <p:ph type="title"/>
          </p:nvPr>
        </p:nvSpPr>
        <p:spPr>
          <a:xfrm>
            <a:off x="457200" y="274637"/>
            <a:ext cx="8229600" cy="1143000"/>
          </a:xfrm>
          <a:prstGeom prst="rect">
            <a:avLst/>
          </a:prstGeom>
        </p:spPr>
        <p:txBody>
          <a:bodyPr anchorCtr="0" anchor="b" bIns="91425" lIns="91425" rIns="91425" tIns="91425">
            <a:noAutofit/>
          </a:bodyPr>
          <a:lstStyle/>
          <a:p>
            <a:pPr>
              <a:spcBef>
                <a:spcPts val="0"/>
              </a:spcBef>
              <a:buNone/>
            </a:pPr>
            <a:r>
              <a:rPr lang="en-US"/>
              <a:t>ScribbleLive/CoverItLive (blogging)</a:t>
            </a:r>
          </a:p>
        </p:txBody>
      </p:sp>
      <p:pic>
        <p:nvPicPr>
          <p:cNvPr id="50" name="Shape 50"/>
          <p:cNvPicPr preferRelativeResize="0"/>
          <p:nvPr/>
        </p:nvPicPr>
        <p:blipFill>
          <a:blip r:embed="rId3">
            <a:alphaModFix/>
          </a:blip>
          <a:stretch>
            <a:fillRect/>
          </a:stretch>
        </p:blipFill>
        <p:spPr>
          <a:xfrm>
            <a:off x="679725" y="1785125"/>
            <a:ext cx="8007075" cy="4798861"/>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 name="Shape 54"/>
        <p:cNvGrpSpPr/>
        <p:nvPr/>
      </p:nvGrpSpPr>
      <p:grpSpPr>
        <a:xfrm>
          <a:off x="0" y="0"/>
          <a:ext cx="0" cy="0"/>
          <a:chOff x="0" y="0"/>
          <a:chExt cx="0" cy="0"/>
        </a:xfrm>
      </p:grpSpPr>
      <p:sp>
        <p:nvSpPr>
          <p:cNvPr id="55" name="Shape 55"/>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t>ScribbleLive/CoverItLive (blogging)</a:t>
            </a:r>
          </a:p>
        </p:txBody>
      </p:sp>
      <p:pic>
        <p:nvPicPr>
          <p:cNvPr id="56" name="Shape 56"/>
          <p:cNvPicPr preferRelativeResize="0"/>
          <p:nvPr/>
        </p:nvPicPr>
        <p:blipFill>
          <a:blip r:embed="rId3">
            <a:alphaModFix/>
          </a:blip>
          <a:stretch>
            <a:fillRect/>
          </a:stretch>
        </p:blipFill>
        <p:spPr>
          <a:xfrm>
            <a:off x="457200" y="1323900"/>
            <a:ext cx="3181350" cy="5448300"/>
          </a:xfrm>
          <a:prstGeom prst="rect">
            <a:avLst/>
          </a:prstGeom>
          <a:noFill/>
          <a:ln>
            <a:noFill/>
          </a:ln>
        </p:spPr>
      </p:pic>
      <p:sp>
        <p:nvSpPr>
          <p:cNvPr id="57" name="Shape 57"/>
          <p:cNvSpPr txBox="1"/>
          <p:nvPr>
            <p:ph idx="1" type="body"/>
          </p:nvPr>
        </p:nvSpPr>
        <p:spPr>
          <a:xfrm>
            <a:off x="4066250" y="5097975"/>
            <a:ext cx="4220700" cy="1296299"/>
          </a:xfrm>
          <a:prstGeom prst="rect">
            <a:avLst/>
          </a:prstGeom>
        </p:spPr>
        <p:txBody>
          <a:bodyPr anchorCtr="0" anchor="t" bIns="91425" lIns="91425" rIns="91425" tIns="91425">
            <a:noAutofit/>
          </a:bodyPr>
          <a:lstStyle/>
          <a:p>
            <a:pPr lvl="0" rtl="0">
              <a:spcBef>
                <a:spcPts val="0"/>
              </a:spcBef>
              <a:buNone/>
            </a:pPr>
            <a:r>
              <a:rPr lang="en-US" sz="1800"/>
              <a:t>Journalists at Monta Vista High School in Cupertino, California used ScribbleLive to report from multiple locations on election night.</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 name="Shape 61"/>
        <p:cNvGrpSpPr/>
        <p:nvPr/>
      </p:nvGrpSpPr>
      <p:grpSpPr>
        <a:xfrm>
          <a:off x="0" y="0"/>
          <a:ext cx="0" cy="0"/>
          <a:chOff x="0" y="0"/>
          <a:chExt cx="0" cy="0"/>
        </a:xfrm>
      </p:grpSpPr>
      <p:sp>
        <p:nvSpPr>
          <p:cNvPr id="62" name="Shape 62"/>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latin typeface="Helvetica Neue"/>
                <a:ea typeface="Helvetica Neue"/>
                <a:cs typeface="Helvetica Neue"/>
                <a:sym typeface="Helvetica Neue"/>
              </a:rPr>
              <a:t>ScribbleLive (live blogging)</a:t>
            </a:r>
          </a:p>
        </p:txBody>
      </p:sp>
      <p:sp>
        <p:nvSpPr>
          <p:cNvPr id="63" name="Shape 63"/>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pPr>
            <a:r>
              <a:rPr lang="en-US"/>
              <a:t>Best when working from a mobile device and trying to cover an event live. </a:t>
            </a:r>
          </a:p>
          <a:p>
            <a:pPr indent="-228600" lvl="0" marL="457200" rtl="0">
              <a:spcBef>
                <a:spcPts val="0"/>
              </a:spcBef>
            </a:pPr>
            <a:r>
              <a:rPr b="1" lang="en-US"/>
              <a:t>Ideas</a:t>
            </a:r>
            <a:r>
              <a:rPr lang="en-US"/>
              <a:t>: game coverage, election night coverage, interactive chat with a featured guest, Q&amp;A session with an expert, live coverage of an awards night, season premiere or finale viewing party.</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 name="Shape 67"/>
        <p:cNvGrpSpPr/>
        <p:nvPr/>
      </p:nvGrpSpPr>
      <p:grpSpPr>
        <a:xfrm>
          <a:off x="0" y="0"/>
          <a:ext cx="0" cy="0"/>
          <a:chOff x="0" y="0"/>
          <a:chExt cx="0" cy="0"/>
        </a:xfrm>
      </p:grpSpPr>
      <p:sp>
        <p:nvSpPr>
          <p:cNvPr id="68" name="Shape 68"/>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lang="en-US"/>
              <a:t>Storify (curation)</a:t>
            </a:r>
          </a:p>
        </p:txBody>
      </p:sp>
      <p:pic>
        <p:nvPicPr>
          <p:cNvPr id="69" name="Shape 69"/>
          <p:cNvPicPr preferRelativeResize="0"/>
          <p:nvPr/>
        </p:nvPicPr>
        <p:blipFill>
          <a:blip r:embed="rId3">
            <a:alphaModFix/>
          </a:blip>
          <a:stretch>
            <a:fillRect/>
          </a:stretch>
        </p:blipFill>
        <p:spPr>
          <a:xfrm>
            <a:off x="577550" y="1910275"/>
            <a:ext cx="7988900" cy="4242275"/>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idx="1" type="body"/>
          </p:nvPr>
        </p:nvSpPr>
        <p:spPr>
          <a:xfrm>
            <a:off x="457200" y="5701603"/>
            <a:ext cx="8229600" cy="692700"/>
          </a:xfrm>
          <a:prstGeom prst="rect">
            <a:avLst/>
          </a:prstGeom>
        </p:spPr>
        <p:txBody>
          <a:bodyPr anchorCtr="0" anchor="t" bIns="91425" lIns="91425" rIns="91425" tIns="91425">
            <a:noAutofit/>
          </a:bodyPr>
          <a:lstStyle/>
          <a:p>
            <a:pPr>
              <a:spcBef>
                <a:spcPts val="0"/>
              </a:spcBef>
              <a:buNone/>
            </a:pPr>
            <a:r>
              <a:rPr lang="en-US"/>
              <a:t>Journalists at Whitney High School in Rocklin, California used Storify to cover a Sadie Hawkins event on campus, integrating Tweets, Instagram photos, and their own storytelling.</a:t>
            </a:r>
          </a:p>
        </p:txBody>
      </p:sp>
      <p:pic>
        <p:nvPicPr>
          <p:cNvPr id="75" name="Shape 75"/>
          <p:cNvPicPr preferRelativeResize="0"/>
          <p:nvPr/>
        </p:nvPicPr>
        <p:blipFill rotWithShape="1">
          <a:blip r:embed="rId3">
            <a:alphaModFix/>
          </a:blip>
          <a:srcRect b="0" l="19139" r="39503" t="16205"/>
          <a:stretch/>
        </p:blipFill>
        <p:spPr>
          <a:xfrm>
            <a:off x="2681136" y="682325"/>
            <a:ext cx="3781727" cy="4788823"/>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