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Garamond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Garamond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aramond-italic.fntdata"/><Relationship Id="rId25" Type="http://schemas.openxmlformats.org/officeDocument/2006/relationships/font" Target="fonts/Garamond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Garamon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1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Using this description, a web browser can display a document with a heading and a paragraph.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Relationship Id="rId4" Type="http://schemas.openxmlformats.org/officeDocument/2006/relationships/hyperlink" Target="http://www.w3schools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Relationship Id="rId4" Type="http://schemas.openxmlformats.org/officeDocument/2006/relationships/hyperlink" Target="http://www.w3schools.com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Relationship Id="rId4" Type="http://schemas.openxmlformats.org/officeDocument/2006/relationships/hyperlink" Target="http://www.w3schools.com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Relationship Id="rId4" Type="http://schemas.openxmlformats.org/officeDocument/2006/relationships/hyperlink" Target="http://www.w3schools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Relationship Id="rId4" Type="http://schemas.openxmlformats.org/officeDocument/2006/relationships/hyperlink" Target="http://www.w3schools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Relationship Id="rId5" Type="http://schemas.openxmlformats.org/officeDocument/2006/relationships/hyperlink" Target="http://www.w3schools.com/" TargetMode="External"/><Relationship Id="rId6" Type="http://schemas.openxmlformats.org/officeDocument/2006/relationships/hyperlink" Target="http://www.w3schools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png"/><Relationship Id="rId4" Type="http://schemas.openxmlformats.org/officeDocument/2006/relationships/image" Target="../media/image02.png"/><Relationship Id="rId5" Type="http://schemas.openxmlformats.org/officeDocument/2006/relationships/hyperlink" Target="http://www.w3schools.com/" TargetMode="External"/><Relationship Id="rId6" Type="http://schemas.openxmlformats.org/officeDocument/2006/relationships/hyperlink" Target="http://www.w3schools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codecademy.com/learn" TargetMode="External"/><Relationship Id="rId4" Type="http://schemas.openxmlformats.org/officeDocument/2006/relationships/hyperlink" Target="https://www.codecademy.com/courses/web-beginner-en-3pc6w/0/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z3dmx1GItW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hyperlink" Target="http://www.w3schools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hyperlink" Target="http://www.w3schools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hyperlink" Target="http://www.w3schools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hyperlink" Target="http://www.w3schools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hyperlink" Target="http://www.w3schools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Relationship Id="rId4" Type="http://schemas.openxmlformats.org/officeDocument/2006/relationships/hyperlink" Target="http://www.w3schools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hyperlink" Target="http://www.w3schoo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57"/>
            <a:ext cx="9144001" cy="67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-12750" y="5174600"/>
            <a:ext cx="9144000" cy="13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0" y="2463700"/>
            <a:ext cx="91440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7200">
                <a:latin typeface="Garamond"/>
                <a:ea typeface="Garamond"/>
                <a:cs typeface="Garamond"/>
                <a:sym typeface="Garamond"/>
              </a:rPr>
              <a:t>Basic HTML and Embed Codes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50"/>
            <a:ext cx="8229600" cy="762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Multiple heading options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25" y="2446775"/>
            <a:ext cx="808672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7142625" y="4544450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50"/>
            <a:ext cx="8229600" cy="11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-US" sz="275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Text between </a:t>
            </a:r>
            <a:r>
              <a:rPr lang="en-US" sz="275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&lt;p&gt;</a:t>
            </a:r>
            <a:r>
              <a:rPr b="0" lang="en-US" sz="275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US" sz="275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&lt;/p&gt;</a:t>
            </a:r>
            <a:r>
              <a:rPr b="0" lang="en-US" sz="27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is content that is in its own paragraph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62" y="1583550"/>
            <a:ext cx="80676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 rot="-1792979">
            <a:off x="870676" y="4134968"/>
            <a:ext cx="1404771" cy="22013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 rot="-1688834">
            <a:off x="1987180" y="4858837"/>
            <a:ext cx="500488" cy="570123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 rot="1192464">
            <a:off x="2827377" y="4960388"/>
            <a:ext cx="1404874" cy="22016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 rot="3504311">
            <a:off x="2046916" y="5458546"/>
            <a:ext cx="798803" cy="1010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7059975" y="5214650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74650"/>
            <a:ext cx="8229600" cy="1308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-US" sz="37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You can have as many paragraphs</a:t>
            </a:r>
            <a:br>
              <a:rPr b="0" lang="en-US" sz="37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lang="en-US" sz="37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as you need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" y="2262187"/>
            <a:ext cx="808672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170150" y="4131325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427050"/>
            <a:ext cx="8229600" cy="1308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-US" sz="375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This is what it would look like in a web browser: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00" y="2214662"/>
            <a:ext cx="6048375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6191575" y="5258400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50"/>
            <a:ext cx="8229600" cy="753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75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Adding a link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962" y="3779412"/>
            <a:ext cx="669607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457200" y="1106154"/>
            <a:ext cx="62484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HTML links are defined with the &lt;a&gt; tag: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04950" y="2368625"/>
            <a:ext cx="81819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link's destination is specified in the </a:t>
            </a: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href attribute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indent="0" lvl="0" marL="18288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(the address is inside of the quotes)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Attributes are provide additional information about HTML elements.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515450" y="5737950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50"/>
            <a:ext cx="8229600" cy="73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75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Adding an image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39700" y="2291387"/>
            <a:ext cx="82296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HTML images are defined with the </a:t>
            </a:r>
            <a:r>
              <a:rPr b="1"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&lt;img&gt;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tag.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source file (</a:t>
            </a:r>
            <a:r>
              <a:rPr b="1"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src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), alternative text (</a:t>
            </a:r>
            <a:r>
              <a:rPr b="1"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alt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), and size (</a:t>
            </a:r>
            <a:r>
              <a:rPr b="1"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width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1"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height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 are provided as </a:t>
            </a:r>
            <a:r>
              <a:rPr b="1"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attributes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(again, place these in quotes):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086" y="1009950"/>
            <a:ext cx="5428824" cy="10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0" y="3827712"/>
            <a:ext cx="533400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5764300" y="1699200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5"/>
              </a:rPr>
              <a:t>http://www.w3schools.com/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834400" y="5804650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6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Embedding a video from YouTube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71475" lvl="0" marL="457200" rtl="0">
              <a:lnSpc>
                <a:spcPct val="100000"/>
              </a:lnSpc>
              <a:spcBef>
                <a:spcPts val="0"/>
              </a:spcBef>
              <a:buSzPct val="97826"/>
              <a:buFont typeface="Helvetica Neue"/>
            </a:pPr>
            <a:r>
              <a:rPr lang="en-US" sz="22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Upload the video to YouTube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25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1475" lvl="0" marL="457200">
              <a:lnSpc>
                <a:spcPct val="100000"/>
              </a:lnSpc>
              <a:spcBef>
                <a:spcPts val="0"/>
              </a:spcBef>
              <a:buSzPct val="97826"/>
              <a:buFont typeface="Helvetica Neue"/>
            </a:pPr>
            <a:r>
              <a:rPr lang="en-US" sz="22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Take a note of the video id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25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1475" lvl="0" marL="457200">
              <a:lnSpc>
                <a:spcPct val="100000"/>
              </a:lnSpc>
              <a:spcBef>
                <a:spcPts val="0"/>
              </a:spcBef>
              <a:buSzPct val="97826"/>
              <a:buFont typeface="Helvetica Neue"/>
            </a:pPr>
            <a:r>
              <a:rPr lang="en-US" sz="22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Define an &lt;iframe&gt; element in your web page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25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1475" lvl="0" marL="457200">
              <a:lnSpc>
                <a:spcPct val="100000"/>
              </a:lnSpc>
              <a:spcBef>
                <a:spcPts val="0"/>
              </a:spcBef>
              <a:buSzPct val="97826"/>
              <a:buFont typeface="Helvetica Neue"/>
            </a:pPr>
            <a:r>
              <a:rPr lang="en-US" sz="22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Let the src attribute point to the video URL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25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1475" lvl="0" marL="457200">
              <a:lnSpc>
                <a:spcPct val="100000"/>
              </a:lnSpc>
              <a:spcBef>
                <a:spcPts val="0"/>
              </a:spcBef>
              <a:buSzPct val="97826"/>
              <a:buFont typeface="Helvetica Neue"/>
            </a:pPr>
            <a:r>
              <a:rPr lang="en-US" sz="22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Use the width and height attributes to specify the dimension of the player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25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1475" lvl="0" marL="457200" rtl="0">
              <a:lnSpc>
                <a:spcPct val="100000"/>
              </a:lnSpc>
              <a:spcBef>
                <a:spcPts val="0"/>
              </a:spcBef>
              <a:buSzPct val="97826"/>
              <a:buFont typeface="Helvetica Neue"/>
            </a:pPr>
            <a:r>
              <a:rPr lang="en-US" sz="22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Add any other parameters to the URL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Example embed code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800" y="1470112"/>
            <a:ext cx="79343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260" y="3330622"/>
            <a:ext cx="7159399" cy="33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6949050" y="6334675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5"/>
              </a:rPr>
              <a:t>http://www.w3schools.com/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579575" y="2578550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6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Demonstrate skills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Sign up for a free account 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Code Academy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Complete this “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Web Beginner Tutorial</a:t>
            </a:r>
            <a:r>
              <a:rPr lang="en-US"/>
              <a:t>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b="1" lang="en-US"/>
              <a:t>Complete Lessons 1-20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i="1" lang="en-US"/>
              <a:t>Check the next slide and complete</a:t>
            </a:r>
          </a:p>
          <a:p>
            <a:pPr lvl="0" algn="ctr">
              <a:spcBef>
                <a:spcPts val="0"/>
              </a:spcBef>
              <a:buNone/>
            </a:pPr>
            <a:r>
              <a:rPr b="1" i="1" lang="en-US"/>
              <a:t>Lesson 21 to add a video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Embed a video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Go to YouTube, and find this video:</a:t>
            </a:r>
          </a:p>
          <a:p>
            <a:pPr lvl="0">
              <a:spcBef>
                <a:spcPts val="0"/>
              </a:spcBef>
              <a:buNone/>
            </a:pPr>
            <a:r>
              <a:rPr lang="en-US" sz="2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https://www.youtube.com/watch?v=z3dmx1GItWg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Note the video ID = </a:t>
            </a:r>
            <a:r>
              <a:rPr b="1" lang="en-US" sz="3600">
                <a:latin typeface="Helvetica Neue"/>
                <a:ea typeface="Helvetica Neue"/>
                <a:cs typeface="Helvetica Neue"/>
                <a:sym typeface="Helvetica Neue"/>
              </a:rPr>
              <a:t>z3dmx1GItWg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Somewhere within the page you created, use the &lt;iframe&gt; tag to embed this video.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i="1" lang="en-US" sz="26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 the HTML code you created and submit</a:t>
            </a:r>
            <a:br>
              <a:rPr b="1" i="1" lang="en-US" sz="26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1" lang="en-US" sz="26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your teacher as instructed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800">
                <a:solidFill>
                  <a:srgbClr val="22222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  <a:r>
              <a:rPr lang="en-US" sz="2800">
                <a:solidFill>
                  <a:srgbClr val="22222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is a markup language for describing web documents (web pages).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22222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800">
                <a:solidFill>
                  <a:srgbClr val="22222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  <a:r>
              <a:rPr lang="en-US" sz="2800">
                <a:solidFill>
                  <a:srgbClr val="22222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stands for Hyper Text Markup Language. A markup language is a set of markup tags.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The basics...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0" y="1716737"/>
            <a:ext cx="80676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7201225" y="5389125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50"/>
            <a:ext cx="8229600" cy="11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0" lang="en-US" sz="30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DOCTYPE</a:t>
            </a:r>
            <a:r>
              <a:rPr b="0" lang="en-US" sz="30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declaration defines the document type to be </a:t>
            </a:r>
            <a:r>
              <a:rPr b="0" lang="en-US" sz="3000">
                <a:solidFill>
                  <a:srgbClr val="CC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0" y="1716737"/>
            <a:ext cx="80676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2368625" y="3066375"/>
            <a:ext cx="2487900" cy="220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7160950" y="5389125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50"/>
            <a:ext cx="8229600" cy="120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0" lang="en-US" sz="30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b="0" lang="en-US" sz="300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text between </a:t>
            </a:r>
            <a:r>
              <a:rPr b="0"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</a:t>
            </a:r>
            <a:r>
              <a:rPr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  <a:r>
              <a:rPr b="0"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&gt;</a:t>
            </a:r>
            <a:r>
              <a:rPr b="0" lang="en-US" sz="300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0"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</a:t>
            </a:r>
            <a:r>
              <a:rPr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/html</a:t>
            </a:r>
            <a:r>
              <a:rPr b="0"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&gt;</a:t>
            </a:r>
            <a:r>
              <a:rPr b="0" lang="en-US" sz="300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lang="en-US" sz="30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describes an HTML document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0" y="1716737"/>
            <a:ext cx="80676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2331900" y="3277525"/>
            <a:ext cx="2487900" cy="220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25250" y="5376250"/>
            <a:ext cx="2794500" cy="220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 rot="-5400000">
            <a:off x="2725975" y="4138050"/>
            <a:ext cx="1665300" cy="597900"/>
          </a:xfrm>
          <a:prstGeom prst="triangle">
            <a:avLst>
              <a:gd fmla="val 52061" name="adj"/>
            </a:avLst>
          </a:prstGeom>
          <a:solidFill>
            <a:srgbClr val="38761D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802625" y="4322250"/>
            <a:ext cx="1017300" cy="2295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7201225" y="5376250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74650"/>
            <a:ext cx="8229600" cy="1111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0" lang="en-US" sz="300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Text between </a:t>
            </a:r>
            <a:r>
              <a:rPr b="0"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</a:t>
            </a:r>
            <a:r>
              <a:rPr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head</a:t>
            </a:r>
            <a:r>
              <a:rPr b="0"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&gt;</a:t>
            </a:r>
            <a:r>
              <a:rPr b="0" lang="en-US" sz="300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0"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</a:t>
            </a:r>
            <a:r>
              <a:rPr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/head</a:t>
            </a:r>
            <a:r>
              <a:rPr b="0" lang="en-US" sz="300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&gt;</a:t>
            </a:r>
            <a:r>
              <a:rPr b="0" lang="en-US" sz="300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lang="en-US" sz="30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provides information about the document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0" y="1716737"/>
            <a:ext cx="80676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1480825" y="3470300"/>
            <a:ext cx="2487900" cy="220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480850" y="3898150"/>
            <a:ext cx="2487900" cy="220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 rot="-5400000">
            <a:off x="3388700" y="3471300"/>
            <a:ext cx="343200" cy="6096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791650" y="3739275"/>
            <a:ext cx="798600" cy="110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7151800" y="5389125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4650"/>
            <a:ext cx="8229600" cy="1093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-US" sz="275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Text between </a:t>
            </a:r>
            <a:r>
              <a:rPr lang="en-US" sz="275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&lt;title&gt;</a:t>
            </a:r>
            <a:r>
              <a:rPr b="0" lang="en-US" sz="275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US" sz="275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&lt;/title&gt;</a:t>
            </a:r>
            <a:r>
              <a:rPr b="0" lang="en-US" sz="27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provides a title for the document (appears in browser)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62" y="1583550"/>
            <a:ext cx="80676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 rot="-949564">
            <a:off x="1294444" y="3245452"/>
            <a:ext cx="1404748" cy="22013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 rot="-3414413">
            <a:off x="2143823" y="3658528"/>
            <a:ext cx="343405" cy="609591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 rot="-949564">
            <a:off x="2906569" y="3245452"/>
            <a:ext cx="1404748" cy="22013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 rot="1764936">
            <a:off x="2460510" y="4158991"/>
            <a:ext cx="615098" cy="146947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7059975" y="5255925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50"/>
            <a:ext cx="8229600" cy="1308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US" sz="275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Text between </a:t>
            </a:r>
            <a:r>
              <a:rPr lang="en-US" sz="275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&lt;body&gt;</a:t>
            </a:r>
            <a:r>
              <a:rPr b="0" lang="en-US" sz="275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US" sz="275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&lt;/body&gt;</a:t>
            </a:r>
            <a:r>
              <a:rPr b="0" lang="en-US" sz="27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is what will appear on the web page </a:t>
            </a:r>
          </a:p>
          <a:p>
            <a:pPr indent="457200" lvl="0" marL="3657600" rtl="0">
              <a:spcBef>
                <a:spcPts val="0"/>
              </a:spcBef>
              <a:buNone/>
            </a:pPr>
            <a:r>
              <a:rPr b="0" i="1" lang="en-US" sz="16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(and how it will look)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62" y="1583550"/>
            <a:ext cx="80676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 rot="-949564">
            <a:off x="1184269" y="3676952"/>
            <a:ext cx="1404748" cy="22013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 rot="-5400000">
            <a:off x="3025199" y="4237072"/>
            <a:ext cx="771000" cy="651599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 rot="521030">
            <a:off x="1437648" y="5145877"/>
            <a:ext cx="1404803" cy="22003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3699825" y="4461825"/>
            <a:ext cx="798600" cy="2295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7059975" y="5255925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74650"/>
            <a:ext cx="8229600" cy="1148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-US" sz="275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Text between </a:t>
            </a:r>
            <a:r>
              <a:rPr lang="en-US" sz="275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&lt;h1&gt;</a:t>
            </a:r>
            <a:r>
              <a:rPr b="0" lang="en-US" sz="2750">
                <a:solidFill>
                  <a:srgbClr val="38761D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US" sz="2750">
                <a:solidFill>
                  <a:srgbClr val="8520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&lt;/h1&gt;</a:t>
            </a:r>
            <a:r>
              <a:rPr b="0" lang="en-US" sz="275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is content that looks like a heading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62" y="1583550"/>
            <a:ext cx="80676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 rot="-1792979">
            <a:off x="1055826" y="3932993"/>
            <a:ext cx="1404771" cy="22013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 rot="-7054922">
            <a:off x="2422352" y="3865199"/>
            <a:ext cx="385514" cy="651593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 rot="521030">
            <a:off x="2864123" y="4593202"/>
            <a:ext cx="1404803" cy="22003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rot="-1465676">
            <a:off x="2782047" y="3859431"/>
            <a:ext cx="798697" cy="128485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7100250" y="5255925"/>
            <a:ext cx="1404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http://www.w3schools.com/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