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6858000" cx="9144000"/>
  <p:notesSz cx="6858000" cy="9144000"/>
  <p:embeddedFontLst>
    <p:embeddedFont>
      <p:font typeface="Garamond"/>
      <p:regular r:id="rId20"/>
      <p:bold r:id="rId21"/>
      <p:italic r:id="rId22"/>
      <p:boldItalic r:id="rId23"/>
    </p:embeddedFont>
    <p:embeddedFont>
      <p:font typeface="Helvetica Neue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Garamond-regular.fntdata"/><Relationship Id="rId22" Type="http://schemas.openxmlformats.org/officeDocument/2006/relationships/font" Target="fonts/Garamond-italic.fntdata"/><Relationship Id="rId21" Type="http://schemas.openxmlformats.org/officeDocument/2006/relationships/font" Target="fonts/Garamond-bold.fntdata"/><Relationship Id="rId24" Type="http://schemas.openxmlformats.org/officeDocument/2006/relationships/font" Target="fonts/HelveticaNeue-regular.fntdata"/><Relationship Id="rId23" Type="http://schemas.openxmlformats.org/officeDocument/2006/relationships/font" Target="fonts/Garamond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HelveticaNeue-italic.fntdata"/><Relationship Id="rId25" Type="http://schemas.openxmlformats.org/officeDocument/2006/relationships/font" Target="fonts/HelveticaNeue-bold.fntdata"/><Relationship Id="rId27" Type="http://schemas.openxmlformats.org/officeDocument/2006/relationships/font" Target="fonts/HelveticaNeue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1">
    <p:bg>
      <p:bgPr>
        <a:solidFill>
          <a:schemeClr val="lt1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Shape 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0157"/>
            <a:ext cx="9144001" cy="6737685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Shape 29"/>
          <p:cNvSpPr txBox="1"/>
          <p:nvPr/>
        </p:nvSpPr>
        <p:spPr>
          <a:xfrm>
            <a:off x="-12750" y="1309575"/>
            <a:ext cx="9144000" cy="369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9600">
                <a:latin typeface="Garamond"/>
                <a:ea typeface="Garamond"/>
                <a:cs typeface="Garamond"/>
                <a:sym typeface="Garamond"/>
              </a:rPr>
              <a:t>Active &amp;</a:t>
            </a:r>
            <a:br>
              <a:rPr lang="en-US" sz="9600">
                <a:latin typeface="Garamond"/>
                <a:ea typeface="Garamond"/>
                <a:cs typeface="Garamond"/>
                <a:sym typeface="Garamond"/>
              </a:rPr>
            </a:br>
          </a:p>
        </p:txBody>
      </p:sp>
      <p:sp>
        <p:nvSpPr>
          <p:cNvPr id="30" name="Shape 30"/>
          <p:cNvSpPr txBox="1"/>
          <p:nvPr/>
        </p:nvSpPr>
        <p:spPr>
          <a:xfrm>
            <a:off x="-12750" y="5166700"/>
            <a:ext cx="9144000" cy="13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3000">
                <a:latin typeface="Helvetica Neue"/>
                <a:ea typeface="Helvetica Neue"/>
                <a:cs typeface="Helvetica Neue"/>
                <a:sym typeface="Helvetica Neue"/>
              </a:rPr>
              <a:t>Editing</a:t>
            </a:r>
          </a:p>
        </p:txBody>
      </p:sp>
      <p:sp>
        <p:nvSpPr>
          <p:cNvPr id="31" name="Shape 31"/>
          <p:cNvSpPr txBox="1"/>
          <p:nvPr/>
        </p:nvSpPr>
        <p:spPr>
          <a:xfrm>
            <a:off x="1357400" y="2851650"/>
            <a:ext cx="6779100" cy="12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96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Passive Voice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So which do I use?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Active voice is more interesting, more direct and makes for livelier writing.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Reasons to use active voice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en-US">
                <a:latin typeface="Helvetica Neue"/>
                <a:ea typeface="Helvetica Neue"/>
                <a:cs typeface="Helvetica Neue"/>
                <a:sym typeface="Helvetica Neue"/>
              </a:rPr>
              <a:t>Active voice is shorter and more direct.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Active: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The waiter dropped the tray of food.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Passive: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	The tray of food was dropped by the waiter.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Reasons to use active voice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-US">
                <a:latin typeface="Helvetica Neue"/>
                <a:ea typeface="Helvetica Neue"/>
                <a:cs typeface="Helvetica Neue"/>
                <a:sym typeface="Helvetica Neue"/>
              </a:rPr>
              <a:t>Active voice is less awkward and clearly states the relationship between subject</a:t>
            </a:r>
            <a:br>
              <a:rPr b="1" lang="en-US"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b="1" lang="en-US">
                <a:latin typeface="Helvetica Neue"/>
                <a:ea typeface="Helvetica Neue"/>
                <a:cs typeface="Helvetica Neue"/>
                <a:sym typeface="Helvetica Neue"/>
              </a:rPr>
              <a:t>and action.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Passive: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Your request for funding has been denied by 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the review committee.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Active: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	The review committee denied your request   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for funding.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	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Reasons to use active voice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Passive: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Your bicycle has been damaged. 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	(by whom?)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Active: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	Jonathan damaged your bicycle.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	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Reasons to use active voice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-US">
                <a:latin typeface="Helvetica Neue"/>
                <a:ea typeface="Helvetica Neue"/>
                <a:cs typeface="Helvetica Neue"/>
                <a:sym typeface="Helvetica Neue"/>
              </a:rPr>
              <a:t>Active voice propels the reader forward through your writing.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Passive: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	The brakes were slammed on by her as the 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car sped downhill.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Active: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	She slammed on the brakes as the car sped </a:t>
            </a:r>
          </a:p>
          <a:p>
            <a:pPr indent="457200" lvl="0" mar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downhill.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Reasons to use active voice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Passive: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	The entrance exam was failed by over 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one-third of the applicants to the school.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	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Active: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	Over one-third of the applicants to the</a:t>
            </a:r>
            <a:br>
              <a:rPr lang="en-US"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    school failed the exam.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Action verbs </a:t>
            </a:r>
            <a:r>
              <a:rPr b="0" lang="en-US">
                <a:latin typeface="Helvetica Neue"/>
                <a:ea typeface="Helvetica Neue"/>
                <a:cs typeface="Helvetica Neue"/>
                <a:sym typeface="Helvetica Neue"/>
              </a:rPr>
              <a:t>can be used two ways.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rPr b="1" lang="en-US">
                <a:latin typeface="Helvetica Neue"/>
                <a:ea typeface="Helvetica Neue"/>
                <a:cs typeface="Helvetica Neue"/>
                <a:sym typeface="Helvetica Neue"/>
              </a:rPr>
              <a:t>ACTIVE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 voice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or</a:t>
            </a:r>
          </a:p>
          <a:p>
            <a:pPr lvl="0" algn="ctr">
              <a:spcBef>
                <a:spcPts val="0"/>
              </a:spcBef>
              <a:buNone/>
            </a:pPr>
            <a:r>
              <a:rPr b="1" lang="en-US">
                <a:latin typeface="Helvetica Neue"/>
                <a:ea typeface="Helvetica Neue"/>
                <a:cs typeface="Helvetica Neue"/>
                <a:sym typeface="Helvetica Neue"/>
              </a:rPr>
              <a:t>PASSIVE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 voice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Active voice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A sentence has a verb in the active voice when the </a:t>
            </a:r>
            <a:r>
              <a:rPr b="1" lang="en-US">
                <a:latin typeface="Helvetica Neue"/>
                <a:ea typeface="Helvetica Neue"/>
                <a:cs typeface="Helvetica Neue"/>
                <a:sym typeface="Helvetica Neue"/>
              </a:rPr>
              <a:t>subject performs the action.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The catcher </a:t>
            </a:r>
            <a:r>
              <a:rPr b="1" lang="en-US">
                <a:latin typeface="Helvetica Neue"/>
                <a:ea typeface="Helvetica Neue"/>
                <a:cs typeface="Helvetica Neue"/>
                <a:sym typeface="Helvetica Neue"/>
              </a:rPr>
              <a:t>caught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 the ball.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Passive voice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A sentence has a verb in the passive voice when the </a:t>
            </a:r>
            <a:r>
              <a:rPr b="1" lang="en-US">
                <a:latin typeface="Helvetica Neue"/>
                <a:ea typeface="Helvetica Neue"/>
                <a:cs typeface="Helvetica Neue"/>
                <a:sym typeface="Helvetica Neue"/>
              </a:rPr>
              <a:t>action is performed on the subject.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The ball </a:t>
            </a:r>
            <a:r>
              <a:rPr b="1" lang="en-US">
                <a:latin typeface="Helvetica Neue"/>
                <a:ea typeface="Helvetica Neue"/>
                <a:cs typeface="Helvetica Neue"/>
                <a:sym typeface="Helvetica Neue"/>
              </a:rPr>
              <a:t>was caught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 by the catcher.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Passive voice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The passive voice is formed by using the past participle of the verb with a form of the helping verb </a:t>
            </a:r>
            <a:r>
              <a:rPr b="1" lang="en-US">
                <a:latin typeface="Helvetica Neue"/>
                <a:ea typeface="Helvetica Neue"/>
                <a:cs typeface="Helvetica Neue"/>
                <a:sym typeface="Helvetica Neue"/>
              </a:rPr>
              <a:t>be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The ball </a:t>
            </a:r>
            <a:r>
              <a:rPr b="1" lang="en-US">
                <a:latin typeface="Helvetica Neue"/>
                <a:ea typeface="Helvetica Neue"/>
                <a:cs typeface="Helvetica Neue"/>
                <a:sym typeface="Helvetica Neue"/>
              </a:rPr>
              <a:t>is caught 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by the catcher.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The ball </a:t>
            </a:r>
            <a:r>
              <a:rPr b="1" lang="en-US">
                <a:latin typeface="Helvetica Neue"/>
                <a:ea typeface="Helvetica Neue"/>
                <a:cs typeface="Helvetica Neue"/>
                <a:sym typeface="Helvetica Neue"/>
              </a:rPr>
              <a:t>was caught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 by the catcher.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The ball </a:t>
            </a:r>
            <a:r>
              <a:rPr b="1" lang="en-US">
                <a:latin typeface="Helvetica Neue"/>
                <a:ea typeface="Helvetica Neue"/>
                <a:cs typeface="Helvetica Neue"/>
                <a:sym typeface="Helvetica Neue"/>
              </a:rPr>
              <a:t>will be caught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 by the catcher.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Passive voice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In passive voice, the subject receives the action expressed in the verb. The subject is acted upon. The agent performing the action may appear in a “by the…” phrase, or the agent may be omitted.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Passive voice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Red = action	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		</a:t>
            </a:r>
            <a:r>
              <a:rPr lang="en-US">
                <a:solidFill>
                  <a:srgbClr val="38761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Green = subject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38761D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The boy </a:t>
            </a:r>
            <a:r>
              <a:rPr lang="en-US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was bitten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 by </a:t>
            </a:r>
            <a:r>
              <a:rPr lang="en-US">
                <a:solidFill>
                  <a:srgbClr val="38761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dog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The movie </a:t>
            </a:r>
            <a:r>
              <a:rPr lang="en-US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will be directed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 by </a:t>
            </a:r>
            <a:r>
              <a:rPr lang="en-US">
                <a:solidFill>
                  <a:srgbClr val="38761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Joss Whedon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How to change passive to active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Red = action	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		</a:t>
            </a:r>
            <a:r>
              <a:rPr lang="en-US">
                <a:solidFill>
                  <a:srgbClr val="38761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Green = subject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38761D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The boy </a:t>
            </a:r>
            <a:r>
              <a:rPr lang="en-US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was bitten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 by </a:t>
            </a:r>
            <a:r>
              <a:rPr lang="en-US">
                <a:solidFill>
                  <a:srgbClr val="38761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dog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38761D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spcBef>
                <a:spcPts val="0"/>
              </a:spcBef>
              <a:buNone/>
            </a:pPr>
            <a:r>
              <a:rPr i="1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(Ask yourself, who is doing what?)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i="1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>
                <a:solidFill>
                  <a:srgbClr val="38761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dog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bit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 the boy.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How to change passive to active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Red = action	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		</a:t>
            </a:r>
            <a:r>
              <a:rPr lang="en-US">
                <a:solidFill>
                  <a:srgbClr val="38761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Green = subject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38761D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The movie </a:t>
            </a:r>
            <a:r>
              <a:rPr lang="en-US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will be directed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 by </a:t>
            </a:r>
            <a:r>
              <a:rPr lang="en-US">
                <a:solidFill>
                  <a:srgbClr val="38761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Joss Whedon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38761D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>
                <a:solidFill>
                  <a:srgbClr val="38761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Joss Whedon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will direct 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the movie.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