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6" r:id="rId3"/>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Garamond"/>
      <p:regular r:id="rId23"/>
      <p:bold r:id="rId24"/>
      <p:italic r:id="rId25"/>
      <p:boldItalic r:id="rId26"/>
    </p:embeddedFont>
    <p:embeddedFont>
      <p:font typeface="Helvetica Neue"/>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Garamond-bold.fntdata"/><Relationship Id="rId23" Type="http://schemas.openxmlformats.org/officeDocument/2006/relationships/font" Target="fonts/Garamon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Garamond-boldItalic.fntdata"/><Relationship Id="rId25" Type="http://schemas.openxmlformats.org/officeDocument/2006/relationships/font" Target="fonts/Garamond-italic.fntdata"/><Relationship Id="rId28" Type="http://schemas.openxmlformats.org/officeDocument/2006/relationships/font" Target="fonts/HelveticaNeue-bold.fntdata"/><Relationship Id="rId27" Type="http://schemas.openxmlformats.org/officeDocument/2006/relationships/font" Target="fonts/HelveticaNeu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HelveticaNeue-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It is unlikely Americans would have heard views from Pakistanis on the ground if this user (and others) had not tweeted about the event.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Social media was vital to the spread of democracy during the Arab Spring. Without it, these groups would not have been able to organize and communicate with those outside of their country.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The Arab Spring showed the power of social media for grassroots support.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Discuss the riots in Ferguson and Baltimore as examples, but students may raise other examples, too.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Students might bring up examples of journalists being barred from reporting during the Ferguson riots. Some individuals may be more likely to talk to a friend than a member of the media due to distrust or fear for their own safety. However, citizen journalists in these situations may be more likely to break laws to get the story, which puts them in harm’s way.</a:t>
            </a:r>
          </a:p>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Return to the central question. Challenge students to consider how citizen journalists in these scenarios perform a vital role, but also put themselves in harm’s way to get this story. To what extent should journalists encourage this by requesting stories and footage from citizens?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Pose the central question after completing the warm-up activity. Garner student thoughts as a baseline before moving to the rest of the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Examples to discuss: In the Virginia Tech Massacre, journalists turned to social media to get interviews because they were unable to get to Blacksburg and phone service went down. In other shootings, individuals have posted photos and videos from the events as they unfolded. Often, these pictures and videos are more graphic than what is normally shown on the news.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Because journalists are not there, citizen journalists capture the story as it is happening. This also ensures that the story is told in the moment rather than based on memory.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You can still find this Twitter user. He currently has more than 50,000 followers.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599" cy="2052599"/>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599"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599"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3" name="Shape 53"/>
        <p:cNvGrpSpPr/>
        <p:nvPr/>
      </p:nvGrpSpPr>
      <p:grpSpPr>
        <a:xfrm>
          <a:off x="0" y="0"/>
          <a:ext cx="0" cy="0"/>
          <a:chOff x="0" y="0"/>
          <a:chExt cx="0" cy="0"/>
        </a:xfrm>
      </p:grpSpPr>
      <p:sp>
        <p:nvSpPr>
          <p:cNvPr id="54" name="Shape 54"/>
          <p:cNvSpPr txBox="1"/>
          <p:nvPr>
            <p:ph type="ctrTitle"/>
          </p:nvPr>
        </p:nvSpPr>
        <p:spPr>
          <a:xfrm>
            <a:off x="685800" y="1583342"/>
            <a:ext cx="7772400" cy="1159799"/>
          </a:xfrm>
          <a:prstGeom prst="rect">
            <a:avLst/>
          </a:prstGeom>
        </p:spPr>
        <p:txBody>
          <a:bodyPr anchorCtr="0" anchor="b" bIns="91425" lIns="91425" rIns="91425" tIns="91425"/>
          <a:lstStyle>
            <a:lvl1pPr lvl="0" rtl="0" algn="ctr">
              <a:spcBef>
                <a:spcPts val="0"/>
              </a:spcBef>
              <a:buSzPct val="100000"/>
              <a:defRPr sz="4800"/>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
        <p:nvSpPr>
          <p:cNvPr id="55" name="Shape 55"/>
          <p:cNvSpPr txBox="1"/>
          <p:nvPr>
            <p:ph idx="1" type="subTitle"/>
          </p:nvPr>
        </p:nvSpPr>
        <p:spPr>
          <a:xfrm>
            <a:off x="685800" y="2840053"/>
            <a:ext cx="7772400" cy="784799"/>
          </a:xfrm>
          <a:prstGeom prst="rect">
            <a:avLst/>
          </a:prstGeom>
        </p:spPr>
        <p:txBody>
          <a:bodyPr anchorCtr="0" anchor="t" bIns="91425" lIns="91425" rIns="91425" tIns="91425"/>
          <a:lstStyle>
            <a:lvl1pPr lvl="0" rtl="0" algn="ctr">
              <a:spcBef>
                <a:spcPts val="0"/>
              </a:spcBef>
              <a:buClr>
                <a:schemeClr val="dk2"/>
              </a:buClr>
              <a:buNone/>
              <a:defRPr>
                <a:solidFill>
                  <a:schemeClr val="dk2"/>
                </a:solidFill>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56" name="Shape 56"/>
        <p:cNvGrpSpPr/>
        <p:nvPr/>
      </p:nvGrpSpPr>
      <p:grpSpPr>
        <a:xfrm>
          <a:off x="0" y="0"/>
          <a:ext cx="0" cy="0"/>
          <a:chOff x="0" y="0"/>
          <a:chExt cx="0" cy="0"/>
        </a:xfrm>
      </p:grpSpPr>
      <p:sp>
        <p:nvSpPr>
          <p:cNvPr id="57" name="Shape 57"/>
          <p:cNvSpPr txBox="1"/>
          <p:nvPr>
            <p:ph type="title"/>
          </p:nvPr>
        </p:nvSpPr>
        <p:spPr>
          <a:xfrm>
            <a:off x="457200" y="205978"/>
            <a:ext cx="8229600" cy="8574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8" name="Shape 58"/>
          <p:cNvSpPr txBox="1"/>
          <p:nvPr>
            <p:ph idx="1" type="body"/>
          </p:nvPr>
        </p:nvSpPr>
        <p:spPr>
          <a:xfrm>
            <a:off x="457200" y="1200150"/>
            <a:ext cx="8229600" cy="3725699"/>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59" name="Shape 59"/>
        <p:cNvGrpSpPr/>
        <p:nvPr/>
      </p:nvGrpSpPr>
      <p:grpSpPr>
        <a:xfrm>
          <a:off x="0" y="0"/>
          <a:ext cx="0" cy="0"/>
          <a:chOff x="0" y="0"/>
          <a:chExt cx="0" cy="0"/>
        </a:xfrm>
      </p:grpSpPr>
      <p:sp>
        <p:nvSpPr>
          <p:cNvPr id="60" name="Shape 60"/>
          <p:cNvSpPr txBox="1"/>
          <p:nvPr>
            <p:ph type="title"/>
          </p:nvPr>
        </p:nvSpPr>
        <p:spPr>
          <a:xfrm>
            <a:off x="457200" y="205978"/>
            <a:ext cx="8229600" cy="8574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1" name="Shape 61"/>
          <p:cNvSpPr txBox="1"/>
          <p:nvPr>
            <p:ph idx="1" type="body"/>
          </p:nvPr>
        </p:nvSpPr>
        <p:spPr>
          <a:xfrm>
            <a:off x="457200" y="1200150"/>
            <a:ext cx="3994500" cy="3725699"/>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2" name="Shape 62"/>
          <p:cNvSpPr txBox="1"/>
          <p:nvPr>
            <p:ph idx="2" type="body"/>
          </p:nvPr>
        </p:nvSpPr>
        <p:spPr>
          <a:xfrm>
            <a:off x="4692273" y="1200150"/>
            <a:ext cx="3994500" cy="3725699"/>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3" name="Shape 63"/>
        <p:cNvGrpSpPr/>
        <p:nvPr/>
      </p:nvGrpSpPr>
      <p:grpSpPr>
        <a:xfrm>
          <a:off x="0" y="0"/>
          <a:ext cx="0" cy="0"/>
          <a:chOff x="0" y="0"/>
          <a:chExt cx="0" cy="0"/>
        </a:xfrm>
      </p:grpSpPr>
      <p:sp>
        <p:nvSpPr>
          <p:cNvPr id="64" name="Shape 64"/>
          <p:cNvSpPr txBox="1"/>
          <p:nvPr>
            <p:ph type="title"/>
          </p:nvPr>
        </p:nvSpPr>
        <p:spPr>
          <a:xfrm>
            <a:off x="457200" y="205978"/>
            <a:ext cx="8229600" cy="857400"/>
          </a:xfrm>
          <a:prstGeom prst="rect">
            <a:avLst/>
          </a:prstGeom>
        </p:spPr>
        <p:txBody>
          <a:bodyPr anchorCtr="0" anchor="b"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5" name="Shape 65"/>
        <p:cNvGrpSpPr/>
        <p:nvPr/>
      </p:nvGrpSpPr>
      <p:grpSpPr>
        <a:xfrm>
          <a:off x="0" y="0"/>
          <a:ext cx="0" cy="0"/>
          <a:chOff x="0" y="0"/>
          <a:chExt cx="0" cy="0"/>
        </a:xfrm>
      </p:grpSpPr>
      <p:sp>
        <p:nvSpPr>
          <p:cNvPr id="66" name="Shape 66"/>
          <p:cNvSpPr txBox="1"/>
          <p:nvPr>
            <p:ph idx="1" type="body"/>
          </p:nvPr>
        </p:nvSpPr>
        <p:spPr>
          <a:xfrm>
            <a:off x="457200" y="4406309"/>
            <a:ext cx="8229600" cy="519599"/>
          </a:xfrm>
          <a:prstGeom prst="rect">
            <a:avLst/>
          </a:prstGeom>
        </p:spPr>
        <p:txBody>
          <a:bodyPr anchorCtr="0" anchor="t" bIns="91425" lIns="91425" rIns="91425" tIns="91425"/>
          <a:lstStyle>
            <a:lvl1pPr lvl="0" rtl="0" algn="ctr">
              <a:spcBef>
                <a:spcPts val="360"/>
              </a:spcBef>
              <a:buSzPct val="100000"/>
              <a:buNone/>
              <a:defRPr sz="1800"/>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7" name="Shape 67"/>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1">
    <p:bg>
      <p:bgPr>
        <a:solidFill>
          <a:schemeClr val="lt1"/>
        </a:solidFill>
      </p:bgPr>
    </p:bg>
    <p:spTree>
      <p:nvGrpSpPr>
        <p:cNvPr id="68" name="Shape 6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599"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199"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199"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0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457200" y="205978"/>
            <a:ext cx="8229600" cy="857400"/>
          </a:xfrm>
          <a:prstGeom prst="rect">
            <a:avLst/>
          </a:prstGeom>
          <a:noFill/>
          <a:ln>
            <a:noFill/>
          </a:ln>
        </p:spPr>
        <p:txBody>
          <a:bodyPr anchorCtr="0" anchor="b" bIns="91425" lIns="91425" rIns="91425" tIns="91425"/>
          <a:lstStyle>
            <a:lvl1pPr lvl="0" rtl="0">
              <a:spcBef>
                <a:spcPts val="0"/>
              </a:spcBef>
              <a:buClr>
                <a:schemeClr val="dk1"/>
              </a:buClr>
              <a:buSzPct val="100000"/>
              <a:buNone/>
              <a:defRPr b="1" sz="3600">
                <a:solidFill>
                  <a:schemeClr val="dk1"/>
                </a:solidFill>
              </a:defRPr>
            </a:lvl1pPr>
            <a:lvl2pPr lvl="1" rtl="0">
              <a:spcBef>
                <a:spcPts val="0"/>
              </a:spcBef>
              <a:buClr>
                <a:schemeClr val="dk1"/>
              </a:buClr>
              <a:buSzPct val="100000"/>
              <a:buNone/>
              <a:defRPr b="1" sz="3600">
                <a:solidFill>
                  <a:schemeClr val="dk1"/>
                </a:solidFill>
              </a:defRPr>
            </a:lvl2pPr>
            <a:lvl3pPr lvl="2" rtl="0">
              <a:spcBef>
                <a:spcPts val="0"/>
              </a:spcBef>
              <a:buClr>
                <a:schemeClr val="dk1"/>
              </a:buClr>
              <a:buSzPct val="100000"/>
              <a:buNone/>
              <a:defRPr b="1" sz="3600">
                <a:solidFill>
                  <a:schemeClr val="dk1"/>
                </a:solidFill>
              </a:defRPr>
            </a:lvl3pPr>
            <a:lvl4pPr lvl="3" rtl="0">
              <a:spcBef>
                <a:spcPts val="0"/>
              </a:spcBef>
              <a:buClr>
                <a:schemeClr val="dk1"/>
              </a:buClr>
              <a:buSzPct val="100000"/>
              <a:buNone/>
              <a:defRPr b="1" sz="3600">
                <a:solidFill>
                  <a:schemeClr val="dk1"/>
                </a:solidFill>
              </a:defRPr>
            </a:lvl4pPr>
            <a:lvl5pPr lvl="4" rtl="0">
              <a:spcBef>
                <a:spcPts val="0"/>
              </a:spcBef>
              <a:buClr>
                <a:schemeClr val="dk1"/>
              </a:buClr>
              <a:buSzPct val="100000"/>
              <a:buNone/>
              <a:defRPr b="1" sz="3600">
                <a:solidFill>
                  <a:schemeClr val="dk1"/>
                </a:solidFill>
              </a:defRPr>
            </a:lvl5pPr>
            <a:lvl6pPr lvl="5" rtl="0">
              <a:spcBef>
                <a:spcPts val="0"/>
              </a:spcBef>
              <a:buClr>
                <a:schemeClr val="dk1"/>
              </a:buClr>
              <a:buSzPct val="100000"/>
              <a:buNone/>
              <a:defRPr b="1" sz="3600">
                <a:solidFill>
                  <a:schemeClr val="dk1"/>
                </a:solidFill>
              </a:defRPr>
            </a:lvl6pPr>
            <a:lvl7pPr lvl="6" rtl="0">
              <a:spcBef>
                <a:spcPts val="0"/>
              </a:spcBef>
              <a:buClr>
                <a:schemeClr val="dk1"/>
              </a:buClr>
              <a:buSzPct val="100000"/>
              <a:buNone/>
              <a:defRPr b="1" sz="3600">
                <a:solidFill>
                  <a:schemeClr val="dk1"/>
                </a:solidFill>
              </a:defRPr>
            </a:lvl7pPr>
            <a:lvl8pPr lvl="7" rtl="0">
              <a:spcBef>
                <a:spcPts val="0"/>
              </a:spcBef>
              <a:buClr>
                <a:schemeClr val="dk1"/>
              </a:buClr>
              <a:buSzPct val="100000"/>
              <a:buNone/>
              <a:defRPr b="1" sz="3600">
                <a:solidFill>
                  <a:schemeClr val="dk1"/>
                </a:solidFill>
              </a:defRPr>
            </a:lvl8pPr>
            <a:lvl9pPr lvl="8" rtl="0">
              <a:spcBef>
                <a:spcPts val="0"/>
              </a:spcBef>
              <a:buClr>
                <a:schemeClr val="dk1"/>
              </a:buClr>
              <a:buSzPct val="100000"/>
              <a:buNone/>
              <a:defRPr b="1" sz="3600">
                <a:solidFill>
                  <a:schemeClr val="dk1"/>
                </a:solidFill>
              </a:defRPr>
            </a:lvl9pPr>
          </a:lstStyle>
          <a:p/>
        </p:txBody>
      </p:sp>
      <p:sp>
        <p:nvSpPr>
          <p:cNvPr id="52" name="Shape 52"/>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lvl="0" rtl="0">
              <a:spcBef>
                <a:spcPts val="600"/>
              </a:spcBef>
              <a:buClr>
                <a:schemeClr val="dk1"/>
              </a:buClr>
              <a:buSzPct val="100000"/>
              <a:defRPr sz="3000">
                <a:solidFill>
                  <a:schemeClr val="dk1"/>
                </a:solidFill>
              </a:defRPr>
            </a:lvl1pPr>
            <a:lvl2pPr lvl="1" rtl="0">
              <a:spcBef>
                <a:spcPts val="480"/>
              </a:spcBef>
              <a:buClr>
                <a:schemeClr val="dk1"/>
              </a:buClr>
              <a:buSzPct val="100000"/>
              <a:defRPr sz="2400">
                <a:solidFill>
                  <a:schemeClr val="dk1"/>
                </a:solidFill>
              </a:defRPr>
            </a:lvl2pPr>
            <a:lvl3pPr lvl="2" rtl="0">
              <a:spcBef>
                <a:spcPts val="480"/>
              </a:spcBef>
              <a:buClr>
                <a:schemeClr val="dk1"/>
              </a:buClr>
              <a:buSzPct val="100000"/>
              <a:defRPr sz="2400">
                <a:solidFill>
                  <a:schemeClr val="dk1"/>
                </a:solidFill>
              </a:defRPr>
            </a:lvl3pPr>
            <a:lvl4pPr lvl="3" rtl="0">
              <a:spcBef>
                <a:spcPts val="360"/>
              </a:spcBef>
              <a:buClr>
                <a:schemeClr val="dk1"/>
              </a:buClr>
              <a:buSzPct val="100000"/>
              <a:defRPr sz="1800">
                <a:solidFill>
                  <a:schemeClr val="dk1"/>
                </a:solidFill>
              </a:defRPr>
            </a:lvl4pPr>
            <a:lvl5pPr lvl="4" rtl="0">
              <a:spcBef>
                <a:spcPts val="360"/>
              </a:spcBef>
              <a:buClr>
                <a:schemeClr val="dk1"/>
              </a:buClr>
              <a:buSzPct val="100000"/>
              <a:defRPr sz="1800">
                <a:solidFill>
                  <a:schemeClr val="dk1"/>
                </a:solidFill>
              </a:defRPr>
            </a:lvl5pPr>
            <a:lvl6pPr lvl="5" rtl="0">
              <a:spcBef>
                <a:spcPts val="360"/>
              </a:spcBef>
              <a:buClr>
                <a:schemeClr val="dk1"/>
              </a:buClr>
              <a:buSzPct val="100000"/>
              <a:defRPr sz="1800">
                <a:solidFill>
                  <a:schemeClr val="dk1"/>
                </a:solidFill>
              </a:defRPr>
            </a:lvl6pPr>
            <a:lvl7pPr lvl="6" rtl="0">
              <a:spcBef>
                <a:spcPts val="360"/>
              </a:spcBef>
              <a:buClr>
                <a:schemeClr val="dk1"/>
              </a:buClr>
              <a:buSzPct val="100000"/>
              <a:defRPr sz="1800">
                <a:solidFill>
                  <a:schemeClr val="dk1"/>
                </a:solidFill>
              </a:defRPr>
            </a:lvl7pPr>
            <a:lvl8pPr lvl="7" rtl="0">
              <a:spcBef>
                <a:spcPts val="360"/>
              </a:spcBef>
              <a:buClr>
                <a:schemeClr val="dk1"/>
              </a:buClr>
              <a:buSzPct val="100000"/>
              <a:defRPr sz="1800">
                <a:solidFill>
                  <a:schemeClr val="dk1"/>
                </a:solidFill>
              </a:defRPr>
            </a:lvl8pPr>
            <a:lvl9pPr lvl="8" rtl="0">
              <a:spcBef>
                <a:spcPts val="360"/>
              </a:spcBef>
              <a:buClr>
                <a:schemeClr val="dk1"/>
              </a:buClr>
              <a:buSzPct val="100000"/>
              <a:defRPr sz="18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0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0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0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0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0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pic>
        <p:nvPicPr>
          <p:cNvPr id="73" name="Shape 73"/>
          <p:cNvPicPr preferRelativeResize="0"/>
          <p:nvPr/>
        </p:nvPicPr>
        <p:blipFill>
          <a:blip r:embed="rId3">
            <a:alphaModFix/>
          </a:blip>
          <a:stretch>
            <a:fillRect/>
          </a:stretch>
        </p:blipFill>
        <p:spPr>
          <a:xfrm>
            <a:off x="0" y="45118"/>
            <a:ext cx="6858002" cy="5053264"/>
          </a:xfrm>
          <a:prstGeom prst="rect">
            <a:avLst/>
          </a:prstGeom>
          <a:noFill/>
          <a:ln>
            <a:noFill/>
          </a:ln>
        </p:spPr>
      </p:pic>
      <p:sp>
        <p:nvSpPr>
          <p:cNvPr id="74" name="Shape 74"/>
          <p:cNvSpPr txBox="1"/>
          <p:nvPr/>
        </p:nvSpPr>
        <p:spPr>
          <a:xfrm>
            <a:off x="-12750" y="982181"/>
            <a:ext cx="9144000" cy="2769900"/>
          </a:xfrm>
          <a:prstGeom prst="rect">
            <a:avLst/>
          </a:prstGeom>
          <a:noFill/>
          <a:ln>
            <a:noFill/>
          </a:ln>
        </p:spPr>
        <p:txBody>
          <a:bodyPr anchorCtr="0" anchor="ctr" bIns="91425" lIns="91425" rIns="91425" tIns="91425">
            <a:noAutofit/>
          </a:bodyPr>
          <a:lstStyle/>
          <a:p>
            <a:pPr lvl="0" rtl="0" algn="ctr">
              <a:spcBef>
                <a:spcPts val="0"/>
              </a:spcBef>
              <a:buNone/>
            </a:pPr>
            <a:r>
              <a:rPr lang="en" sz="6000">
                <a:latin typeface="Garamond"/>
                <a:ea typeface="Garamond"/>
                <a:cs typeface="Garamond"/>
                <a:sym typeface="Garamond"/>
              </a:rPr>
              <a:t>Audience Involvement</a:t>
            </a:r>
            <a:br>
              <a:rPr lang="en" sz="6000">
                <a:latin typeface="Garamond"/>
                <a:ea typeface="Garamond"/>
                <a:cs typeface="Garamond"/>
                <a:sym typeface="Garamond"/>
              </a:rPr>
            </a:br>
            <a:r>
              <a:rPr lang="en" sz="6000">
                <a:latin typeface="Garamond"/>
                <a:ea typeface="Garamond"/>
                <a:cs typeface="Garamond"/>
                <a:sym typeface="Garamond"/>
              </a:rPr>
              <a:t>and Tragedy</a:t>
            </a:r>
          </a:p>
        </p:txBody>
      </p:sp>
      <p:sp>
        <p:nvSpPr>
          <p:cNvPr id="75" name="Shape 75"/>
          <p:cNvSpPr txBox="1"/>
          <p:nvPr/>
        </p:nvSpPr>
        <p:spPr>
          <a:xfrm>
            <a:off x="-12750" y="3880950"/>
            <a:ext cx="9144000" cy="991199"/>
          </a:xfrm>
          <a:prstGeom prst="rect">
            <a:avLst/>
          </a:prstGeom>
          <a:noFill/>
          <a:ln>
            <a:noFill/>
          </a:ln>
        </p:spPr>
        <p:txBody>
          <a:bodyPr anchorCtr="0" anchor="t" bIns="91425" lIns="91425" rIns="91425" tIns="91425">
            <a:noAutofit/>
          </a:bodyPr>
          <a:lstStyle/>
          <a:p>
            <a:pPr lvl="0" rtl="0" algn="ctr">
              <a:spcBef>
                <a:spcPts val="0"/>
              </a:spcBef>
              <a:buNone/>
            </a:pPr>
            <a:r>
              <a:rPr lang="en" sz="3000">
                <a:latin typeface="Helvetica Neue"/>
                <a:ea typeface="Helvetica Neue"/>
                <a:cs typeface="Helvetica Neue"/>
                <a:sym typeface="Helvetica Neue"/>
              </a:rPr>
              <a:t>Entrepreneurship</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pic>
        <p:nvPicPr>
          <p:cNvPr id="125" name="Shape 125"/>
          <p:cNvPicPr preferRelativeResize="0"/>
          <p:nvPr/>
        </p:nvPicPr>
        <p:blipFill>
          <a:blip r:embed="rId3">
            <a:alphaModFix/>
          </a:blip>
          <a:stretch>
            <a:fillRect/>
          </a:stretch>
        </p:blipFill>
        <p:spPr>
          <a:xfrm>
            <a:off x="1990725" y="295275"/>
            <a:ext cx="5162550" cy="45529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sz="3400"/>
              <a:t>Scenario 2: Killing of Osama bin Laden</a:t>
            </a:r>
          </a:p>
        </p:txBody>
      </p:sp>
      <p:sp>
        <p:nvSpPr>
          <p:cNvPr id="131" name="Shape 131"/>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06400" lvl="0" marL="457200" rtl="0">
              <a:spcBef>
                <a:spcPts val="0"/>
              </a:spcBef>
              <a:buSzPct val="100000"/>
            </a:pPr>
            <a:r>
              <a:rPr b="1" lang="en"/>
              <a:t>How did a citizen journalist tell this story in a vital way?</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sz="3400"/>
              <a:t>Scenario 3: Arab Spring</a:t>
            </a:r>
          </a:p>
        </p:txBody>
      </p:sp>
      <p:sp>
        <p:nvSpPr>
          <p:cNvPr id="137" name="Shape 137"/>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sz="2800"/>
              <a:t>What happened?</a:t>
            </a:r>
          </a:p>
          <a:p>
            <a:pPr indent="-406400" lvl="0" marL="457200" rtl="0">
              <a:spcBef>
                <a:spcPts val="0"/>
              </a:spcBef>
              <a:buSzPct val="100000"/>
            </a:pPr>
            <a:r>
              <a:rPr lang="en" sz="2800"/>
              <a:t>Democratic demonstrations and uprisings spread across the Arab world in 2011.</a:t>
            </a:r>
          </a:p>
          <a:p>
            <a:pPr lvl="0" rtl="0">
              <a:spcBef>
                <a:spcPts val="0"/>
              </a:spcBef>
              <a:buNone/>
            </a:pPr>
            <a:r>
              <a:rPr lang="en" sz="2800"/>
              <a:t>How was the story told by citizens?</a:t>
            </a:r>
          </a:p>
          <a:p>
            <a:pPr indent="-406400" lvl="0" marL="457200" rtl="0">
              <a:spcBef>
                <a:spcPts val="0"/>
              </a:spcBef>
              <a:buSzPct val="100000"/>
            </a:pPr>
            <a:r>
              <a:rPr lang="en" sz="2800"/>
              <a:t>Many citizens turned to social media to spread their message and draw others to their cause while also telling media organizations their story.</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sz="3400"/>
              <a:t>Scenario 3: Arab Spring</a:t>
            </a:r>
          </a:p>
        </p:txBody>
      </p:sp>
      <p:sp>
        <p:nvSpPr>
          <p:cNvPr id="143" name="Shape 143"/>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06400" lvl="0" marL="457200" rtl="0">
              <a:spcBef>
                <a:spcPts val="0"/>
              </a:spcBef>
              <a:buSzPct val="100000"/>
            </a:pPr>
            <a:r>
              <a:rPr b="1" lang="en"/>
              <a:t>How did citizen journalists tell this story in a vital way?</a:t>
            </a:r>
          </a:p>
          <a:p>
            <a:pPr lvl="0" rtl="0">
              <a:spcBef>
                <a:spcPts val="0"/>
              </a:spcBef>
              <a:buNone/>
            </a:pPr>
            <a:r>
              <a:t/>
            </a:r>
            <a:endParaRPr sz="2800"/>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sz="3400"/>
              <a:t>Scenario 4: City riots</a:t>
            </a:r>
          </a:p>
        </p:txBody>
      </p:sp>
      <p:sp>
        <p:nvSpPr>
          <p:cNvPr id="149" name="Shape 149"/>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sz="2800"/>
              <a:t>What happened?</a:t>
            </a:r>
          </a:p>
          <a:p>
            <a:pPr indent="-406400" lvl="0" marL="457200" rtl="0">
              <a:spcBef>
                <a:spcPts val="0"/>
              </a:spcBef>
              <a:buSzPct val="100000"/>
            </a:pPr>
            <a:r>
              <a:rPr lang="en" sz="2800"/>
              <a:t>Across the United States, citizens have been protesting various issues related to race and police brutality.</a:t>
            </a:r>
          </a:p>
          <a:p>
            <a:pPr lvl="0" rtl="0">
              <a:spcBef>
                <a:spcPts val="0"/>
              </a:spcBef>
              <a:buNone/>
            </a:pPr>
            <a:r>
              <a:rPr lang="en" sz="2800"/>
              <a:t>How was the story told by citizens?</a:t>
            </a:r>
          </a:p>
          <a:p>
            <a:pPr indent="-406400" lvl="0" marL="457200" rtl="0">
              <a:spcBef>
                <a:spcPts val="0"/>
              </a:spcBef>
              <a:buSzPct val="100000"/>
            </a:pPr>
            <a:r>
              <a:rPr lang="en" sz="2800"/>
              <a:t>Citizens take photos and post videos to show more of the riots than are shown through the professional media.</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pic>
        <p:nvPicPr>
          <p:cNvPr id="154" name="Shape 154"/>
          <p:cNvPicPr preferRelativeResize="0"/>
          <p:nvPr/>
        </p:nvPicPr>
        <p:blipFill>
          <a:blip r:embed="rId3">
            <a:alphaModFix/>
          </a:blip>
          <a:stretch>
            <a:fillRect/>
          </a:stretch>
        </p:blipFill>
        <p:spPr>
          <a:xfrm>
            <a:off x="2000250" y="1443037"/>
            <a:ext cx="5143500" cy="225742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sz="3400"/>
              <a:t>Scenario 4: City riots</a:t>
            </a:r>
          </a:p>
        </p:txBody>
      </p:sp>
      <p:sp>
        <p:nvSpPr>
          <p:cNvPr id="160" name="Shape 160"/>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406400" lvl="0" marL="457200" rtl="0">
              <a:spcBef>
                <a:spcPts val="0"/>
              </a:spcBef>
              <a:buSzPct val="93333"/>
            </a:pPr>
            <a:r>
              <a:rPr b="1" lang="en"/>
              <a:t>How do citizen journalists tell this story in a vital way?</a:t>
            </a:r>
          </a:p>
          <a:p>
            <a:pPr lvl="0" rtl="0">
              <a:spcBef>
                <a:spcPts val="0"/>
              </a:spcBef>
              <a:buNone/>
            </a:pPr>
            <a:r>
              <a:t/>
            </a:r>
            <a:endParaRPr sz="2800"/>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latin typeface="Helvetica Neue"/>
                <a:ea typeface="Helvetica Neue"/>
                <a:cs typeface="Helvetica Neue"/>
                <a:sym typeface="Helvetica Neue"/>
              </a:rPr>
              <a:t>Central question</a:t>
            </a:r>
          </a:p>
        </p:txBody>
      </p:sp>
      <p:sp>
        <p:nvSpPr>
          <p:cNvPr id="166" name="Shape 166"/>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lnSpc>
                <a:spcPct val="115000"/>
              </a:lnSpc>
              <a:spcBef>
                <a:spcPts val="0"/>
              </a:spcBef>
              <a:buNone/>
            </a:pPr>
            <a:r>
              <a:rPr lang="en"/>
              <a:t>To what extent should journalists engage citizens as reporters through social media in tragic or dangerous circumstances?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latin typeface="Helvetica Neue"/>
                <a:ea typeface="Helvetica Neue"/>
                <a:cs typeface="Helvetica Neue"/>
                <a:sym typeface="Helvetica Neue"/>
              </a:rPr>
              <a:t>Central question</a:t>
            </a:r>
          </a:p>
        </p:txBody>
      </p:sp>
      <p:sp>
        <p:nvSpPr>
          <p:cNvPr id="81" name="Shape 81"/>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lnSpc>
                <a:spcPct val="115000"/>
              </a:lnSpc>
              <a:spcBef>
                <a:spcPts val="0"/>
              </a:spcBef>
              <a:buClr>
                <a:schemeClr val="dk1"/>
              </a:buClr>
              <a:buSzPct val="36666"/>
              <a:buFont typeface="Arial"/>
              <a:buNone/>
            </a:pPr>
            <a:r>
              <a:rPr lang="en"/>
              <a:t>To what extent should journalists engage citizens as reporters through social media in tragic or dangerous circumstances?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Directions</a:t>
            </a:r>
          </a:p>
        </p:txBody>
      </p:sp>
      <p:sp>
        <p:nvSpPr>
          <p:cNvPr id="87" name="Shape 87"/>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228600" lvl="0" marL="457200" rtl="0">
              <a:spcBef>
                <a:spcPts val="0"/>
              </a:spcBef>
            </a:pPr>
            <a:r>
              <a:rPr lang="en"/>
              <a:t>Take notes on each scenario. </a:t>
            </a:r>
          </a:p>
          <a:p>
            <a:pPr lvl="0" rtl="0">
              <a:spcBef>
                <a:spcPts val="0"/>
              </a:spcBef>
              <a:buNone/>
            </a:pPr>
            <a:r>
              <a:t/>
            </a:r>
            <a:endParaRPr/>
          </a:p>
          <a:p>
            <a:pPr indent="-228600" lvl="0" marL="457200">
              <a:spcBef>
                <a:spcPts val="0"/>
              </a:spcBef>
            </a:pPr>
            <a:r>
              <a:rPr lang="en"/>
              <a:t>Complete the third box for each scenario on your own or with a partner.</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Scenario 1: Mass shootings</a:t>
            </a:r>
          </a:p>
        </p:txBody>
      </p:sp>
      <p:sp>
        <p:nvSpPr>
          <p:cNvPr id="93" name="Shape 93"/>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a:t>What happened?</a:t>
            </a:r>
          </a:p>
          <a:p>
            <a:pPr indent="-228600" lvl="0" marL="457200" rtl="0">
              <a:spcBef>
                <a:spcPts val="0"/>
              </a:spcBef>
            </a:pPr>
            <a:r>
              <a:rPr lang="en"/>
              <a:t>A person, or group, shoot many people at one time, leading to a mass loss of life.</a:t>
            </a:r>
          </a:p>
          <a:p>
            <a:pPr lvl="0" rtl="0">
              <a:spcBef>
                <a:spcPts val="0"/>
              </a:spcBef>
              <a:buNone/>
            </a:pPr>
            <a:r>
              <a:rPr lang="en"/>
              <a:t>How was the story told by citizens?</a:t>
            </a:r>
          </a:p>
          <a:p>
            <a:pPr indent="-228600" lvl="0" marL="457200">
              <a:spcBef>
                <a:spcPts val="0"/>
              </a:spcBef>
            </a:pPr>
            <a:r>
              <a:rPr lang="en"/>
              <a:t>Often the first details come from eyewitnesses who shoot video, tweet, or take pictures with phones.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pic>
        <p:nvPicPr>
          <p:cNvPr id="98" name="Shape 98"/>
          <p:cNvPicPr preferRelativeResize="0"/>
          <p:nvPr/>
        </p:nvPicPr>
        <p:blipFill>
          <a:blip r:embed="rId3">
            <a:alphaModFix/>
          </a:blip>
          <a:stretch>
            <a:fillRect/>
          </a:stretch>
        </p:blipFill>
        <p:spPr>
          <a:xfrm>
            <a:off x="1895475" y="119062"/>
            <a:ext cx="5657850" cy="49053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pic>
        <p:nvPicPr>
          <p:cNvPr id="103" name="Shape 103"/>
          <p:cNvPicPr preferRelativeResize="0"/>
          <p:nvPr/>
        </p:nvPicPr>
        <p:blipFill>
          <a:blip r:embed="rId3">
            <a:alphaModFix/>
          </a:blip>
          <a:stretch>
            <a:fillRect/>
          </a:stretch>
        </p:blipFill>
        <p:spPr>
          <a:xfrm>
            <a:off x="1704975" y="1338262"/>
            <a:ext cx="5734050" cy="24669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Scenario 1: Mass shootings</a:t>
            </a:r>
          </a:p>
        </p:txBody>
      </p:sp>
      <p:sp>
        <p:nvSpPr>
          <p:cNvPr id="109" name="Shape 109"/>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lgn="l">
              <a:spcBef>
                <a:spcPts val="0"/>
              </a:spcBef>
              <a:buNone/>
            </a:pPr>
            <a:r>
              <a:rPr b="1" lang="en"/>
              <a:t>How do citizen journalists tell this story in a vital way?</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sz="3400"/>
              <a:t>Scenario 2: Killing of Osama bin Laden</a:t>
            </a:r>
          </a:p>
        </p:txBody>
      </p:sp>
      <p:sp>
        <p:nvSpPr>
          <p:cNvPr id="115" name="Shape 115"/>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sz="2800"/>
              <a:t>What happened?</a:t>
            </a:r>
          </a:p>
          <a:p>
            <a:pPr indent="-406400" lvl="0" marL="457200" rtl="0">
              <a:spcBef>
                <a:spcPts val="0"/>
              </a:spcBef>
              <a:buSzPct val="100000"/>
            </a:pPr>
            <a:r>
              <a:rPr lang="en" sz="2800"/>
              <a:t>American troops raided bin Laden’s hideout in Pakistan and killed him.</a:t>
            </a:r>
          </a:p>
          <a:p>
            <a:pPr lvl="0" rtl="0">
              <a:spcBef>
                <a:spcPts val="0"/>
              </a:spcBef>
              <a:buNone/>
            </a:pPr>
            <a:r>
              <a:rPr lang="en" sz="2800"/>
              <a:t>How was the story told by citizens?</a:t>
            </a:r>
          </a:p>
          <a:p>
            <a:pPr indent="-406400" lvl="0" marL="457200" rtl="0">
              <a:spcBef>
                <a:spcPts val="0"/>
              </a:spcBef>
              <a:buSzPct val="100000"/>
            </a:pPr>
            <a:r>
              <a:rPr lang="en" sz="2800"/>
              <a:t>A previously-unknown Pakistani Twitter user @ReallyVirtual unknowingly live-tweeted the event; his followers increased from 751 to 32,000 in one weekend.</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pic>
        <p:nvPicPr>
          <p:cNvPr id="120" name="Shape 120"/>
          <p:cNvPicPr preferRelativeResize="0"/>
          <p:nvPr/>
        </p:nvPicPr>
        <p:blipFill>
          <a:blip r:embed="rId3">
            <a:alphaModFix/>
          </a:blip>
          <a:stretch>
            <a:fillRect/>
          </a:stretch>
        </p:blipFill>
        <p:spPr>
          <a:xfrm>
            <a:off x="1785937" y="304800"/>
            <a:ext cx="5572125" cy="45339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