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3" name="Shape 2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0"/>
            <a:ext cy="5269074" cx="9032699"/>
          </a:xfrm>
          <a:prstGeom prst="rect">
            <a:avLst/>
          </a:prstGeom>
        </p:spPr>
      </p:pic>
      <p:sp>
        <p:nvSpPr>
          <p:cNvPr id="24" name="Shape 24"/>
          <p:cNvSpPr txBox="1"/>
          <p:nvPr>
            <p:ph type="ctrTitle"/>
          </p:nvPr>
        </p:nvSpPr>
        <p:spPr>
          <a:xfrm>
            <a:off y="1447723" x="685800"/>
            <a:ext cy="26877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9600" lang="en">
                <a:latin typeface="Garamond"/>
                <a:ea typeface="Garamond"/>
                <a:cs typeface="Garamond"/>
                <a:sym typeface="Garamond"/>
              </a:rPr>
              <a:t>The Ethics of Social Media</a:t>
            </a:r>
          </a:p>
        </p:txBody>
      </p:sp>
      <p:sp>
        <p:nvSpPr>
          <p:cNvPr id="25" name="Shape 25"/>
          <p:cNvSpPr txBox="1"/>
          <p:nvPr>
            <p:ph idx="1" type="subTitle"/>
          </p:nvPr>
        </p:nvSpPr>
        <p:spPr>
          <a:xfrm>
            <a:off y="42116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Entrepreneurship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Identification</a:t>
            </a:r>
          </a:p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68300" marL="4572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z="2200" lang="en">
                <a:solidFill>
                  <a:schemeClr val="dk1"/>
                </a:solidFill>
              </a:rPr>
              <a:t>Reporters need to </a:t>
            </a:r>
            <a:r>
              <a:rPr u="sng" sz="2200" lang="en">
                <a:solidFill>
                  <a:schemeClr val="dk1"/>
                </a:solidFill>
              </a:rPr>
              <a:t>identify</a:t>
            </a:r>
            <a:r>
              <a:rPr sz="2200" lang="en">
                <a:solidFill>
                  <a:schemeClr val="dk1"/>
                </a:solidFill>
              </a:rPr>
              <a:t> themselves AS reporters so other users understand that their comments may be published</a:t>
            </a:r>
            <a:r>
              <a:rPr sz="2200" lang="en"/>
              <a:t>.</a:t>
            </a:r>
            <a:r>
              <a:rPr sz="2200" lang="en">
                <a:solidFill>
                  <a:schemeClr val="dk1"/>
                </a:solidFill>
              </a:rPr>
              <a:t> </a:t>
            </a:r>
            <a:r>
              <a:rPr sz="2200" lang="en"/>
              <a:t>I</a:t>
            </a:r>
            <a:r>
              <a:rPr sz="2200" lang="en">
                <a:solidFill>
                  <a:schemeClr val="dk1"/>
                </a:solidFill>
              </a:rPr>
              <a:t>t is unethical to remain anonymous as a reporter</a:t>
            </a:r>
          </a:p>
          <a:p>
            <a:pPr rtl="0" lvl="1" indent="-368300" marL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200" lang="en">
                <a:solidFill>
                  <a:schemeClr val="dk1"/>
                </a:solidFill>
              </a:rPr>
              <a:t>This is especially important when posting from your own account.</a:t>
            </a:r>
          </a:p>
          <a:p>
            <a:pPr rtl="0" lvl="0" indent="-368300" marL="4572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z="2200" lang="en">
                <a:solidFill>
                  <a:schemeClr val="dk1"/>
                </a:solidFill>
              </a:rPr>
              <a:t>Make sure you </a:t>
            </a:r>
            <a:r>
              <a:rPr u="sng" sz="2200" lang="en">
                <a:solidFill>
                  <a:schemeClr val="dk1"/>
                </a:solidFill>
              </a:rPr>
              <a:t>tell</a:t>
            </a:r>
            <a:r>
              <a:rPr sz="2200" lang="en">
                <a:solidFill>
                  <a:schemeClr val="dk1"/>
                </a:solidFill>
              </a:rPr>
              <a:t> people that you used social media when you finish your story</a:t>
            </a:r>
          </a:p>
          <a:p>
            <a:pPr rtl="0" lvl="1" indent="-368300" marL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200" lang="en">
                <a:solidFill>
                  <a:schemeClr val="dk1"/>
                </a:solidFill>
              </a:rPr>
              <a:t>Italics at the end of an article: </a:t>
            </a:r>
            <a:r>
              <a:rPr sz="2200" lang="en" i="1">
                <a:solidFill>
                  <a:schemeClr val="dk1"/>
                </a:solidFill>
              </a:rPr>
              <a:t>Social media outlets were used as reporting tools for newsgathering in this story</a:t>
            </a:r>
            <a:r>
              <a:rPr sz="2200" lang="en" i="1"/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Identification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68300" marL="4572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z="2200" lang="en">
                <a:solidFill>
                  <a:schemeClr val="dk1"/>
                </a:solidFill>
              </a:rPr>
              <a:t>Have </a:t>
            </a:r>
            <a:r>
              <a:rPr u="sng" sz="2200" lang="en">
                <a:solidFill>
                  <a:schemeClr val="dk1"/>
                </a:solidFill>
              </a:rPr>
              <a:t>official</a:t>
            </a:r>
            <a:r>
              <a:rPr sz="2200" lang="en">
                <a:solidFill>
                  <a:schemeClr val="dk1"/>
                </a:solidFill>
              </a:rPr>
              <a:t> publications accounts; reporters should not use their own accounts for publications business</a:t>
            </a:r>
          </a:p>
          <a:p>
            <a:pPr rtl="0" lvl="1" indent="-368300" marL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200" lang="en">
                <a:solidFill>
                  <a:schemeClr val="dk1"/>
                </a:solidFill>
              </a:rPr>
              <a:t>Try to use official accounts for publications business as much as possible, and be VERY clear about your intentions if you use your own social media accounts</a:t>
            </a:r>
          </a:p>
          <a:p>
            <a:pPr rtl="0" lvl="0" indent="-368300" marL="4572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z="2200" lang="en">
                <a:solidFill>
                  <a:schemeClr val="dk1"/>
                </a:solidFill>
              </a:rPr>
              <a:t>Do NOT post content from class on your own social media accounts (e.g. photos)</a:t>
            </a:r>
          </a:p>
          <a:p>
            <a:pPr rtl="0" lvl="1" indent="-368300" marL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200" lang="en">
                <a:solidFill>
                  <a:schemeClr val="dk1"/>
                </a:solidFill>
              </a:rPr>
              <a:t>Generally, content belongs to the publication</a:t>
            </a:r>
          </a:p>
          <a:p>
            <a:pPr rtl="0" lvl="1" indent="-368300" marL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200" lang="en">
                <a:solidFill>
                  <a:schemeClr val="dk1"/>
                </a:solidFill>
              </a:rPr>
              <a:t>The audience should see these creative works in the </a:t>
            </a:r>
            <a:r>
              <a:rPr sz="2200" lang="en"/>
              <a:t>publication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Audience Interaction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68300" marL="4572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z="2200" lang="en">
                <a:solidFill>
                  <a:srgbClr val="1CADE4"/>
                </a:solidFill>
              </a:rPr>
              <a:t> </a:t>
            </a:r>
            <a:r>
              <a:rPr u="sng" sz="2200" lang="en">
                <a:solidFill>
                  <a:schemeClr val="dk1"/>
                </a:solidFill>
              </a:rPr>
              <a:t>Monitor, monitor, monitor</a:t>
            </a:r>
            <a:r>
              <a:rPr sz="2200" lang="en">
                <a:solidFill>
                  <a:schemeClr val="dk1"/>
                </a:solidFill>
              </a:rPr>
              <a:t>!</a:t>
            </a:r>
          </a:p>
          <a:p>
            <a:pPr rtl="0" lvl="1" indent="-368300" marL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200" lang="en">
                <a:solidFill>
                  <a:schemeClr val="dk1"/>
                </a:solidFill>
              </a:rPr>
              <a:t>Very little case law exists for the use of social media in schools for publications purposes</a:t>
            </a:r>
          </a:p>
          <a:p>
            <a:pPr rtl="0" lvl="1" indent="-368300" marL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200" lang="en">
                <a:solidFill>
                  <a:schemeClr val="dk1"/>
                </a:solidFill>
              </a:rPr>
              <a:t>People have a tendency to say things on the Internet that they would not say in person</a:t>
            </a:r>
          </a:p>
          <a:p>
            <a:pPr rtl="0" lvl="0" indent="-368300" marL="4572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z="2200" lang="en">
                <a:solidFill>
                  <a:srgbClr val="1CADE4"/>
                </a:solidFill>
              </a:rPr>
              <a:t> </a:t>
            </a:r>
            <a:r>
              <a:rPr sz="2200" lang="en">
                <a:solidFill>
                  <a:schemeClr val="dk1"/>
                </a:solidFill>
              </a:rPr>
              <a:t>Have a </a:t>
            </a:r>
            <a:r>
              <a:rPr u="sng" sz="2200" lang="en">
                <a:solidFill>
                  <a:schemeClr val="dk1"/>
                </a:solidFill>
              </a:rPr>
              <a:t>commenting</a:t>
            </a:r>
            <a:r>
              <a:rPr sz="2200" lang="en">
                <a:solidFill>
                  <a:schemeClr val="dk1"/>
                </a:solidFill>
              </a:rPr>
              <a:t> policy</a:t>
            </a:r>
          </a:p>
          <a:p>
            <a:pPr rtl="0" lvl="1" indent="-368300" marL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200" lang="en">
                <a:solidFill>
                  <a:schemeClr val="dk1"/>
                </a:solidFill>
              </a:rPr>
              <a:t>Encourage free discussion, but work to avoid causing a school disruption as much as possible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Audience Interaction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68300" marL="4572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z="2200" lang="en">
                <a:solidFill>
                  <a:schemeClr val="dk1"/>
                </a:solidFill>
              </a:rPr>
              <a:t>Remember the 4 P’s: Be professional, personal, polite and positive</a:t>
            </a:r>
            <a:r>
              <a:rPr sz="2200" lang="en"/>
              <a:t>.</a:t>
            </a:r>
            <a:r>
              <a:rPr sz="2200" lang="en">
                <a:solidFill>
                  <a:schemeClr val="dk1"/>
                </a:solidFill>
              </a:rPr>
              <a:t> Have fun!</a:t>
            </a:r>
          </a:p>
          <a:p>
            <a:pPr rtl="0" lvl="0" indent="-368300" marL="4572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z="2200" lang="en">
                <a:solidFill>
                  <a:schemeClr val="dk1"/>
                </a:solidFill>
              </a:rPr>
              <a:t>Keep posts/responses brief, but make sure you answer questions and are complete.</a:t>
            </a:r>
          </a:p>
          <a:p>
            <a:pPr rtl="0" lvl="1" indent="-368300" marL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200" lang="en">
                <a:solidFill>
                  <a:schemeClr val="dk1"/>
                </a:solidFill>
              </a:rPr>
              <a:t>Make corrections and respond to criticism quickly, concisely and tactfully; don’t argue</a:t>
            </a:r>
            <a:r>
              <a:rPr sz="2200" lang="en"/>
              <a:t>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