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7"/>
  </p:notesMasterIdLst>
  <p:sldIdLst>
    <p:sldId id="256" r:id="rId2"/>
    <p:sldId id="288" r:id="rId3"/>
    <p:sldId id="290" r:id="rId4"/>
    <p:sldId id="289" r:id="rId5"/>
    <p:sldId id="283" r:id="rId6"/>
    <p:sldId id="257" r:id="rId7"/>
    <p:sldId id="258" r:id="rId8"/>
    <p:sldId id="259" r:id="rId9"/>
    <p:sldId id="284" r:id="rId10"/>
    <p:sldId id="285" r:id="rId11"/>
    <p:sldId id="286" r:id="rId12"/>
    <p:sldId id="287" r:id="rId13"/>
    <p:sldId id="295" r:id="rId14"/>
    <p:sldId id="297" r:id="rId15"/>
    <p:sldId id="298"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521415D9-36F7-43E2-AB2F-B90AF26B5E84}">
      <p14:sectionLst xmlns:p14="http://schemas.microsoft.com/office/powerpoint/2010/main">
        <p14:section name="Default Section" id="{6193DC27-2621-412F-A537-2C2C4E616F6F}">
          <p14:sldIdLst>
            <p14:sldId id="256"/>
            <p14:sldId id="288"/>
            <p14:sldId id="290"/>
            <p14:sldId id="289"/>
            <p14:sldId id="283"/>
            <p14:sldId id="257"/>
            <p14:sldId id="258"/>
            <p14:sldId id="259"/>
            <p14:sldId id="284"/>
            <p14:sldId id="285"/>
            <p14:sldId id="286"/>
            <p14:sldId id="287"/>
            <p14:sldId id="295"/>
            <p14:sldId id="297"/>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1B7927-AADE-4D2E-9D35-2E0FB296A150}" v="25" dt="2019-03-28T05:27:33.310"/>
  </p1510:revLst>
</p1510:revInfo>
</file>

<file path=ppt/tableStyles.xml><?xml version="1.0" encoding="utf-8"?>
<a:tblStyleLst xmlns:a="http://schemas.openxmlformats.org/drawingml/2006/main" def="{90651C3A-4460-11DB-9652-00E08161165F}">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728" autoAdjust="0"/>
  </p:normalViewPr>
  <p:slideViewPr>
    <p:cSldViewPr>
      <p:cViewPr varScale="1">
        <p:scale>
          <a:sx n="62" d="100"/>
          <a:sy n="62" d="100"/>
        </p:scale>
        <p:origin x="16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West" userId="49ae1717-2027-4c18-917f-25fe8fa0aae2" providerId="ADAL" clId="{261B7927-AADE-4D2E-9D35-2E0FB296A150}"/>
    <pc:docChg chg="undo custSel addSld delSld modSld delSection modSection">
      <pc:chgData name="Rachel West" userId="49ae1717-2027-4c18-917f-25fe8fa0aae2" providerId="ADAL" clId="{261B7927-AADE-4D2E-9D35-2E0FB296A150}" dt="2019-03-28T05:27:06.251" v="2392"/>
      <pc:docMkLst>
        <pc:docMk/>
      </pc:docMkLst>
      <pc:sldChg chg="modNotesTx">
        <pc:chgData name="Rachel West" userId="49ae1717-2027-4c18-917f-25fe8fa0aae2" providerId="ADAL" clId="{261B7927-AADE-4D2E-9D35-2E0FB296A150}" dt="2019-03-28T04:55:25.992" v="719" actId="20577"/>
        <pc:sldMkLst>
          <pc:docMk/>
          <pc:sldMk cId="0" sldId="256"/>
        </pc:sldMkLst>
      </pc:sldChg>
      <pc:sldChg chg="modSp">
        <pc:chgData name="Rachel West" userId="49ae1717-2027-4c18-917f-25fe8fa0aae2" providerId="ADAL" clId="{261B7927-AADE-4D2E-9D35-2E0FB296A150}" dt="2019-03-28T04:36:44.126" v="465" actId="20577"/>
        <pc:sldMkLst>
          <pc:docMk/>
          <pc:sldMk cId="3748230118" sldId="257"/>
        </pc:sldMkLst>
        <pc:spChg chg="mod">
          <ac:chgData name="Rachel West" userId="49ae1717-2027-4c18-917f-25fe8fa0aae2" providerId="ADAL" clId="{261B7927-AADE-4D2E-9D35-2E0FB296A150}" dt="2019-03-28T04:36:44.126" v="465" actId="20577"/>
          <ac:spMkLst>
            <pc:docMk/>
            <pc:sldMk cId="3748230118" sldId="257"/>
            <ac:spMk id="2" creationId="{DA970316-660A-4738-BB9F-E3DA456B3056}"/>
          </ac:spMkLst>
        </pc:spChg>
      </pc:sldChg>
      <pc:sldChg chg="modSp">
        <pc:chgData name="Rachel West" userId="49ae1717-2027-4c18-917f-25fe8fa0aae2" providerId="ADAL" clId="{261B7927-AADE-4D2E-9D35-2E0FB296A150}" dt="2019-03-28T04:36:37.970" v="464" actId="20577"/>
        <pc:sldMkLst>
          <pc:docMk/>
          <pc:sldMk cId="1838441306" sldId="258"/>
        </pc:sldMkLst>
        <pc:spChg chg="mod">
          <ac:chgData name="Rachel West" userId="49ae1717-2027-4c18-917f-25fe8fa0aae2" providerId="ADAL" clId="{261B7927-AADE-4D2E-9D35-2E0FB296A150}" dt="2019-03-28T04:36:37.970" v="464" actId="20577"/>
          <ac:spMkLst>
            <pc:docMk/>
            <pc:sldMk cId="1838441306" sldId="258"/>
            <ac:spMk id="2" creationId="{31B3DCC5-33E7-4910-A35D-75B3E468F3F6}"/>
          </ac:spMkLst>
        </pc:spChg>
        <pc:spChg chg="mod">
          <ac:chgData name="Rachel West" userId="49ae1717-2027-4c18-917f-25fe8fa0aae2" providerId="ADAL" clId="{261B7927-AADE-4D2E-9D35-2E0FB296A150}" dt="2019-03-28T04:36:01.182" v="456" actId="403"/>
          <ac:spMkLst>
            <pc:docMk/>
            <pc:sldMk cId="1838441306" sldId="258"/>
            <ac:spMk id="3" creationId="{25A0249F-0C09-4664-B51B-0E7AEB313627}"/>
          </ac:spMkLst>
        </pc:spChg>
      </pc:sldChg>
      <pc:sldChg chg="modSp modNotesTx">
        <pc:chgData name="Rachel West" userId="49ae1717-2027-4c18-917f-25fe8fa0aae2" providerId="ADAL" clId="{261B7927-AADE-4D2E-9D35-2E0FB296A150}" dt="2019-03-28T04:37:43.617" v="492" actId="27636"/>
        <pc:sldMkLst>
          <pc:docMk/>
          <pc:sldMk cId="2002909778" sldId="259"/>
        </pc:sldMkLst>
        <pc:spChg chg="mod">
          <ac:chgData name="Rachel West" userId="49ae1717-2027-4c18-917f-25fe8fa0aae2" providerId="ADAL" clId="{261B7927-AADE-4D2E-9D35-2E0FB296A150}" dt="2019-03-28T04:36:58.922" v="468" actId="255"/>
          <ac:spMkLst>
            <pc:docMk/>
            <pc:sldMk cId="2002909778" sldId="259"/>
            <ac:spMk id="2" creationId="{60908AA5-A663-4BAA-8636-6EFEE4E59B96}"/>
          </ac:spMkLst>
        </pc:spChg>
        <pc:spChg chg="mod">
          <ac:chgData name="Rachel West" userId="49ae1717-2027-4c18-917f-25fe8fa0aae2" providerId="ADAL" clId="{261B7927-AADE-4D2E-9D35-2E0FB296A150}" dt="2019-03-28T04:37:43.617" v="492" actId="27636"/>
          <ac:spMkLst>
            <pc:docMk/>
            <pc:sldMk cId="2002909778" sldId="259"/>
            <ac:spMk id="3" creationId="{2A3996A9-9358-4EEA-8791-103706530961}"/>
          </ac:spMkLst>
        </pc:spChg>
      </pc:sldChg>
      <pc:sldChg chg="del">
        <pc:chgData name="Rachel West" userId="49ae1717-2027-4c18-917f-25fe8fa0aae2" providerId="ADAL" clId="{261B7927-AADE-4D2E-9D35-2E0FB296A150}" dt="2019-03-28T02:43:51.658" v="4" actId="2696"/>
        <pc:sldMkLst>
          <pc:docMk/>
          <pc:sldMk cId="0" sldId="260"/>
        </pc:sldMkLst>
      </pc:sldChg>
      <pc:sldChg chg="del">
        <pc:chgData name="Rachel West" userId="49ae1717-2027-4c18-917f-25fe8fa0aae2" providerId="ADAL" clId="{261B7927-AADE-4D2E-9D35-2E0FB296A150}" dt="2019-03-28T02:43:53.578" v="7" actId="2696"/>
        <pc:sldMkLst>
          <pc:docMk/>
          <pc:sldMk cId="0" sldId="261"/>
        </pc:sldMkLst>
      </pc:sldChg>
      <pc:sldChg chg="del">
        <pc:chgData name="Rachel West" userId="49ae1717-2027-4c18-917f-25fe8fa0aae2" providerId="ADAL" clId="{261B7927-AADE-4D2E-9D35-2E0FB296A150}" dt="2019-03-28T02:43:54.456" v="8" actId="2696"/>
        <pc:sldMkLst>
          <pc:docMk/>
          <pc:sldMk cId="0" sldId="262"/>
        </pc:sldMkLst>
      </pc:sldChg>
      <pc:sldChg chg="del">
        <pc:chgData name="Rachel West" userId="49ae1717-2027-4c18-917f-25fe8fa0aae2" providerId="ADAL" clId="{261B7927-AADE-4D2E-9D35-2E0FB296A150}" dt="2019-03-28T02:43:56.657" v="10" actId="2696"/>
        <pc:sldMkLst>
          <pc:docMk/>
          <pc:sldMk cId="0" sldId="263"/>
        </pc:sldMkLst>
      </pc:sldChg>
      <pc:sldChg chg="del">
        <pc:chgData name="Rachel West" userId="49ae1717-2027-4c18-917f-25fe8fa0aae2" providerId="ADAL" clId="{261B7927-AADE-4D2E-9D35-2E0FB296A150}" dt="2019-03-28T02:43:59.531" v="12" actId="2696"/>
        <pc:sldMkLst>
          <pc:docMk/>
          <pc:sldMk cId="0" sldId="264"/>
        </pc:sldMkLst>
      </pc:sldChg>
      <pc:sldChg chg="del">
        <pc:chgData name="Rachel West" userId="49ae1717-2027-4c18-917f-25fe8fa0aae2" providerId="ADAL" clId="{261B7927-AADE-4D2E-9D35-2E0FB296A150}" dt="2019-03-28T02:43:22.945" v="0" actId="2696"/>
        <pc:sldMkLst>
          <pc:docMk/>
          <pc:sldMk cId="0" sldId="265"/>
        </pc:sldMkLst>
      </pc:sldChg>
      <pc:sldChg chg="del">
        <pc:chgData name="Rachel West" userId="49ae1717-2027-4c18-917f-25fe8fa0aae2" providerId="ADAL" clId="{261B7927-AADE-4D2E-9D35-2E0FB296A150}" dt="2019-03-28T02:43:52.493" v="5" actId="2696"/>
        <pc:sldMkLst>
          <pc:docMk/>
          <pc:sldMk cId="225959629" sldId="278"/>
        </pc:sldMkLst>
      </pc:sldChg>
      <pc:sldChg chg="del">
        <pc:chgData name="Rachel West" userId="49ae1717-2027-4c18-917f-25fe8fa0aae2" providerId="ADAL" clId="{261B7927-AADE-4D2E-9D35-2E0FB296A150}" dt="2019-03-28T02:43:51.016" v="3" actId="2696"/>
        <pc:sldMkLst>
          <pc:docMk/>
          <pc:sldMk cId="156544045" sldId="279"/>
        </pc:sldMkLst>
      </pc:sldChg>
      <pc:sldChg chg="del">
        <pc:chgData name="Rachel West" userId="49ae1717-2027-4c18-917f-25fe8fa0aae2" providerId="ADAL" clId="{261B7927-AADE-4D2E-9D35-2E0FB296A150}" dt="2019-03-28T02:43:55.357" v="9" actId="2696"/>
        <pc:sldMkLst>
          <pc:docMk/>
          <pc:sldMk cId="232107070" sldId="280"/>
        </pc:sldMkLst>
      </pc:sldChg>
      <pc:sldChg chg="del">
        <pc:chgData name="Rachel West" userId="49ae1717-2027-4c18-917f-25fe8fa0aae2" providerId="ADAL" clId="{261B7927-AADE-4D2E-9D35-2E0FB296A150}" dt="2019-03-28T02:43:49.312" v="1" actId="2696"/>
        <pc:sldMkLst>
          <pc:docMk/>
          <pc:sldMk cId="2865428312" sldId="281"/>
        </pc:sldMkLst>
      </pc:sldChg>
      <pc:sldChg chg="del">
        <pc:chgData name="Rachel West" userId="49ae1717-2027-4c18-917f-25fe8fa0aae2" providerId="ADAL" clId="{261B7927-AADE-4D2E-9D35-2E0FB296A150}" dt="2019-03-28T02:43:50.141" v="2" actId="2696"/>
        <pc:sldMkLst>
          <pc:docMk/>
          <pc:sldMk cId="1082825789" sldId="282"/>
        </pc:sldMkLst>
      </pc:sldChg>
      <pc:sldChg chg="modSp modNotesTx">
        <pc:chgData name="Rachel West" userId="49ae1717-2027-4c18-917f-25fe8fa0aae2" providerId="ADAL" clId="{261B7927-AADE-4D2E-9D35-2E0FB296A150}" dt="2019-03-28T04:36:50.460" v="467" actId="14100"/>
        <pc:sldMkLst>
          <pc:docMk/>
          <pc:sldMk cId="2825297147" sldId="283"/>
        </pc:sldMkLst>
        <pc:spChg chg="mod">
          <ac:chgData name="Rachel West" userId="49ae1717-2027-4c18-917f-25fe8fa0aae2" providerId="ADAL" clId="{261B7927-AADE-4D2E-9D35-2E0FB296A150}" dt="2019-03-28T04:36:50.460" v="467" actId="14100"/>
          <ac:spMkLst>
            <pc:docMk/>
            <pc:sldMk cId="2825297147" sldId="283"/>
            <ac:spMk id="6" creationId="{92515C45-D3D3-48A5-9ED3-B655F9BB3456}"/>
          </ac:spMkLst>
        </pc:spChg>
        <pc:spChg chg="mod">
          <ac:chgData name="Rachel West" userId="49ae1717-2027-4c18-917f-25fe8fa0aae2" providerId="ADAL" clId="{261B7927-AADE-4D2E-9D35-2E0FB296A150}" dt="2019-03-28T04:32:32.874" v="435" actId="20577"/>
          <ac:spMkLst>
            <pc:docMk/>
            <pc:sldMk cId="2825297147" sldId="283"/>
            <ac:spMk id="7" creationId="{618623A4-7801-4B03-8468-AABD57D3CFE6}"/>
          </ac:spMkLst>
        </pc:spChg>
      </pc:sldChg>
      <pc:sldChg chg="modSp">
        <pc:chgData name="Rachel West" userId="49ae1717-2027-4c18-917f-25fe8fa0aae2" providerId="ADAL" clId="{261B7927-AADE-4D2E-9D35-2E0FB296A150}" dt="2019-03-28T04:38:33.048" v="499" actId="20577"/>
        <pc:sldMkLst>
          <pc:docMk/>
          <pc:sldMk cId="72898074" sldId="284"/>
        </pc:sldMkLst>
        <pc:spChg chg="mod">
          <ac:chgData name="Rachel West" userId="49ae1717-2027-4c18-917f-25fe8fa0aae2" providerId="ADAL" clId="{261B7927-AADE-4D2E-9D35-2E0FB296A150}" dt="2019-03-28T04:38:11.777" v="493" actId="20577"/>
          <ac:spMkLst>
            <pc:docMk/>
            <pc:sldMk cId="72898074" sldId="284"/>
            <ac:spMk id="2" creationId="{3DDE6C68-7F5B-4BB2-920B-B39D615093D5}"/>
          </ac:spMkLst>
        </pc:spChg>
        <pc:spChg chg="mod">
          <ac:chgData name="Rachel West" userId="49ae1717-2027-4c18-917f-25fe8fa0aae2" providerId="ADAL" clId="{261B7927-AADE-4D2E-9D35-2E0FB296A150}" dt="2019-03-28T04:38:33.048" v="499" actId="20577"/>
          <ac:spMkLst>
            <pc:docMk/>
            <pc:sldMk cId="72898074" sldId="284"/>
            <ac:spMk id="3" creationId="{4886BAD0-3E67-44AA-ADB2-0349F578B68B}"/>
          </ac:spMkLst>
        </pc:spChg>
      </pc:sldChg>
      <pc:sldChg chg="modSp">
        <pc:chgData name="Rachel West" userId="49ae1717-2027-4c18-917f-25fe8fa0aae2" providerId="ADAL" clId="{261B7927-AADE-4D2E-9D35-2E0FB296A150}" dt="2019-03-28T04:39:11.060" v="506" actId="20577"/>
        <pc:sldMkLst>
          <pc:docMk/>
          <pc:sldMk cId="2763104543" sldId="285"/>
        </pc:sldMkLst>
        <pc:spChg chg="mod">
          <ac:chgData name="Rachel West" userId="49ae1717-2027-4c18-917f-25fe8fa0aae2" providerId="ADAL" clId="{261B7927-AADE-4D2E-9D35-2E0FB296A150}" dt="2019-03-28T04:39:11.060" v="506" actId="20577"/>
          <ac:spMkLst>
            <pc:docMk/>
            <pc:sldMk cId="2763104543" sldId="285"/>
            <ac:spMk id="2" creationId="{E64D71C6-72D8-446D-9C9C-2C51F9BA20A0}"/>
          </ac:spMkLst>
        </pc:spChg>
      </pc:sldChg>
      <pc:sldChg chg="modSp">
        <pc:chgData name="Rachel West" userId="49ae1717-2027-4c18-917f-25fe8fa0aae2" providerId="ADAL" clId="{261B7927-AADE-4D2E-9D35-2E0FB296A150}" dt="2019-03-28T04:39:35.346" v="511" actId="20577"/>
        <pc:sldMkLst>
          <pc:docMk/>
          <pc:sldMk cId="3145030379" sldId="286"/>
        </pc:sldMkLst>
        <pc:spChg chg="mod">
          <ac:chgData name="Rachel West" userId="49ae1717-2027-4c18-917f-25fe8fa0aae2" providerId="ADAL" clId="{261B7927-AADE-4D2E-9D35-2E0FB296A150}" dt="2019-03-28T04:39:28.375" v="507" actId="20577"/>
          <ac:spMkLst>
            <pc:docMk/>
            <pc:sldMk cId="3145030379" sldId="286"/>
            <ac:spMk id="2" creationId="{47AA9230-643B-4946-AEFC-183C9EEB37EE}"/>
          </ac:spMkLst>
        </pc:spChg>
        <pc:spChg chg="mod">
          <ac:chgData name="Rachel West" userId="49ae1717-2027-4c18-917f-25fe8fa0aae2" providerId="ADAL" clId="{261B7927-AADE-4D2E-9D35-2E0FB296A150}" dt="2019-03-28T04:39:35.346" v="511" actId="20577"/>
          <ac:spMkLst>
            <pc:docMk/>
            <pc:sldMk cId="3145030379" sldId="286"/>
            <ac:spMk id="3" creationId="{6F774984-2484-4529-9838-ABCA046E702D}"/>
          </ac:spMkLst>
        </pc:spChg>
      </pc:sldChg>
      <pc:sldChg chg="addSp delSp modSp">
        <pc:chgData name="Rachel West" userId="49ae1717-2027-4c18-917f-25fe8fa0aae2" providerId="ADAL" clId="{261B7927-AADE-4D2E-9D35-2E0FB296A150}" dt="2019-03-28T04:39:51.157" v="514" actId="20577"/>
        <pc:sldMkLst>
          <pc:docMk/>
          <pc:sldMk cId="1875180583" sldId="287"/>
        </pc:sldMkLst>
        <pc:spChg chg="add del mod">
          <ac:chgData name="Rachel West" userId="49ae1717-2027-4c18-917f-25fe8fa0aae2" providerId="ADAL" clId="{261B7927-AADE-4D2E-9D35-2E0FB296A150}" dt="2019-03-28T04:39:51.157" v="514" actId="20577"/>
          <ac:spMkLst>
            <pc:docMk/>
            <pc:sldMk cId="1875180583" sldId="287"/>
            <ac:spMk id="2" creationId="{0E347CF2-731F-45F1-A062-47D13F949013}"/>
          </ac:spMkLst>
        </pc:spChg>
        <pc:spChg chg="add del mod">
          <ac:chgData name="Rachel West" userId="49ae1717-2027-4c18-917f-25fe8fa0aae2" providerId="ADAL" clId="{261B7927-AADE-4D2E-9D35-2E0FB296A150}" dt="2019-03-28T04:39:50.001" v="513" actId="478"/>
          <ac:spMkLst>
            <pc:docMk/>
            <pc:sldMk cId="1875180583" sldId="287"/>
            <ac:spMk id="5" creationId="{E06D5186-84B1-46D2-9BE1-3513FDF45DC7}"/>
          </ac:spMkLst>
        </pc:spChg>
      </pc:sldChg>
      <pc:sldChg chg="addSp modSp add">
        <pc:chgData name="Rachel West" userId="49ae1717-2027-4c18-917f-25fe8fa0aae2" providerId="ADAL" clId="{261B7927-AADE-4D2E-9D35-2E0FB296A150}" dt="2019-03-28T04:55:32.886" v="721" actId="207"/>
        <pc:sldMkLst>
          <pc:docMk/>
          <pc:sldMk cId="315584737" sldId="288"/>
        </pc:sldMkLst>
        <pc:spChg chg="mod">
          <ac:chgData name="Rachel West" userId="49ae1717-2027-4c18-917f-25fe8fa0aae2" providerId="ADAL" clId="{261B7927-AADE-4D2E-9D35-2E0FB296A150}" dt="2019-03-28T04:14:08.146" v="397" actId="20577"/>
          <ac:spMkLst>
            <pc:docMk/>
            <pc:sldMk cId="315584737" sldId="288"/>
            <ac:spMk id="2" creationId="{23E6D43C-B42C-4068-B886-EE46689C3D07}"/>
          </ac:spMkLst>
        </pc:spChg>
        <pc:spChg chg="add mod">
          <ac:chgData name="Rachel West" userId="49ae1717-2027-4c18-917f-25fe8fa0aae2" providerId="ADAL" clId="{261B7927-AADE-4D2E-9D35-2E0FB296A150}" dt="2019-03-28T04:55:32.886" v="721" actId="207"/>
          <ac:spMkLst>
            <pc:docMk/>
            <pc:sldMk cId="315584737" sldId="288"/>
            <ac:spMk id="3" creationId="{E9E4DA84-986C-4B64-8F70-43871669A2EC}"/>
          </ac:spMkLst>
        </pc:spChg>
      </pc:sldChg>
      <pc:sldChg chg="addSp modSp add modNotesTx">
        <pc:chgData name="Rachel West" userId="49ae1717-2027-4c18-917f-25fe8fa0aae2" providerId="ADAL" clId="{261B7927-AADE-4D2E-9D35-2E0FB296A150}" dt="2019-03-28T05:23:50.581" v="2341" actId="20577"/>
        <pc:sldMkLst>
          <pc:docMk/>
          <pc:sldMk cId="3726883773" sldId="289"/>
        </pc:sldMkLst>
        <pc:spChg chg="mod">
          <ac:chgData name="Rachel West" userId="49ae1717-2027-4c18-917f-25fe8fa0aae2" providerId="ADAL" clId="{261B7927-AADE-4D2E-9D35-2E0FB296A150}" dt="2019-03-28T03:14:45.683" v="36" actId="20577"/>
          <ac:spMkLst>
            <pc:docMk/>
            <pc:sldMk cId="3726883773" sldId="289"/>
            <ac:spMk id="2" creationId="{F18F9DCA-9F1A-4FCB-96E6-FE8D4675C8FC}"/>
          </ac:spMkLst>
        </pc:spChg>
        <pc:spChg chg="add mod">
          <ac:chgData name="Rachel West" userId="49ae1717-2027-4c18-917f-25fe8fa0aae2" providerId="ADAL" clId="{261B7927-AADE-4D2E-9D35-2E0FB296A150}" dt="2019-03-28T05:21:46.858" v="1751" actId="20577"/>
          <ac:spMkLst>
            <pc:docMk/>
            <pc:sldMk cId="3726883773" sldId="289"/>
            <ac:spMk id="3" creationId="{CEFD9B59-935C-412A-9744-D465443BA743}"/>
          </ac:spMkLst>
        </pc:spChg>
      </pc:sldChg>
      <pc:sldChg chg="addSp modSp add modNotesTx">
        <pc:chgData name="Rachel West" userId="49ae1717-2027-4c18-917f-25fe8fa0aae2" providerId="ADAL" clId="{261B7927-AADE-4D2E-9D35-2E0FB296A150}" dt="2019-03-28T05:20:15.993" v="1555" actId="20577"/>
        <pc:sldMkLst>
          <pc:docMk/>
          <pc:sldMk cId="4137902755" sldId="290"/>
        </pc:sldMkLst>
        <pc:spChg chg="mod">
          <ac:chgData name="Rachel West" userId="49ae1717-2027-4c18-917f-25fe8fa0aae2" providerId="ADAL" clId="{261B7927-AADE-4D2E-9D35-2E0FB296A150}" dt="2019-03-28T05:11:09.103" v="780" actId="20577"/>
          <ac:spMkLst>
            <pc:docMk/>
            <pc:sldMk cId="4137902755" sldId="290"/>
            <ac:spMk id="2" creationId="{D52E0835-C47C-4C7E-8EC6-F55329685EC6}"/>
          </ac:spMkLst>
        </pc:spChg>
        <pc:spChg chg="add mod">
          <ac:chgData name="Rachel West" userId="49ae1717-2027-4c18-917f-25fe8fa0aae2" providerId="ADAL" clId="{261B7927-AADE-4D2E-9D35-2E0FB296A150}" dt="2019-03-28T05:12:19.484" v="996" actId="20577"/>
          <ac:spMkLst>
            <pc:docMk/>
            <pc:sldMk cId="4137902755" sldId="290"/>
            <ac:spMk id="4" creationId="{019C9FB1-ECE1-4058-AFDC-5AD258CD2CD8}"/>
          </ac:spMkLst>
        </pc:spChg>
        <pc:graphicFrameChg chg="add mod">
          <ac:chgData name="Rachel West" userId="49ae1717-2027-4c18-917f-25fe8fa0aae2" providerId="ADAL" clId="{261B7927-AADE-4D2E-9D35-2E0FB296A150}" dt="2019-03-28T05:11:13.343" v="781" actId="1076"/>
          <ac:graphicFrameMkLst>
            <pc:docMk/>
            <pc:sldMk cId="4137902755" sldId="290"/>
            <ac:graphicFrameMk id="3" creationId="{7721C330-8667-4584-BE5A-21BCD91492B4}"/>
          </ac:graphicFrameMkLst>
        </pc:graphicFrameChg>
      </pc:sldChg>
      <pc:sldChg chg="delSp modNotesTx">
        <pc:chgData name="Rachel West" userId="49ae1717-2027-4c18-917f-25fe8fa0aae2" providerId="ADAL" clId="{261B7927-AADE-4D2E-9D35-2E0FB296A150}" dt="2019-03-28T05:27:06.251" v="2392"/>
        <pc:sldMkLst>
          <pc:docMk/>
          <pc:sldMk cId="1366415846" sldId="297"/>
        </pc:sldMkLst>
        <pc:spChg chg="del">
          <ac:chgData name="Rachel West" userId="49ae1717-2027-4c18-917f-25fe8fa0aae2" providerId="ADAL" clId="{261B7927-AADE-4D2E-9D35-2E0FB296A150}" dt="2019-03-28T05:27:06.251" v="2392"/>
          <ac:spMkLst>
            <pc:docMk/>
            <pc:sldMk cId="1366415846" sldId="297"/>
            <ac:spMk id="4" creationId="{7D6B667D-C3C5-4549-89A7-4E6A6FB4FAF8}"/>
          </ac:spMkLst>
        </pc:spChg>
      </pc:sldChg>
      <pc:sldMasterChg chg="delSldLayout">
        <pc:chgData name="Rachel West" userId="49ae1717-2027-4c18-917f-25fe8fa0aae2" providerId="ADAL" clId="{261B7927-AADE-4D2E-9D35-2E0FB296A150}" dt="2019-03-28T02:43:59.531" v="13" actId="2696"/>
        <pc:sldMasterMkLst>
          <pc:docMk/>
          <pc:sldMasterMk cId="0" sldId="2147483655"/>
        </pc:sldMasterMkLst>
        <pc:sldLayoutChg chg="del">
          <pc:chgData name="Rachel West" userId="49ae1717-2027-4c18-917f-25fe8fa0aae2" providerId="ADAL" clId="{261B7927-AADE-4D2E-9D35-2E0FB296A150}" dt="2019-03-28T02:43:56.673" v="11" actId="2696"/>
          <pc:sldLayoutMkLst>
            <pc:docMk/>
            <pc:sldMasterMk cId="0" sldId="2147483655"/>
            <pc:sldLayoutMk cId="0" sldId="2147483649"/>
          </pc:sldLayoutMkLst>
        </pc:sldLayoutChg>
        <pc:sldLayoutChg chg="del">
          <pc:chgData name="Rachel West" userId="49ae1717-2027-4c18-917f-25fe8fa0aae2" providerId="ADAL" clId="{261B7927-AADE-4D2E-9D35-2E0FB296A150}" dt="2019-03-28T02:43:52.493" v="6" actId="2696"/>
          <pc:sldLayoutMkLst>
            <pc:docMk/>
            <pc:sldMasterMk cId="0" sldId="2147483655"/>
            <pc:sldLayoutMk cId="0" sldId="2147483650"/>
          </pc:sldLayoutMkLst>
        </pc:sldLayoutChg>
        <pc:sldLayoutChg chg="del">
          <pc:chgData name="Rachel West" userId="49ae1717-2027-4c18-917f-25fe8fa0aae2" providerId="ADAL" clId="{261B7927-AADE-4D2E-9D35-2E0FB296A150}" dt="2019-03-28T02:43:59.531" v="13" actId="2696"/>
          <pc:sldLayoutMkLst>
            <pc:docMk/>
            <pc:sldMasterMk cId="0" sldId="2147483655"/>
            <pc:sldLayoutMk cId="0" sldId="214748365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519085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r>
              <a:rPr lang="en-US" dirty="0"/>
              <a:t>Lesson 2 of 2</a:t>
            </a:r>
          </a:p>
          <a:p>
            <a:r>
              <a:rPr lang="en-US" dirty="0"/>
              <a:t>This is mainly a presentation of each type of story. Students may take notes on the corresponding handout, or you may wish to save time and better support your EL students by presenting them with the key that is already filled in. This will allow them to highlight or make notes on the completed chart and make the language more accessible.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 is based on the exit ticket from the prior class. You may wish to give the exit tickets back to students so that they can use those as speaking prompts for sharing. Have a class discussion about their exit tickets. Then, have students share out information about their homework. Correct as needed.</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12756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students know the major categories, you need to review the types of each story within the categories. Depending on the English levels of your students, this may be too much direct instruction for one chunk. You may want to split them into two sets of 8, because there is a lot of explanation. You may want to give students the filled in chart to read in small, heterogenous groups before discussion.</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166938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419955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for spot news: main news story is tornado in town (number of casualties, extent of damage, rescue efforts, etc.). Sidebar spot features might be scene at emergency shelter, reflection on past tornadoes in town, weather conditions that led to storm,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teach news and spot and reaction pieces together. Give students an example of a breaking news peg and help them think of possible spot features and reaction pieces to accompany the breaking news as well as news analysis ideas to run as follow-ups. This may be its own separate activity if time permits (15-20 min.).</a:t>
            </a:r>
          </a:p>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19593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269019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Variations on this: individual vs. group, written vs. spoken, paired vs. triads</a:t>
            </a:r>
          </a:p>
          <a:p>
            <a:r>
              <a:rPr lang="en-US" dirty="0"/>
              <a:t>All variations should be selected to best support the students in your classroom, and in the case of English Learners, the fluency levels they have. </a:t>
            </a:r>
          </a:p>
          <a:p>
            <a:r>
              <a:rPr lang="en-US" dirty="0"/>
              <a:t>Use the examples from the curriculum link: http://curriculum.jea.org/wp/resources-feature-writing-examples/</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80651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same exit ticket as last class, but can be changed to be more specific to today’s lesson if needed.</a:t>
            </a:r>
          </a:p>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4312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3" name="Shape 13"/>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75DF-A0DB-4626-95EC-71B51108A0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31C5D1-7114-4621-9EBD-5DEE8FA71C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0A38C-0B7D-4CC7-B838-B9ABA9D1577E}"/>
              </a:ext>
            </a:extLst>
          </p:cNvPr>
          <p:cNvSpPr>
            <a:spLocks noGrp="1"/>
          </p:cNvSpPr>
          <p:nvPr>
            <p:ph type="dt" sz="half" idx="10"/>
          </p:nvPr>
        </p:nvSpPr>
        <p:spPr/>
        <p:txBody>
          <a:bodyPr/>
          <a:lstStyle/>
          <a:p>
            <a:fld id="{DAA783B8-D588-49F6-8CBA-D265B46B6461}" type="datetimeFigureOut">
              <a:rPr lang="en-US" smtClean="0"/>
              <a:t>3/28/2019</a:t>
            </a:fld>
            <a:endParaRPr lang="en-US"/>
          </a:p>
        </p:txBody>
      </p:sp>
      <p:sp>
        <p:nvSpPr>
          <p:cNvPr id="5" name="Footer Placeholder 4">
            <a:extLst>
              <a:ext uri="{FF2B5EF4-FFF2-40B4-BE49-F238E27FC236}">
                <a16:creationId xmlns:a16="http://schemas.microsoft.com/office/drawing/2014/main" id="{2054738C-1B79-4F70-BB47-F08A1CF67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1C4BD-6346-4334-B279-3C0141DF1F63}"/>
              </a:ext>
            </a:extLst>
          </p:cNvPr>
          <p:cNvSpPr>
            <a:spLocks noGrp="1"/>
          </p:cNvSpPr>
          <p:nvPr>
            <p:ph type="sldNum" sz="quarter" idx="12"/>
          </p:nvPr>
        </p:nvSpPr>
        <p:spPr/>
        <p:txBody>
          <a:bodyPr/>
          <a:lstStyle/>
          <a:p>
            <a:fld id="{B83DBCD3-CF56-4933-A1B6-74E71E28E21D}" type="slidenum">
              <a:rPr lang="en-US" smtClean="0"/>
              <a:t>‹#›</a:t>
            </a:fld>
            <a:endParaRPr lang="en-US"/>
          </a:p>
        </p:txBody>
      </p:sp>
    </p:spTree>
    <p:extLst>
      <p:ext uri="{BB962C8B-B14F-4D97-AF65-F5344CB8AC3E}">
        <p14:creationId xmlns:p14="http://schemas.microsoft.com/office/powerpoint/2010/main" val="439575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endParaRPr/>
          </a:p>
        </p:txBody>
      </p:sp>
      <p:sp>
        <p:nvSpPr>
          <p:cNvPr id="34" name="Shape 3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pic>
        <p:nvPicPr>
          <p:cNvPr id="35" name="Shape 35"/>
          <p:cNvPicPr preferRelativeResize="0"/>
          <p:nvPr/>
        </p:nvPicPr>
        <p:blipFill>
          <a:blip r:embed="rId3"/>
          <a:stretch>
            <a:fillRect/>
          </a:stretch>
        </p:blipFill>
        <p:spPr>
          <a:xfrm>
            <a:off x="-81631" y="0"/>
            <a:ext cx="9307259" cy="6858001"/>
          </a:xfrm>
          <a:prstGeom prst="rect">
            <a:avLst/>
          </a:prstGeom>
          <a:noFill/>
          <a:ln>
            <a:noFill/>
          </a:ln>
        </p:spPr>
      </p:pic>
      <p:sp>
        <p:nvSpPr>
          <p:cNvPr id="37" name="Shape 37"/>
          <p:cNvSpPr txBox="1"/>
          <p:nvPr/>
        </p:nvSpPr>
        <p:spPr>
          <a:xfrm>
            <a:off x="-86375" y="1770981"/>
            <a:ext cx="9307200" cy="1951199"/>
          </a:xfrm>
          <a:prstGeom prst="rect">
            <a:avLst/>
          </a:prstGeom>
        </p:spPr>
        <p:txBody>
          <a:bodyPr lIns="91425" tIns="91425" rIns="91425" bIns="91425" anchor="t" anchorCtr="0">
            <a:noAutofit/>
          </a:bodyPr>
          <a:lstStyle/>
          <a:p>
            <a:pPr lvl="0" algn="ctr" rtl="0">
              <a:buNone/>
            </a:pPr>
            <a:r>
              <a:rPr lang="en-US" sz="9600" dirty="0">
                <a:latin typeface="Garamond"/>
                <a:ea typeface="Garamond"/>
                <a:cs typeface="Garamond"/>
                <a:sym typeface="Garamond"/>
              </a:rPr>
              <a:t>Types of Feature Stories</a:t>
            </a:r>
          </a:p>
        </p:txBody>
      </p:sp>
      <p:sp>
        <p:nvSpPr>
          <p:cNvPr id="38" name="Shape 38"/>
          <p:cNvSpPr txBox="1"/>
          <p:nvPr/>
        </p:nvSpPr>
        <p:spPr>
          <a:xfrm>
            <a:off x="-86375" y="5428475"/>
            <a:ext cx="9307200" cy="820200"/>
          </a:xfrm>
          <a:prstGeom prst="rect">
            <a:avLst/>
          </a:prstGeom>
        </p:spPr>
        <p:txBody>
          <a:bodyPr lIns="91425" tIns="91425" rIns="91425" bIns="91425" anchor="t" anchorCtr="0">
            <a:noAutofit/>
          </a:bodyPr>
          <a:lstStyle/>
          <a:p>
            <a:pPr algn="ctr">
              <a:buNone/>
            </a:pPr>
            <a:r>
              <a:rPr lang="en-US" sz="3000" dirty="0">
                <a:latin typeface="Helvetica Neue"/>
                <a:ea typeface="Helvetica Neue"/>
                <a:cs typeface="Helvetica Neue"/>
                <a:sym typeface="Helvetica Neue"/>
              </a:rPr>
              <a:t>Feature Writing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D71C6-72D8-446D-9C9C-2C51F9BA20A0}"/>
              </a:ext>
            </a:extLst>
          </p:cNvPr>
          <p:cNvSpPr>
            <a:spLocks noGrp="1"/>
          </p:cNvSpPr>
          <p:nvPr>
            <p:ph type="title"/>
          </p:nvPr>
        </p:nvSpPr>
        <p:spPr/>
        <p:txBody>
          <a:bodyPr/>
          <a:lstStyle/>
          <a:p>
            <a:r>
              <a:rPr lang="en-US" b="1" dirty="0"/>
              <a:t>FLASHBACK OR </a:t>
            </a:r>
            <a:br>
              <a:rPr lang="en-US" b="1" dirty="0"/>
            </a:br>
            <a:r>
              <a:rPr lang="en-US" b="1" dirty="0"/>
              <a:t>HISTORICAL FEATURES:</a:t>
            </a:r>
            <a:endParaRPr lang="en-US" dirty="0"/>
          </a:p>
        </p:txBody>
      </p:sp>
      <p:sp>
        <p:nvSpPr>
          <p:cNvPr id="3" name="Content Placeholder 2">
            <a:extLst>
              <a:ext uri="{FF2B5EF4-FFF2-40B4-BE49-F238E27FC236}">
                <a16:creationId xmlns:a16="http://schemas.microsoft.com/office/drawing/2014/main" id="{E183C737-BB1C-4D9B-8FD7-9AEFF6AE8610}"/>
              </a:ext>
            </a:extLst>
          </p:cNvPr>
          <p:cNvSpPr>
            <a:spLocks noGrp="1"/>
          </p:cNvSpPr>
          <p:nvPr>
            <p:ph idx="1"/>
          </p:nvPr>
        </p:nvSpPr>
        <p:spPr/>
        <p:txBody>
          <a:bodyPr/>
          <a:lstStyle/>
          <a:p>
            <a:pPr fontAlgn="base"/>
            <a:r>
              <a:rPr lang="en-US" b="1" dirty="0"/>
              <a:t>What: </a:t>
            </a:r>
            <a:r>
              <a:rPr lang="en-US" dirty="0"/>
              <a:t>commemorate historical anniversaries or turning points in social, political or cultural development. Juxtapose then vs. now.</a:t>
            </a:r>
          </a:p>
          <a:p>
            <a:pPr fontAlgn="base"/>
            <a:r>
              <a:rPr lang="en-US" b="1" dirty="0"/>
              <a:t>Why: </a:t>
            </a:r>
            <a:r>
              <a:rPr lang="en-US" dirty="0"/>
              <a:t>take reader back to revisit event and issues surrounding it. Explain significance and why it still matters.</a:t>
            </a:r>
          </a:p>
          <a:p>
            <a:pPr fontAlgn="base"/>
            <a:r>
              <a:rPr lang="en-US" b="1" dirty="0"/>
              <a:t>How: </a:t>
            </a:r>
            <a:r>
              <a:rPr lang="en-US" dirty="0"/>
              <a:t>Combine facts, photos, interviews to explain.</a:t>
            </a:r>
          </a:p>
          <a:p>
            <a:pPr fontAlgn="base"/>
            <a:r>
              <a:rPr lang="en-US" b="1" dirty="0"/>
              <a:t>Variation</a:t>
            </a:r>
            <a:r>
              <a:rPr lang="en-US" dirty="0"/>
              <a:t>: this date in history (short, reminds of significant events on particular date).</a:t>
            </a:r>
          </a:p>
          <a:p>
            <a:endParaRPr lang="en-US" dirty="0"/>
          </a:p>
        </p:txBody>
      </p:sp>
    </p:spTree>
    <p:extLst>
      <p:ext uri="{BB962C8B-B14F-4D97-AF65-F5344CB8AC3E}">
        <p14:creationId xmlns:p14="http://schemas.microsoft.com/office/powerpoint/2010/main" val="276310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9230-643B-4946-AEFC-183C9EEB37EE}"/>
              </a:ext>
            </a:extLst>
          </p:cNvPr>
          <p:cNvSpPr>
            <a:spLocks noGrp="1"/>
          </p:cNvSpPr>
          <p:nvPr>
            <p:ph type="title"/>
          </p:nvPr>
        </p:nvSpPr>
        <p:spPr/>
        <p:txBody>
          <a:bodyPr/>
          <a:lstStyle/>
          <a:p>
            <a:r>
              <a:rPr lang="en-US" b="1" dirty="0"/>
              <a:t>HOW-TO (EXPLANATORY)</a:t>
            </a:r>
            <a:endParaRPr lang="en-US" dirty="0"/>
          </a:p>
        </p:txBody>
      </p:sp>
      <p:sp>
        <p:nvSpPr>
          <p:cNvPr id="3" name="Content Placeholder 2">
            <a:extLst>
              <a:ext uri="{FF2B5EF4-FFF2-40B4-BE49-F238E27FC236}">
                <a16:creationId xmlns:a16="http://schemas.microsoft.com/office/drawing/2014/main" id="{6F774984-2484-4529-9838-ABCA046E702D}"/>
              </a:ext>
            </a:extLst>
          </p:cNvPr>
          <p:cNvSpPr>
            <a:spLocks noGrp="1"/>
          </p:cNvSpPr>
          <p:nvPr>
            <p:ph idx="1"/>
          </p:nvPr>
        </p:nvSpPr>
        <p:spPr/>
        <p:txBody>
          <a:bodyPr/>
          <a:lstStyle/>
          <a:p>
            <a:pPr fontAlgn="base"/>
            <a:r>
              <a:rPr lang="en-US" sz="2800" b="1" dirty="0"/>
              <a:t>What: </a:t>
            </a:r>
            <a:r>
              <a:rPr lang="en-US" sz="2800" dirty="0"/>
              <a:t>explains how to do something or how something works; detailed description that makes it easy for the average person to understand the entire process; often uses similes, metaphors; a step-by-step explanation to help a reader accomplish a particular job or task.</a:t>
            </a:r>
          </a:p>
          <a:p>
            <a:pPr fontAlgn="base"/>
            <a:r>
              <a:rPr lang="en-US" sz="2800" b="1" dirty="0"/>
              <a:t>Why: </a:t>
            </a:r>
            <a:r>
              <a:rPr lang="en-US" sz="2800" dirty="0"/>
              <a:t>teaches readers how to do something.</a:t>
            </a:r>
          </a:p>
          <a:p>
            <a:pPr fontAlgn="base"/>
            <a:r>
              <a:rPr lang="en-US" sz="2800" b="1" dirty="0"/>
              <a:t>How: </a:t>
            </a:r>
            <a:r>
              <a:rPr lang="en-US" sz="2800" dirty="0"/>
              <a:t>writer learns about topic through education, experience, research or interviews with experts.</a:t>
            </a:r>
          </a:p>
        </p:txBody>
      </p:sp>
    </p:spTree>
    <p:extLst>
      <p:ext uri="{BB962C8B-B14F-4D97-AF65-F5344CB8AC3E}">
        <p14:creationId xmlns:p14="http://schemas.microsoft.com/office/powerpoint/2010/main" val="314503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47CF2-731F-45F1-A062-47D13F949013}"/>
              </a:ext>
            </a:extLst>
          </p:cNvPr>
          <p:cNvSpPr>
            <a:spLocks noGrp="1"/>
          </p:cNvSpPr>
          <p:nvPr>
            <p:ph type="title"/>
          </p:nvPr>
        </p:nvSpPr>
        <p:spPr/>
        <p:txBody>
          <a:bodyPr/>
          <a:lstStyle/>
          <a:p>
            <a:r>
              <a:rPr lang="en-US" b="1" dirty="0"/>
              <a:t>CONSUMER GUIDE</a:t>
            </a:r>
            <a:endParaRPr lang="en-US" dirty="0"/>
          </a:p>
        </p:txBody>
      </p:sp>
      <p:sp>
        <p:nvSpPr>
          <p:cNvPr id="3" name="Content Placeholder 2">
            <a:extLst>
              <a:ext uri="{FF2B5EF4-FFF2-40B4-BE49-F238E27FC236}">
                <a16:creationId xmlns:a16="http://schemas.microsoft.com/office/drawing/2014/main" id="{1F50E681-FDB4-490B-9077-FE4CBFA880B3}"/>
              </a:ext>
            </a:extLst>
          </p:cNvPr>
          <p:cNvSpPr>
            <a:spLocks noGrp="1"/>
          </p:cNvSpPr>
          <p:nvPr>
            <p:ph idx="1"/>
          </p:nvPr>
        </p:nvSpPr>
        <p:spPr/>
        <p:txBody>
          <a:bodyPr/>
          <a:lstStyle/>
          <a:p>
            <a:pPr fontAlgn="base"/>
            <a:r>
              <a:rPr lang="en-US" b="1" dirty="0"/>
              <a:t>What: </a:t>
            </a:r>
            <a:r>
              <a:rPr lang="en-US" dirty="0"/>
              <a:t>tells readers where to find best food, clothing, tech, music – anything they want to buy.</a:t>
            </a:r>
          </a:p>
          <a:p>
            <a:pPr fontAlgn="base"/>
            <a:r>
              <a:rPr lang="en-US" b="1" dirty="0"/>
              <a:t>Why: </a:t>
            </a:r>
            <a:r>
              <a:rPr lang="en-US" dirty="0"/>
              <a:t>readers want to get the best quality at lowest cost and want research done for them.</a:t>
            </a:r>
          </a:p>
          <a:p>
            <a:pPr fontAlgn="base"/>
            <a:r>
              <a:rPr lang="en-US" b="1" dirty="0"/>
              <a:t>How: </a:t>
            </a:r>
            <a:r>
              <a:rPr lang="en-US" dirty="0"/>
              <a:t>do research and rate items, list pros/cons, provide options, include when/where/how much info.</a:t>
            </a:r>
          </a:p>
          <a:p>
            <a:endParaRPr lang="en-US" dirty="0"/>
          </a:p>
        </p:txBody>
      </p:sp>
    </p:spTree>
    <p:extLst>
      <p:ext uri="{BB962C8B-B14F-4D97-AF65-F5344CB8AC3E}">
        <p14:creationId xmlns:p14="http://schemas.microsoft.com/office/powerpoint/2010/main" val="187518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B839-426D-4B96-A830-821FEE91AC70}"/>
              </a:ext>
            </a:extLst>
          </p:cNvPr>
          <p:cNvSpPr>
            <a:spLocks noGrp="1"/>
          </p:cNvSpPr>
          <p:nvPr>
            <p:ph type="title"/>
          </p:nvPr>
        </p:nvSpPr>
        <p:spPr/>
        <p:txBody>
          <a:bodyPr/>
          <a:lstStyle/>
          <a:p>
            <a:r>
              <a:rPr lang="en-US" dirty="0"/>
              <a:t>Which works best?</a:t>
            </a:r>
          </a:p>
        </p:txBody>
      </p:sp>
      <p:sp>
        <p:nvSpPr>
          <p:cNvPr id="3" name="Rectangle 2">
            <a:extLst>
              <a:ext uri="{FF2B5EF4-FFF2-40B4-BE49-F238E27FC236}">
                <a16:creationId xmlns:a16="http://schemas.microsoft.com/office/drawing/2014/main" id="{AF41C1D8-1D37-4178-8152-5BE407EB391E}"/>
              </a:ext>
            </a:extLst>
          </p:cNvPr>
          <p:cNvSpPr/>
          <p:nvPr/>
        </p:nvSpPr>
        <p:spPr>
          <a:xfrm>
            <a:off x="457200" y="1752600"/>
            <a:ext cx="8229600" cy="4031873"/>
          </a:xfrm>
          <a:prstGeom prst="rect">
            <a:avLst/>
          </a:prstGeom>
        </p:spPr>
        <p:txBody>
          <a:bodyPr wrap="square">
            <a:spAutoFit/>
          </a:bodyPr>
          <a:lstStyle/>
          <a:p>
            <a:r>
              <a:rPr lang="en-US" sz="3200" dirty="0">
                <a:solidFill>
                  <a:schemeClr val="tx1"/>
                </a:solidFill>
                <a:latin typeface="+mj-lt"/>
              </a:rPr>
              <a:t>What are the THREE best types of feature story for our publication? </a:t>
            </a:r>
          </a:p>
          <a:p>
            <a:endParaRPr lang="en-US" sz="3200" dirty="0">
              <a:solidFill>
                <a:schemeClr val="tx1"/>
              </a:solidFill>
              <a:latin typeface="+mj-lt"/>
            </a:endParaRPr>
          </a:p>
          <a:p>
            <a:r>
              <a:rPr lang="en-US" sz="3200" dirty="0">
                <a:solidFill>
                  <a:schemeClr val="tx1"/>
                </a:solidFill>
                <a:latin typeface="+mj-lt"/>
              </a:rPr>
              <a:t>What is the worst type?</a:t>
            </a:r>
          </a:p>
          <a:p>
            <a:endParaRPr lang="en-US" sz="3200" dirty="0">
              <a:solidFill>
                <a:schemeClr val="tx1"/>
              </a:solidFill>
              <a:latin typeface="+mj-lt"/>
            </a:endParaRPr>
          </a:p>
          <a:p>
            <a:r>
              <a:rPr lang="en-US" sz="3200" dirty="0">
                <a:solidFill>
                  <a:schemeClr val="tx1"/>
                </a:solidFill>
                <a:latin typeface="+mj-lt"/>
              </a:rPr>
              <a:t>Be prepared to share your answers and explain WHY you have chosen the answers you agreed upon in your group.</a:t>
            </a:r>
          </a:p>
        </p:txBody>
      </p:sp>
    </p:spTree>
    <p:extLst>
      <p:ext uri="{BB962C8B-B14F-4D97-AF65-F5344CB8AC3E}">
        <p14:creationId xmlns:p14="http://schemas.microsoft.com/office/powerpoint/2010/main" val="279927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B839-426D-4B96-A830-821FEE91AC70}"/>
              </a:ext>
            </a:extLst>
          </p:cNvPr>
          <p:cNvSpPr>
            <a:spLocks noGrp="1"/>
          </p:cNvSpPr>
          <p:nvPr>
            <p:ph type="title"/>
          </p:nvPr>
        </p:nvSpPr>
        <p:spPr/>
        <p:txBody>
          <a:bodyPr/>
          <a:lstStyle/>
          <a:p>
            <a:r>
              <a:rPr lang="en-US" dirty="0"/>
              <a:t>Identification Practice</a:t>
            </a:r>
          </a:p>
        </p:txBody>
      </p:sp>
      <p:sp>
        <p:nvSpPr>
          <p:cNvPr id="3" name="Rectangle 2">
            <a:extLst>
              <a:ext uri="{FF2B5EF4-FFF2-40B4-BE49-F238E27FC236}">
                <a16:creationId xmlns:a16="http://schemas.microsoft.com/office/drawing/2014/main" id="{AF41C1D8-1D37-4178-8152-5BE407EB391E}"/>
              </a:ext>
            </a:extLst>
          </p:cNvPr>
          <p:cNvSpPr/>
          <p:nvPr/>
        </p:nvSpPr>
        <p:spPr>
          <a:xfrm>
            <a:off x="457200" y="1752600"/>
            <a:ext cx="8229600" cy="4031873"/>
          </a:xfrm>
          <a:prstGeom prst="rect">
            <a:avLst/>
          </a:prstGeom>
        </p:spPr>
        <p:txBody>
          <a:bodyPr wrap="square">
            <a:spAutoFit/>
          </a:bodyPr>
          <a:lstStyle/>
          <a:p>
            <a:r>
              <a:rPr lang="en-US" sz="3200" dirty="0">
                <a:solidFill>
                  <a:schemeClr val="tx1"/>
                </a:solidFill>
                <a:latin typeface="+mj-lt"/>
              </a:rPr>
              <a:t>Read the sample feature story you’ve been given.</a:t>
            </a:r>
          </a:p>
          <a:p>
            <a:endParaRPr lang="en-US" sz="3200" dirty="0">
              <a:solidFill>
                <a:schemeClr val="tx1"/>
              </a:solidFill>
              <a:latin typeface="+mj-lt"/>
            </a:endParaRPr>
          </a:p>
          <a:p>
            <a:r>
              <a:rPr lang="en-US" sz="3200" dirty="0">
                <a:solidFill>
                  <a:schemeClr val="tx1"/>
                </a:solidFill>
                <a:latin typeface="+mj-lt"/>
              </a:rPr>
              <a:t>What type of feature story is it?</a:t>
            </a:r>
          </a:p>
          <a:p>
            <a:endParaRPr lang="en-US" sz="3200" dirty="0">
              <a:solidFill>
                <a:schemeClr val="tx1"/>
              </a:solidFill>
              <a:latin typeface="+mj-lt"/>
            </a:endParaRPr>
          </a:p>
          <a:p>
            <a:r>
              <a:rPr lang="en-US" sz="3200" dirty="0">
                <a:solidFill>
                  <a:schemeClr val="tx1"/>
                </a:solidFill>
                <a:latin typeface="+mj-lt"/>
              </a:rPr>
              <a:t>Be prepared to share your answers and point out specific examples from the story to justify your opinion.</a:t>
            </a:r>
          </a:p>
        </p:txBody>
      </p:sp>
    </p:spTree>
    <p:extLst>
      <p:ext uri="{BB962C8B-B14F-4D97-AF65-F5344CB8AC3E}">
        <p14:creationId xmlns:p14="http://schemas.microsoft.com/office/powerpoint/2010/main" val="136641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1E54-B062-4861-A2AC-5B4D23A95CA9}"/>
              </a:ext>
            </a:extLst>
          </p:cNvPr>
          <p:cNvSpPr>
            <a:spLocks noGrp="1"/>
          </p:cNvSpPr>
          <p:nvPr>
            <p:ph type="title"/>
          </p:nvPr>
        </p:nvSpPr>
        <p:spPr/>
        <p:txBody>
          <a:bodyPr/>
          <a:lstStyle/>
          <a:p>
            <a:r>
              <a:rPr lang="en-US" dirty="0"/>
              <a:t>Exit Ticket:</a:t>
            </a:r>
          </a:p>
        </p:txBody>
      </p:sp>
      <p:sp>
        <p:nvSpPr>
          <p:cNvPr id="3" name="Rectangle 2">
            <a:extLst>
              <a:ext uri="{FF2B5EF4-FFF2-40B4-BE49-F238E27FC236}">
                <a16:creationId xmlns:a16="http://schemas.microsoft.com/office/drawing/2014/main" id="{BB91F396-13A9-4114-ADE4-B40A83DE8F1E}"/>
              </a:ext>
            </a:extLst>
          </p:cNvPr>
          <p:cNvSpPr/>
          <p:nvPr/>
        </p:nvSpPr>
        <p:spPr>
          <a:xfrm>
            <a:off x="838200" y="2514600"/>
            <a:ext cx="7239000" cy="1077218"/>
          </a:xfrm>
          <a:prstGeom prst="rect">
            <a:avLst/>
          </a:prstGeom>
        </p:spPr>
        <p:txBody>
          <a:bodyPr wrap="square">
            <a:spAutoFit/>
          </a:bodyPr>
          <a:lstStyle/>
          <a:p>
            <a:pPr algn="ctr"/>
            <a:r>
              <a:rPr lang="en-US" sz="3200" dirty="0">
                <a:solidFill>
                  <a:schemeClr val="tx1"/>
                </a:solidFill>
                <a:latin typeface="+mj-lt"/>
              </a:rPr>
              <a:t>What are three specific things you learned about feature writing today?</a:t>
            </a:r>
          </a:p>
        </p:txBody>
      </p:sp>
    </p:spTree>
    <p:extLst>
      <p:ext uri="{BB962C8B-B14F-4D97-AF65-F5344CB8AC3E}">
        <p14:creationId xmlns:p14="http://schemas.microsoft.com/office/powerpoint/2010/main" val="390799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D43C-B42C-4068-B886-EE46689C3D07}"/>
              </a:ext>
            </a:extLst>
          </p:cNvPr>
          <p:cNvSpPr>
            <a:spLocks noGrp="1"/>
          </p:cNvSpPr>
          <p:nvPr>
            <p:ph type="title"/>
          </p:nvPr>
        </p:nvSpPr>
        <p:spPr/>
        <p:txBody>
          <a:bodyPr/>
          <a:lstStyle/>
          <a:p>
            <a:r>
              <a:rPr lang="en-US" dirty="0"/>
              <a:t>What’s a Feature Story, again?</a:t>
            </a:r>
          </a:p>
        </p:txBody>
      </p:sp>
      <p:sp>
        <p:nvSpPr>
          <p:cNvPr id="3" name="Rectangle 2">
            <a:extLst>
              <a:ext uri="{FF2B5EF4-FFF2-40B4-BE49-F238E27FC236}">
                <a16:creationId xmlns:a16="http://schemas.microsoft.com/office/drawing/2014/main" id="{E9E4DA84-986C-4B64-8F70-43871669A2EC}"/>
              </a:ext>
            </a:extLst>
          </p:cNvPr>
          <p:cNvSpPr/>
          <p:nvPr/>
        </p:nvSpPr>
        <p:spPr>
          <a:xfrm>
            <a:off x="457200" y="1752600"/>
            <a:ext cx="8229600" cy="3108543"/>
          </a:xfrm>
          <a:prstGeom prst="rect">
            <a:avLst/>
          </a:prstGeom>
        </p:spPr>
        <p:txBody>
          <a:bodyPr wrap="square">
            <a:spAutoFit/>
          </a:bodyPr>
          <a:lstStyle/>
          <a:p>
            <a:r>
              <a:rPr lang="en-US" sz="2800" dirty="0">
                <a:solidFill>
                  <a:schemeClr val="tx1"/>
                </a:solidFill>
                <a:latin typeface="+mj-lt"/>
              </a:rPr>
              <a:t>Feature stories can help to broaden, emphasize, amplify the news. </a:t>
            </a:r>
          </a:p>
          <a:p>
            <a:endParaRPr lang="en-US" sz="2800" dirty="0">
              <a:solidFill>
                <a:schemeClr val="tx1"/>
              </a:solidFill>
              <a:latin typeface="+mj-lt"/>
            </a:endParaRPr>
          </a:p>
          <a:p>
            <a:r>
              <a:rPr lang="en-US" sz="2800" dirty="0">
                <a:solidFill>
                  <a:schemeClr val="tx1"/>
                </a:solidFill>
                <a:latin typeface="+mj-lt"/>
              </a:rPr>
              <a:t>Features can tell those multiple stories in a variety of ways, and we will spend the next few class periods exploring the most common types of features.</a:t>
            </a:r>
          </a:p>
        </p:txBody>
      </p:sp>
    </p:spTree>
    <p:extLst>
      <p:ext uri="{BB962C8B-B14F-4D97-AF65-F5344CB8AC3E}">
        <p14:creationId xmlns:p14="http://schemas.microsoft.com/office/powerpoint/2010/main" val="31558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E0835-C47C-4C7E-8EC6-F55329685EC6}"/>
              </a:ext>
            </a:extLst>
          </p:cNvPr>
          <p:cNvSpPr>
            <a:spLocks noGrp="1"/>
          </p:cNvSpPr>
          <p:nvPr>
            <p:ph type="title"/>
          </p:nvPr>
        </p:nvSpPr>
        <p:spPr/>
        <p:txBody>
          <a:bodyPr/>
          <a:lstStyle/>
          <a:p>
            <a:r>
              <a:rPr lang="en-US" dirty="0"/>
              <a:t>Let’s start class!</a:t>
            </a:r>
          </a:p>
        </p:txBody>
      </p:sp>
      <p:graphicFrame>
        <p:nvGraphicFramePr>
          <p:cNvPr id="3" name="Table 2">
            <a:extLst>
              <a:ext uri="{FF2B5EF4-FFF2-40B4-BE49-F238E27FC236}">
                <a16:creationId xmlns:a16="http://schemas.microsoft.com/office/drawing/2014/main" id="{7721C330-8667-4584-BE5A-21BCD91492B4}"/>
              </a:ext>
            </a:extLst>
          </p:cNvPr>
          <p:cNvGraphicFramePr>
            <a:graphicFrameLocks noGrp="1"/>
          </p:cNvGraphicFramePr>
          <p:nvPr>
            <p:extLst>
              <p:ext uri="{D42A27DB-BD31-4B8C-83A1-F6EECF244321}">
                <p14:modId xmlns:p14="http://schemas.microsoft.com/office/powerpoint/2010/main" val="3765860277"/>
              </p:ext>
            </p:extLst>
          </p:nvPr>
        </p:nvGraphicFramePr>
        <p:xfrm>
          <a:off x="647700" y="2286000"/>
          <a:ext cx="7848600" cy="685799"/>
        </p:xfrm>
        <a:graphic>
          <a:graphicData uri="http://schemas.openxmlformats.org/drawingml/2006/table">
            <a:tbl>
              <a:tblPr firstRow="1" bandRow="1"/>
              <a:tblGrid>
                <a:gridCol w="1962150">
                  <a:extLst>
                    <a:ext uri="{9D8B030D-6E8A-4147-A177-3AD203B41FA5}">
                      <a16:colId xmlns:a16="http://schemas.microsoft.com/office/drawing/2014/main" val="3718315003"/>
                    </a:ext>
                  </a:extLst>
                </a:gridCol>
                <a:gridCol w="1526117">
                  <a:extLst>
                    <a:ext uri="{9D8B030D-6E8A-4147-A177-3AD203B41FA5}">
                      <a16:colId xmlns:a16="http://schemas.microsoft.com/office/drawing/2014/main" val="692858466"/>
                    </a:ext>
                  </a:extLst>
                </a:gridCol>
                <a:gridCol w="2398183">
                  <a:extLst>
                    <a:ext uri="{9D8B030D-6E8A-4147-A177-3AD203B41FA5}">
                      <a16:colId xmlns:a16="http://schemas.microsoft.com/office/drawing/2014/main" val="2455052567"/>
                    </a:ext>
                  </a:extLst>
                </a:gridCol>
                <a:gridCol w="1962150">
                  <a:extLst>
                    <a:ext uri="{9D8B030D-6E8A-4147-A177-3AD203B41FA5}">
                      <a16:colId xmlns:a16="http://schemas.microsoft.com/office/drawing/2014/main" val="3260546440"/>
                    </a:ext>
                  </a:extLst>
                </a:gridCol>
              </a:tblGrid>
              <a:tr h="380999">
                <a:tc>
                  <a:txBody>
                    <a:bodyPr/>
                    <a:lstStyle/>
                    <a:p>
                      <a:r>
                        <a:rPr lang="en-US" dirty="0"/>
                        <a:t>Source</a:t>
                      </a:r>
                    </a:p>
                  </a:txBody>
                  <a:tcPr/>
                </a:tc>
                <a:tc>
                  <a:txBody>
                    <a:bodyPr/>
                    <a:lstStyle/>
                    <a:p>
                      <a:r>
                        <a:rPr lang="en-US" dirty="0"/>
                        <a:t>Title</a:t>
                      </a:r>
                    </a:p>
                  </a:txBody>
                  <a:tcPr/>
                </a:tc>
                <a:tc>
                  <a:txBody>
                    <a:bodyPr/>
                    <a:lstStyle/>
                    <a:p>
                      <a:r>
                        <a:rPr lang="en-US" dirty="0"/>
                        <a:t>2-3 Sentence Summary</a:t>
                      </a:r>
                    </a:p>
                  </a:txBody>
                  <a:tcPr/>
                </a:tc>
                <a:tc>
                  <a:txBody>
                    <a:bodyPr/>
                    <a:lstStyle/>
                    <a:p>
                      <a:r>
                        <a:rPr lang="en-US" dirty="0"/>
                        <a:t>Feature Category</a:t>
                      </a:r>
                    </a:p>
                  </a:txBody>
                  <a:tcPr/>
                </a:tc>
                <a:extLst>
                  <a:ext uri="{0D108BD9-81ED-4DB2-BD59-A6C34878D82A}">
                    <a16:rowId xmlns:a16="http://schemas.microsoft.com/office/drawing/2014/main" val="698802642"/>
                  </a:ext>
                </a:extLst>
              </a:tr>
              <a:tr h="242771">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98357722"/>
                  </a:ext>
                </a:extLst>
              </a:tr>
            </a:tbl>
          </a:graphicData>
        </a:graphic>
      </p:graphicFrame>
      <p:sp>
        <p:nvSpPr>
          <p:cNvPr id="4" name="TextBox 3">
            <a:extLst>
              <a:ext uri="{FF2B5EF4-FFF2-40B4-BE49-F238E27FC236}">
                <a16:creationId xmlns:a16="http://schemas.microsoft.com/office/drawing/2014/main" id="{019C9FB1-ECE1-4058-AFDC-5AD258CD2CD8}"/>
              </a:ext>
            </a:extLst>
          </p:cNvPr>
          <p:cNvSpPr txBox="1"/>
          <p:nvPr/>
        </p:nvSpPr>
        <p:spPr>
          <a:xfrm>
            <a:off x="647700" y="1676400"/>
            <a:ext cx="7848600" cy="3416320"/>
          </a:xfrm>
          <a:prstGeom prst="rect">
            <a:avLst/>
          </a:prstGeom>
          <a:noFill/>
        </p:spPr>
        <p:txBody>
          <a:bodyPr wrap="square" rtlCol="0">
            <a:spAutoFit/>
          </a:bodyPr>
          <a:lstStyle/>
          <a:p>
            <a:r>
              <a:rPr lang="en-US" sz="2400" dirty="0"/>
              <a:t>Take out your homework chart:</a:t>
            </a:r>
          </a:p>
          <a:p>
            <a:endParaRPr lang="en-US" sz="2400" dirty="0"/>
          </a:p>
          <a:p>
            <a:endParaRPr lang="en-US" sz="2400" dirty="0"/>
          </a:p>
          <a:p>
            <a:endParaRPr lang="en-US" sz="2400" dirty="0"/>
          </a:p>
          <a:p>
            <a:r>
              <a:rPr lang="en-US" sz="2400" dirty="0"/>
              <a:t>Respond to the following question:</a:t>
            </a:r>
          </a:p>
          <a:p>
            <a:endParaRPr lang="en-US" sz="2400" dirty="0"/>
          </a:p>
          <a:p>
            <a:r>
              <a:rPr lang="en-US" sz="2400" dirty="0"/>
              <a:t>What is something I learned about feature stories last class?</a:t>
            </a:r>
          </a:p>
          <a:p>
            <a:endParaRPr lang="en-US" sz="2400" dirty="0"/>
          </a:p>
        </p:txBody>
      </p:sp>
    </p:spTree>
    <p:extLst>
      <p:ext uri="{BB962C8B-B14F-4D97-AF65-F5344CB8AC3E}">
        <p14:creationId xmlns:p14="http://schemas.microsoft.com/office/powerpoint/2010/main" val="413790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9DCA-9F1A-4FCB-96E6-FE8D4675C8FC}"/>
              </a:ext>
            </a:extLst>
          </p:cNvPr>
          <p:cNvSpPr>
            <a:spLocks noGrp="1"/>
          </p:cNvSpPr>
          <p:nvPr>
            <p:ph type="title"/>
          </p:nvPr>
        </p:nvSpPr>
        <p:spPr/>
        <p:txBody>
          <a:bodyPr/>
          <a:lstStyle/>
          <a:p>
            <a:r>
              <a:rPr lang="en-US" dirty="0"/>
              <a:t>Add to your notes</a:t>
            </a:r>
          </a:p>
        </p:txBody>
      </p:sp>
      <p:sp>
        <p:nvSpPr>
          <p:cNvPr id="3" name="Rectangle 2">
            <a:extLst>
              <a:ext uri="{FF2B5EF4-FFF2-40B4-BE49-F238E27FC236}">
                <a16:creationId xmlns:a16="http://schemas.microsoft.com/office/drawing/2014/main" id="{CEFD9B59-935C-412A-9744-D465443BA743}"/>
              </a:ext>
            </a:extLst>
          </p:cNvPr>
          <p:cNvSpPr/>
          <p:nvPr/>
        </p:nvSpPr>
        <p:spPr>
          <a:xfrm>
            <a:off x="457200" y="1676400"/>
            <a:ext cx="8229600" cy="1569660"/>
          </a:xfrm>
          <a:prstGeom prst="rect">
            <a:avLst/>
          </a:prstGeom>
        </p:spPr>
        <p:txBody>
          <a:bodyPr wrap="square">
            <a:spAutoFit/>
          </a:bodyPr>
          <a:lstStyle/>
          <a:p>
            <a:r>
              <a:rPr lang="en-US" sz="2400" dirty="0">
                <a:solidFill>
                  <a:schemeClr val="tx1"/>
                </a:solidFill>
                <a:latin typeface="+mj-lt"/>
              </a:rPr>
              <a:t>The next slides are all about each type of feature story. </a:t>
            </a:r>
          </a:p>
          <a:p>
            <a:endParaRPr lang="en-US" sz="2400" dirty="0">
              <a:solidFill>
                <a:schemeClr val="tx1"/>
              </a:solidFill>
              <a:latin typeface="+mj-lt"/>
            </a:endParaRPr>
          </a:p>
          <a:p>
            <a:r>
              <a:rPr lang="en-US" sz="2400" dirty="0">
                <a:solidFill>
                  <a:schemeClr val="tx1"/>
                </a:solidFill>
                <a:latin typeface="+mj-lt"/>
              </a:rPr>
              <a:t>Take notes on key ideas onto your chart from yesterday, and fill in examples as we discuss them.</a:t>
            </a:r>
          </a:p>
        </p:txBody>
      </p:sp>
    </p:spTree>
    <p:extLst>
      <p:ext uri="{BB962C8B-B14F-4D97-AF65-F5344CB8AC3E}">
        <p14:creationId xmlns:p14="http://schemas.microsoft.com/office/powerpoint/2010/main" val="372688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515C45-D3D3-48A5-9ED3-B655F9BB3456}"/>
              </a:ext>
            </a:extLst>
          </p:cNvPr>
          <p:cNvSpPr>
            <a:spLocks noGrp="1"/>
          </p:cNvSpPr>
          <p:nvPr>
            <p:ph type="title"/>
          </p:nvPr>
        </p:nvSpPr>
        <p:spPr>
          <a:xfrm>
            <a:off x="477864" y="381000"/>
            <a:ext cx="8229600" cy="838200"/>
          </a:xfrm>
        </p:spPr>
        <p:txBody>
          <a:bodyPr/>
          <a:lstStyle/>
          <a:p>
            <a:r>
              <a:rPr lang="en-US" b="1" dirty="0"/>
              <a:t>PERSONALITY PROFILE</a:t>
            </a:r>
            <a:endParaRPr lang="en-US" dirty="0"/>
          </a:p>
        </p:txBody>
      </p:sp>
      <p:sp>
        <p:nvSpPr>
          <p:cNvPr id="7" name="Content Placeholder 6">
            <a:extLst>
              <a:ext uri="{FF2B5EF4-FFF2-40B4-BE49-F238E27FC236}">
                <a16:creationId xmlns:a16="http://schemas.microsoft.com/office/drawing/2014/main" id="{618623A4-7801-4B03-8468-AABD57D3CFE6}"/>
              </a:ext>
            </a:extLst>
          </p:cNvPr>
          <p:cNvSpPr>
            <a:spLocks noGrp="1"/>
          </p:cNvSpPr>
          <p:nvPr>
            <p:ph idx="1"/>
          </p:nvPr>
        </p:nvSpPr>
        <p:spPr>
          <a:xfrm>
            <a:off x="477864" y="1371600"/>
            <a:ext cx="8208936" cy="5257799"/>
          </a:xfrm>
        </p:spPr>
        <p:txBody>
          <a:bodyPr>
            <a:noAutofit/>
          </a:bodyPr>
          <a:lstStyle/>
          <a:p>
            <a:pPr fontAlgn="base"/>
            <a:r>
              <a:rPr lang="en-US" sz="2400" b="1" dirty="0"/>
              <a:t>What:</a:t>
            </a:r>
            <a:r>
              <a:rPr lang="en-US" sz="2400" dirty="0"/>
              <a:t> reveals an individual’s character and lifestyle; exposes different facets of the subject so readers feel they know him/her.</a:t>
            </a:r>
            <a:endParaRPr lang="en-US" sz="2400" b="1" dirty="0"/>
          </a:p>
          <a:p>
            <a:pPr fontAlgn="base"/>
            <a:r>
              <a:rPr lang="en-US" sz="2400" b="1" dirty="0"/>
              <a:t>Why:</a:t>
            </a:r>
            <a:r>
              <a:rPr lang="en-US" sz="2400" dirty="0"/>
              <a:t> readers love to learn about other people – famous, remarkable, unusual.</a:t>
            </a:r>
            <a:endParaRPr lang="en-US" sz="2400" b="1" dirty="0"/>
          </a:p>
          <a:p>
            <a:pPr fontAlgn="base"/>
            <a:r>
              <a:rPr lang="en-US" sz="2400" b="1" dirty="0"/>
              <a:t>How: </a:t>
            </a:r>
            <a:r>
              <a:rPr lang="en-US" sz="2400" dirty="0"/>
              <a:t>combines quotes, details, facts, descriptions to show more than tell.</a:t>
            </a:r>
            <a:endParaRPr lang="en-US" sz="2400" b="1" dirty="0"/>
          </a:p>
          <a:p>
            <a:r>
              <a:rPr lang="en-US" sz="2400" b="1" dirty="0"/>
              <a:t>Note: </a:t>
            </a:r>
            <a:r>
              <a:rPr lang="en-US" sz="2400" dirty="0"/>
              <a:t>It is important to relate the profile to something currently going on in the news, whether local, national or global to heighten reader interest. Readers will ask “Why should I care?” or “Why does this matter to me?” The news peg answers that question for them and makes the profile relevant.</a:t>
            </a:r>
          </a:p>
          <a:p>
            <a:endParaRPr lang="en-US" sz="2400" dirty="0"/>
          </a:p>
        </p:txBody>
      </p:sp>
    </p:spTree>
    <p:extLst>
      <p:ext uri="{BB962C8B-B14F-4D97-AF65-F5344CB8AC3E}">
        <p14:creationId xmlns:p14="http://schemas.microsoft.com/office/powerpoint/2010/main" val="282529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0316-660A-4738-BB9F-E3DA456B3056}"/>
              </a:ext>
            </a:extLst>
          </p:cNvPr>
          <p:cNvSpPr>
            <a:spLocks noGrp="1"/>
          </p:cNvSpPr>
          <p:nvPr>
            <p:ph type="title"/>
          </p:nvPr>
        </p:nvSpPr>
        <p:spPr/>
        <p:txBody>
          <a:bodyPr/>
          <a:lstStyle/>
          <a:p>
            <a:r>
              <a:rPr lang="en-US" b="1" dirty="0"/>
              <a:t>HUMAN INTEREST STORY</a:t>
            </a:r>
            <a:endParaRPr lang="en-US" dirty="0"/>
          </a:p>
        </p:txBody>
      </p:sp>
      <p:sp>
        <p:nvSpPr>
          <p:cNvPr id="3" name="Content Placeholder 2">
            <a:extLst>
              <a:ext uri="{FF2B5EF4-FFF2-40B4-BE49-F238E27FC236}">
                <a16:creationId xmlns:a16="http://schemas.microsoft.com/office/drawing/2014/main" id="{0862DDBA-6783-4AD5-A4DA-E9E65B221B2E}"/>
              </a:ext>
            </a:extLst>
          </p:cNvPr>
          <p:cNvSpPr>
            <a:spLocks noGrp="1"/>
          </p:cNvSpPr>
          <p:nvPr>
            <p:ph idx="1"/>
          </p:nvPr>
        </p:nvSpPr>
        <p:spPr/>
        <p:txBody>
          <a:bodyPr/>
          <a:lstStyle/>
          <a:p>
            <a:pPr fontAlgn="base"/>
            <a:r>
              <a:rPr lang="en-US" b="1" dirty="0"/>
              <a:t>What:</a:t>
            </a:r>
            <a:r>
              <a:rPr lang="en-US" dirty="0"/>
              <a:t> discusses issues through the experiences of another.</a:t>
            </a:r>
          </a:p>
          <a:p>
            <a:pPr fontAlgn="base"/>
            <a:r>
              <a:rPr lang="en-US" b="1" dirty="0"/>
              <a:t>Why:</a:t>
            </a:r>
            <a:r>
              <a:rPr lang="en-US" dirty="0"/>
              <a:t> readers like good stories to make them laugh or cry.</a:t>
            </a:r>
          </a:p>
          <a:p>
            <a:pPr fontAlgn="base"/>
            <a:r>
              <a:rPr lang="en-US" b="1" dirty="0"/>
              <a:t>How:</a:t>
            </a:r>
            <a:r>
              <a:rPr lang="en-US" dirty="0"/>
              <a:t> use storytelling skills – set scene, establish mood, describe characters, conflict.</a:t>
            </a:r>
          </a:p>
          <a:p>
            <a:pPr fontAlgn="base"/>
            <a:r>
              <a:rPr lang="en-US" b="1" dirty="0"/>
              <a:t>Note: </a:t>
            </a:r>
            <a:r>
              <a:rPr lang="en-US" dirty="0"/>
              <a:t>All features benefit from a human interest angle. Human interest stories discuss issues through the experiences of another.</a:t>
            </a:r>
          </a:p>
          <a:p>
            <a:endParaRPr lang="en-US" dirty="0"/>
          </a:p>
        </p:txBody>
      </p:sp>
    </p:spTree>
    <p:extLst>
      <p:ext uri="{BB962C8B-B14F-4D97-AF65-F5344CB8AC3E}">
        <p14:creationId xmlns:p14="http://schemas.microsoft.com/office/powerpoint/2010/main" val="374823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DCC5-33E7-4910-A35D-75B3E468F3F6}"/>
              </a:ext>
            </a:extLst>
          </p:cNvPr>
          <p:cNvSpPr>
            <a:spLocks noGrp="1"/>
          </p:cNvSpPr>
          <p:nvPr>
            <p:ph type="title"/>
          </p:nvPr>
        </p:nvSpPr>
        <p:spPr/>
        <p:txBody>
          <a:bodyPr/>
          <a:lstStyle/>
          <a:p>
            <a:r>
              <a:rPr lang="en-US" b="1" dirty="0"/>
              <a:t>BEHIND THE SCENES </a:t>
            </a:r>
            <a:br>
              <a:rPr lang="en-US" b="1" dirty="0"/>
            </a:br>
            <a:r>
              <a:rPr lang="en-US" b="1" dirty="0"/>
              <a:t>(LIVE-IN, COLOR) STORY</a:t>
            </a:r>
            <a:endParaRPr lang="en-US" dirty="0"/>
          </a:p>
        </p:txBody>
      </p:sp>
      <p:sp>
        <p:nvSpPr>
          <p:cNvPr id="3" name="Content Placeholder 2">
            <a:extLst>
              <a:ext uri="{FF2B5EF4-FFF2-40B4-BE49-F238E27FC236}">
                <a16:creationId xmlns:a16="http://schemas.microsoft.com/office/drawing/2014/main" id="{25A0249F-0C09-4664-B51B-0E7AEB313627}"/>
              </a:ext>
            </a:extLst>
          </p:cNvPr>
          <p:cNvSpPr>
            <a:spLocks noGrp="1"/>
          </p:cNvSpPr>
          <p:nvPr>
            <p:ph idx="1"/>
          </p:nvPr>
        </p:nvSpPr>
        <p:spPr/>
        <p:txBody>
          <a:bodyPr>
            <a:normAutofit fontScale="77500" lnSpcReduction="20000"/>
          </a:bodyPr>
          <a:lstStyle/>
          <a:p>
            <a:pPr fontAlgn="base"/>
            <a:r>
              <a:rPr lang="en-US" sz="3100" b="1" dirty="0"/>
              <a:t>What:</a:t>
            </a:r>
            <a:r>
              <a:rPr lang="en-US" sz="3100" dirty="0"/>
              <a:t> inside views of events, issues, unusual occupation, unique location or subculture; reporter becomes part of the culture and writes from first-hand experience.</a:t>
            </a:r>
          </a:p>
          <a:p>
            <a:pPr fontAlgn="base"/>
            <a:r>
              <a:rPr lang="en-US" sz="3100" b="1" dirty="0"/>
              <a:t>Why:</a:t>
            </a:r>
            <a:r>
              <a:rPr lang="en-US" sz="3100" dirty="0"/>
              <a:t> it gives readers the feeling of penetrating the inner circle or being a fly on the wall. They’re privy to unusual details and well-kept secrets about procedures or activities they might not ordinarily be exposed to or allowed to participate in.</a:t>
            </a:r>
          </a:p>
          <a:p>
            <a:pPr fontAlgn="base"/>
            <a:r>
              <a:rPr lang="en-US" sz="3100" b="1" dirty="0"/>
              <a:t>How:</a:t>
            </a:r>
            <a:r>
              <a:rPr lang="en-US" sz="3100" dirty="0"/>
              <a:t> captures mood and experience through observation, describing sights/sounds, interviewing participants.</a:t>
            </a:r>
          </a:p>
          <a:p>
            <a:pPr fontAlgn="base"/>
            <a:r>
              <a:rPr lang="en-US" sz="3100" b="1" dirty="0"/>
              <a:t>Personal narrative: </a:t>
            </a:r>
            <a:r>
              <a:rPr lang="en-US" sz="3100" dirty="0"/>
              <a:t>while discouraged, sometimes the best way to share an unusual experience is in a personal narrative, recreating the drama. However, the experience must be dramatic.</a:t>
            </a:r>
          </a:p>
          <a:p>
            <a:endParaRPr lang="en-US" dirty="0"/>
          </a:p>
        </p:txBody>
      </p:sp>
    </p:spTree>
    <p:extLst>
      <p:ext uri="{BB962C8B-B14F-4D97-AF65-F5344CB8AC3E}">
        <p14:creationId xmlns:p14="http://schemas.microsoft.com/office/powerpoint/2010/main" val="183844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8AA5-A663-4BAA-8636-6EFEE4E59B96}"/>
              </a:ext>
            </a:extLst>
          </p:cNvPr>
          <p:cNvSpPr>
            <a:spLocks noGrp="1"/>
          </p:cNvSpPr>
          <p:nvPr>
            <p:ph type="title"/>
          </p:nvPr>
        </p:nvSpPr>
        <p:spPr/>
        <p:txBody>
          <a:bodyPr>
            <a:noAutofit/>
          </a:bodyPr>
          <a:lstStyle/>
          <a:p>
            <a:r>
              <a:rPr lang="en-US" b="1" dirty="0"/>
              <a:t>ANALYSIS PIECE </a:t>
            </a:r>
            <a:br>
              <a:rPr lang="en-US" b="1" dirty="0"/>
            </a:br>
            <a:r>
              <a:rPr lang="en-US" b="1" dirty="0"/>
              <a:t>(SPOT NEWS OR BACKGROUNDER)</a:t>
            </a:r>
            <a:endParaRPr lang="en-US" dirty="0"/>
          </a:p>
        </p:txBody>
      </p:sp>
      <p:sp>
        <p:nvSpPr>
          <p:cNvPr id="3" name="Content Placeholder 2">
            <a:extLst>
              <a:ext uri="{FF2B5EF4-FFF2-40B4-BE49-F238E27FC236}">
                <a16:creationId xmlns:a16="http://schemas.microsoft.com/office/drawing/2014/main" id="{2A3996A9-9358-4EEA-8791-103706530961}"/>
              </a:ext>
            </a:extLst>
          </p:cNvPr>
          <p:cNvSpPr>
            <a:spLocks noGrp="1"/>
          </p:cNvSpPr>
          <p:nvPr>
            <p:ph idx="1"/>
          </p:nvPr>
        </p:nvSpPr>
        <p:spPr/>
        <p:txBody>
          <a:bodyPr>
            <a:normAutofit lnSpcReduction="10000"/>
          </a:bodyPr>
          <a:lstStyle/>
          <a:p>
            <a:pPr fontAlgn="base"/>
            <a:r>
              <a:rPr lang="en-US" sz="2400" b="1" dirty="0"/>
              <a:t>What: </a:t>
            </a:r>
            <a:r>
              <a:rPr lang="en-US" sz="2400" dirty="0"/>
              <a:t>focuses on an issue or event in news; covers same subjects as hard news but in greater depth and detail; focus on individuals more than hard news stories (which focus on numbers and statistics); usually hung on an “individual’s story” peg.</a:t>
            </a:r>
          </a:p>
          <a:p>
            <a:pPr fontAlgn="base"/>
            <a:r>
              <a:rPr lang="en-US" sz="2400" b="1" dirty="0"/>
              <a:t>Why: </a:t>
            </a:r>
            <a:r>
              <a:rPr lang="en-US" sz="2400" dirty="0"/>
              <a:t>explain how something happened, why it matters; gives readers all they need to know about a complex topic quickly and in easily accessible format.</a:t>
            </a:r>
          </a:p>
          <a:p>
            <a:pPr fontAlgn="base"/>
            <a:r>
              <a:rPr lang="en-US" sz="2400" b="1" dirty="0"/>
              <a:t>How: </a:t>
            </a:r>
            <a:r>
              <a:rPr lang="en-US" sz="2400" dirty="0"/>
              <a:t>thorough research and interviews; may begin with person and tells human side of story.</a:t>
            </a:r>
          </a:p>
          <a:p>
            <a:pPr fontAlgn="base"/>
            <a:r>
              <a:rPr lang="en-US" sz="2400" b="1" dirty="0"/>
              <a:t>Spot feature: </a:t>
            </a:r>
            <a:r>
              <a:rPr lang="en-US" sz="2400" dirty="0"/>
              <a:t>focus on breaking news event (on deadline); often used as sidebars</a:t>
            </a:r>
          </a:p>
          <a:p>
            <a:pPr fontAlgn="base"/>
            <a:r>
              <a:rPr lang="en-US" sz="2400" b="1" dirty="0"/>
              <a:t>Reaction piece: </a:t>
            </a:r>
            <a:r>
              <a:rPr lang="en-US" sz="2400" dirty="0"/>
              <a:t>provides sampling of opinions.</a:t>
            </a:r>
          </a:p>
        </p:txBody>
      </p:sp>
    </p:spTree>
    <p:extLst>
      <p:ext uri="{BB962C8B-B14F-4D97-AF65-F5344CB8AC3E}">
        <p14:creationId xmlns:p14="http://schemas.microsoft.com/office/powerpoint/2010/main" val="200290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6C68-7F5B-4BB2-920B-B39D615093D5}"/>
              </a:ext>
            </a:extLst>
          </p:cNvPr>
          <p:cNvSpPr>
            <a:spLocks noGrp="1"/>
          </p:cNvSpPr>
          <p:nvPr>
            <p:ph type="title"/>
          </p:nvPr>
        </p:nvSpPr>
        <p:spPr/>
        <p:txBody>
          <a:bodyPr/>
          <a:lstStyle/>
          <a:p>
            <a:r>
              <a:rPr lang="en-US" b="1" dirty="0"/>
              <a:t>TREND STORY</a:t>
            </a:r>
            <a:endParaRPr lang="en-US" dirty="0"/>
          </a:p>
        </p:txBody>
      </p:sp>
      <p:sp>
        <p:nvSpPr>
          <p:cNvPr id="3" name="Content Placeholder 2">
            <a:extLst>
              <a:ext uri="{FF2B5EF4-FFF2-40B4-BE49-F238E27FC236}">
                <a16:creationId xmlns:a16="http://schemas.microsoft.com/office/drawing/2014/main" id="{4886BAD0-3E67-44AA-ADB2-0349F578B68B}"/>
              </a:ext>
            </a:extLst>
          </p:cNvPr>
          <p:cNvSpPr>
            <a:spLocks noGrp="1"/>
          </p:cNvSpPr>
          <p:nvPr>
            <p:ph idx="1"/>
          </p:nvPr>
        </p:nvSpPr>
        <p:spPr/>
        <p:txBody>
          <a:bodyPr/>
          <a:lstStyle/>
          <a:p>
            <a:pPr fontAlgn="base"/>
            <a:r>
              <a:rPr lang="en-US" sz="2800" b="1" dirty="0"/>
              <a:t>What: </a:t>
            </a:r>
            <a:r>
              <a:rPr lang="en-US" sz="2800" dirty="0"/>
              <a:t>covers what’s fresh and new and current – people, places, things, ideas (art, fashion, film, music, high-tech, fads, lifestyle).</a:t>
            </a:r>
          </a:p>
          <a:p>
            <a:pPr fontAlgn="base"/>
            <a:r>
              <a:rPr lang="en-US" sz="2800" b="1" dirty="0"/>
              <a:t>Why: </a:t>
            </a:r>
            <a:r>
              <a:rPr lang="en-US" sz="2800" dirty="0"/>
              <a:t>keep readers up-to-date on what’s affecting culture.</a:t>
            </a:r>
          </a:p>
          <a:p>
            <a:pPr fontAlgn="base"/>
            <a:r>
              <a:rPr lang="en-US" sz="2800" b="1" dirty="0"/>
              <a:t>How: </a:t>
            </a:r>
            <a:r>
              <a:rPr lang="en-US" sz="2800" dirty="0"/>
              <a:t>bright, light, tight; quick and easy to read, capture spirit of whatever trend is being discussed.</a:t>
            </a:r>
          </a:p>
          <a:p>
            <a:pPr fontAlgn="base"/>
            <a:r>
              <a:rPr lang="en-US" sz="2800" b="1" dirty="0"/>
              <a:t>Seasonal themes: </a:t>
            </a:r>
            <a:r>
              <a:rPr lang="en-US" sz="2800" dirty="0"/>
              <a:t>stories about holidays and change of seasons at specific times of the year.</a:t>
            </a:r>
          </a:p>
        </p:txBody>
      </p:sp>
    </p:spTree>
    <p:extLst>
      <p:ext uri="{BB962C8B-B14F-4D97-AF65-F5344CB8AC3E}">
        <p14:creationId xmlns:p14="http://schemas.microsoft.com/office/powerpoint/2010/main" val="72898074"/>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603</Words>
  <Application>Microsoft Office PowerPoint</Application>
  <PresentationFormat>On-screen Show (4:3)</PresentationFormat>
  <Paragraphs>85</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Helvetica Neue</vt:lpstr>
      <vt:lpstr>Arial</vt:lpstr>
      <vt:lpstr>Garamond</vt:lpstr>
      <vt:lpstr>simple-light</vt:lpstr>
      <vt:lpstr>PowerPoint Presentation</vt:lpstr>
      <vt:lpstr>What’s a Feature Story, again?</vt:lpstr>
      <vt:lpstr>Let’s start class!</vt:lpstr>
      <vt:lpstr>Add to your notes</vt:lpstr>
      <vt:lpstr>PERSONALITY PROFILE</vt:lpstr>
      <vt:lpstr>HUMAN INTEREST STORY</vt:lpstr>
      <vt:lpstr>BEHIND THE SCENES  (LIVE-IN, COLOR) STORY</vt:lpstr>
      <vt:lpstr>ANALYSIS PIECE  (SPOT NEWS OR BACKGROUNDER)</vt:lpstr>
      <vt:lpstr>TREND STORY</vt:lpstr>
      <vt:lpstr>FLASHBACK OR  HISTORICAL FEATURES:</vt:lpstr>
      <vt:lpstr>HOW-TO (EXPLANATORY)</vt:lpstr>
      <vt:lpstr>CONSUMER GUIDE</vt:lpstr>
      <vt:lpstr>Which works best?</vt:lpstr>
      <vt:lpstr>Identification Practice</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dc:creator>
  <cp:lastModifiedBy>Rachel West</cp:lastModifiedBy>
  <cp:revision>18</cp:revision>
  <dcterms:modified xsi:type="dcterms:W3CDTF">2019-03-28T05:27:42Z</dcterms:modified>
</cp:coreProperties>
</file>