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Shows what a publication that is teacher led looks like. loks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Teacher should take a few minutes to differentiate between Tinker and Hazelwood. Why, from a First Amendment standpoint is it important for students to make the decisions?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Extension: Ask students to craft the job descriptions for all staff positions.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Give the students three minutes to make a list.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Students should take another three minutes for this. First, they should copy the Venn diagram. Then they should add the duties as outlined so far during class.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Give students another three minutes for this. Remind them to readjust as necessary.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1">
    <p:bg>
      <p:bgPr>
        <a:solidFill>
          <a:schemeClr val="lt1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Shape 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157"/>
            <a:ext cx="9144001" cy="673768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25"/>
          <p:cNvSpPr txBox="1"/>
          <p:nvPr/>
        </p:nvSpPr>
        <p:spPr>
          <a:xfrm>
            <a:off x="-12750" y="1309575"/>
            <a:ext cx="9144000" cy="3693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-US" sz="9600">
                <a:latin typeface="Garamond"/>
                <a:ea typeface="Garamond"/>
                <a:cs typeface="Garamond"/>
                <a:sym typeface="Garamond"/>
              </a:rPr>
              <a:t>Manuals: 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9600">
                <a:latin typeface="Garamond"/>
                <a:ea typeface="Garamond"/>
                <a:cs typeface="Garamond"/>
                <a:sym typeface="Garamond"/>
              </a:rPr>
              <a:t>Ethical guidelines, procedures</a:t>
            </a:r>
          </a:p>
        </p:txBody>
      </p:sp>
      <p:sp>
        <p:nvSpPr>
          <p:cNvPr id="26" name="Shape 26"/>
          <p:cNvSpPr txBox="1"/>
          <p:nvPr/>
        </p:nvSpPr>
        <p:spPr>
          <a:xfrm>
            <a:off x="-12750" y="5174600"/>
            <a:ext cx="9144000" cy="1321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</a:rPr>
              <a:t>Law and Ethics Module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Reflection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Based on your diagram, who makes most of the decisions?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US"/>
              <a:t>Raise your left hand if it’s the adviser. Raise your right hand if it’s the student.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Teacher-led example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 </a:t>
            </a:r>
          </a:p>
        </p:txBody>
      </p:sp>
      <p:sp>
        <p:nvSpPr>
          <p:cNvPr id="90" name="Shape 90"/>
          <p:cNvSpPr/>
          <p:nvPr/>
        </p:nvSpPr>
        <p:spPr>
          <a:xfrm>
            <a:off x="598348" y="1871251"/>
            <a:ext cx="4326599" cy="4326599"/>
          </a:xfrm>
          <a:prstGeom prst="ellipse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Helvetica Neue"/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Assign beats/content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Helvetica Neue"/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Decide content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Helvetica Neue"/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 the voice of the students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Helvetica Neue"/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Communicate with administrators 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Helvetica Neue"/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Set deadlines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Evaluate student work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Plan instruction and curriculum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Handle disciplinary issues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Act as a liaison with professionals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Helvetica Neue"/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Select staff members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Helvetica Neue"/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Correct errors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Helvetica Neue"/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Clarify student responsibilities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6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3999207" y="1847974"/>
            <a:ext cx="4326599" cy="4326599"/>
          </a:xfrm>
          <a:prstGeom prst="ellipse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</a:rPr>
              <a:t>	   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457200"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Helvetica Neue"/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Conduct interviews</a:t>
            </a:r>
          </a:p>
          <a:p>
            <a:pPr indent="457200"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Helvetica Neue"/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Sell ads</a:t>
            </a:r>
          </a:p>
          <a:p>
            <a:pPr indent="457200"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Helvetica Neue"/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Design </a:t>
            </a:r>
          </a:p>
          <a:p>
            <a:pPr indent="457200"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Helvetica Neue"/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Change stories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1856425" y="2055350"/>
            <a:ext cx="3291000" cy="5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000"/>
              <a:t>Teacher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5114600" y="2046650"/>
            <a:ext cx="2186399" cy="11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000"/>
              <a:t>Students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810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Student-led example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 </a:t>
            </a:r>
          </a:p>
        </p:txBody>
      </p:sp>
      <p:sp>
        <p:nvSpPr>
          <p:cNvPr id="100" name="Shape 100"/>
          <p:cNvSpPr/>
          <p:nvPr/>
        </p:nvSpPr>
        <p:spPr>
          <a:xfrm>
            <a:off x="1818060" y="1871251"/>
            <a:ext cx="4326599" cy="4326599"/>
          </a:xfrm>
          <a:prstGeom prst="ellipse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1" name="Shape 101"/>
          <p:cNvSpPr/>
          <p:nvPr/>
        </p:nvSpPr>
        <p:spPr>
          <a:xfrm>
            <a:off x="3999207" y="1847974"/>
            <a:ext cx="4326599" cy="4326599"/>
          </a:xfrm>
          <a:prstGeom prst="ellipse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Helvetica Neue"/>
              <a:buNone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</a:rPr>
              <a:t>	   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Helvetica Neue"/>
              <a:buNone/>
            </a:pPr>
            <a:r>
              <a:t/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Helvetica Neue"/>
              <a:buNone/>
            </a:pPr>
            <a:r>
              <a:t/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Helvetica Neue"/>
              <a:buNone/>
            </a:pPr>
            <a:r>
              <a:t/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Helvetica Neue"/>
              <a:buNone/>
            </a:pPr>
            <a:r>
              <a:t/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Helvetica Neue"/>
              <a:buNone/>
            </a:pPr>
            <a:r>
              <a:t/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Helvetica Neue"/>
              <a:buNone/>
            </a:pPr>
            <a:r>
              <a:t/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Helvetica Neue"/>
              <a:buNone/>
            </a:pPr>
            <a:r>
              <a:t/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6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2" name="Shape 102"/>
          <p:cNvSpPr txBox="1"/>
          <p:nvPr/>
        </p:nvSpPr>
        <p:spPr>
          <a:xfrm>
            <a:off x="2116725" y="3027543"/>
            <a:ext cx="1933200" cy="126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• Clarify student responsibilities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• Handle disciplinary issues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 txBox="1"/>
          <p:nvPr/>
        </p:nvSpPr>
        <p:spPr>
          <a:xfrm>
            <a:off x="4276675" y="2896967"/>
            <a:ext cx="1749000" cy="391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• Communicate with administrators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• Evaluate student work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• Plan instruction and curriculum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• Select staff members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 txBox="1"/>
          <p:nvPr/>
        </p:nvSpPr>
        <p:spPr>
          <a:xfrm>
            <a:off x="6252459" y="2172293"/>
            <a:ext cx="2048099" cy="45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• Assign beats/content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Helvetica Neue"/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• Decide content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Helvetica Neue"/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• Be the voice of the students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Helvetica Neue"/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• Set deadlines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• Act as a liaison with professionals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Helvetica Neue"/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• Correct errors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Helvetica Neue"/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• Conduct interviews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Helvetica Neue"/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• Sell ads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Helvetica Neue"/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• Design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Helvetica Neue"/>
              <a:buNone/>
            </a:pP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• Change stories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Why is this important?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Hint: Think case law.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US"/>
              <a:t>What is the distinction between Hazelwood and Tinker schools?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US"/>
              <a:t>Which hand should you have raised? (Left was teacher-led, right was student-led.)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-US"/>
              <a:t>Yes, your right hand!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Procedures (for those who just need to revise these)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57200" y="14478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Now, we’re going to look at the jobs of those on staff.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US"/>
              <a:t>If you already have job descriptions, analyze these to determine if any of the duties should be shifted.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-US"/>
              <a:t>By outlining job duties for each staff position, students and the adviser know what their position entails.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Procedures (for those who need to create these)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Brainstorm all the positions on staff. Create a list of all the duties that staff position requires. Don’t forget to include the adviser.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US"/>
              <a:t>Write a job description for the following</a:t>
            </a:r>
          </a:p>
          <a:p>
            <a:pPr rtl="0">
              <a:spcBef>
                <a:spcPts val="0"/>
              </a:spcBef>
              <a:buNone/>
            </a:pPr>
            <a:r>
              <a:rPr lang="en-US"/>
              <a:t>• General staffer (reporter, photographer, videographer, designer, etc.)</a:t>
            </a:r>
          </a:p>
          <a:p>
            <a:pPr rtl="0">
              <a:spcBef>
                <a:spcPts val="0"/>
              </a:spcBef>
              <a:buNone/>
            </a:pPr>
            <a:r>
              <a:rPr lang="en-US"/>
              <a:t>• Editor</a:t>
            </a:r>
          </a:p>
          <a:p>
            <a:pPr>
              <a:spcBef>
                <a:spcPts val="0"/>
              </a:spcBef>
              <a:buNone/>
            </a:pPr>
            <a:r>
              <a:rPr lang="en-US"/>
              <a:t>• Adviser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457200" y="227572"/>
            <a:ext cx="8229600" cy="885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Divide and conquer: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457200" y="1265250"/>
            <a:ext cx="8229600" cy="5150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Each group should create a guideline or AND/OR procedure on the assigned topic from the list: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Font typeface="Helvetica Neue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Editor-staff relationships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Font typeface="Helvetica Neue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Staff conduct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Font typeface="Helvetica Neue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Balance and objectivity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Font typeface="Helvetica Neue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Academic dishonesty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Font typeface="Helvetica Neue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Ownership of student content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Font typeface="Helvetica Neue"/>
            </a:pPr>
            <a:r>
              <a:rPr lang="en-US">
                <a:solidFill>
                  <a:srgbClr val="22222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Controversial coverage</a:t>
            </a:r>
          </a:p>
          <a:p>
            <a:pPr indent="-228600" lvl="0" marL="45720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Font typeface="Helvetica Neue"/>
            </a:pPr>
            <a:r>
              <a:rPr lang="en-US">
                <a:solidFill>
                  <a:srgbClr val="22222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News judgment and news values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How to do this: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-US"/>
              <a:t>Read the handout your teacher has given you.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-US"/>
              <a:t>Figure out if you need a procedure or a guideline on this topic (or both).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-US"/>
              <a:t>Access the resources. Look through these and create your guideline or procedure.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-US"/>
              <a:t>Reread and polish as needed.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-US"/>
              <a:t>Turn in your final draft by the end of the class period. You will get a grade for this.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The goal of today:</a:t>
            </a:r>
          </a:p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We will review the difference in an ethical guideline and procedure.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US"/>
              <a:t>We will going to formulate job descriptions for both adviser and students.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-US"/>
              <a:t>We will create several ethical guidelines and procedures for a staff manual.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What is the difference between guidelines and procedures?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-US"/>
              <a:t>Ethical guidelines:</a:t>
            </a:r>
          </a:p>
          <a:p>
            <a:pPr rtl="0">
              <a:spcBef>
                <a:spcPts val="0"/>
              </a:spcBef>
              <a:buNone/>
            </a:pPr>
            <a:r>
              <a:rPr lang="en-US"/>
              <a:t>Suggestive in nature. For example, how should you cover a controversial event?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US"/>
              <a:t>If you don’t follow the guideline, some damage could come to the publication, but no one should be punished. These are suggestions and not rules.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What is the difference between guidelines and procedures?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-US"/>
              <a:t>Procedures:</a:t>
            </a:r>
          </a:p>
          <a:p>
            <a:pPr rtl="0">
              <a:spcBef>
                <a:spcPts val="0"/>
              </a:spcBef>
              <a:buNone/>
            </a:pPr>
            <a:r>
              <a:rPr lang="en-US"/>
              <a:t>Process in nature. For example, how does someone check out a camera, interview a source, etc. A punitive punishment may result from someone not following a procedure. (If you eat food next to a computer, you will not be allowed to have food in the room.)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First, brainstorm a list 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What are the duties of the student journalists?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rt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Advisers?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Take a few minutes and brainstorm the duties of these jobs.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Add any missing items to your list: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Font typeface="Helvetica Neue"/>
              <a:buChar char="●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Assign beats/content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Font typeface="Helvetica Neue"/>
              <a:buChar char="●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Decide content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Font typeface="Helvetica Neue"/>
              <a:buChar char="●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Be the voice of the students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Font typeface="Helvetica Neue"/>
              <a:buChar char="●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Communicate with administrators 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Font typeface="Helvetica Neue"/>
              <a:buChar char="●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Set deadlines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Font typeface="Helvetica Neue"/>
              <a:buChar char="●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Evaluate student work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Font typeface="Helvetica Neue"/>
              <a:buChar char="●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Plan instruction and curriculum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Font typeface="Helvetica Neue"/>
              <a:buChar char="●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Handle disciplinary issues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Font typeface="Helvetica Neue"/>
              <a:buChar char="●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Act as a liaison with professionals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A few more … 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Font typeface="Helvetica Neue"/>
              <a:buChar char="●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Select staff members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Font typeface="Helvetica Neue"/>
              <a:buChar char="●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Conduct interviews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Font typeface="Helvetica Neue"/>
              <a:buChar char="●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Sell ads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Font typeface="Helvetica Neue"/>
              <a:buChar char="●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Design 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Font typeface="Helvetica Neue"/>
              <a:buChar char="●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Change stories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Font typeface="Helvetica Neue"/>
              <a:buChar char="●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Correct errors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Font typeface="Helvetica Neue"/>
              <a:buChar char="●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Clarify student responsibilities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Now, put the jobs on the following: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	  </a:t>
            </a:r>
          </a:p>
        </p:txBody>
      </p:sp>
      <p:sp>
        <p:nvSpPr>
          <p:cNvPr id="70" name="Shape 70"/>
          <p:cNvSpPr/>
          <p:nvPr/>
        </p:nvSpPr>
        <p:spPr>
          <a:xfrm>
            <a:off x="598348" y="1871251"/>
            <a:ext cx="4326599" cy="4326599"/>
          </a:xfrm>
          <a:prstGeom prst="ellipse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Teacher</a:t>
            </a:r>
          </a:p>
        </p:txBody>
      </p:sp>
      <p:sp>
        <p:nvSpPr>
          <p:cNvPr id="71" name="Shape 71"/>
          <p:cNvSpPr/>
          <p:nvPr/>
        </p:nvSpPr>
        <p:spPr>
          <a:xfrm>
            <a:off x="3999207" y="1847974"/>
            <a:ext cx="4326599" cy="4326599"/>
          </a:xfrm>
          <a:prstGeom prst="ellipse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</a:rPr>
              <a:t>	    Students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Compare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Find a partner and compare your graphs.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-US"/>
              <a:t>Would you like to change any of the content? Rework any content you would like.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