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6858000" cy="9144000"/>
  <p:embeddedFontLst>
    <p:embeddedFont>
      <p:font typeface="Garamond"/>
      <p:regular r:id="rId15"/>
      <p:bold r:id="rId16"/>
      <p:italic r:id="rId17"/>
      <p:boldItalic r:id="rId18"/>
    </p:embeddedFont>
    <p:embeddedFont>
      <p:font typeface="Helvetica Neue"/>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HelveticaNeue-bold.fntdata"/><Relationship Id="rId11" Type="http://schemas.openxmlformats.org/officeDocument/2006/relationships/slide" Target="slides/slide7.xml"/><Relationship Id="rId22" Type="http://schemas.openxmlformats.org/officeDocument/2006/relationships/font" Target="fonts/HelveticaNeue-boldItalic.fntdata"/><Relationship Id="rId10" Type="http://schemas.openxmlformats.org/officeDocument/2006/relationships/slide" Target="slides/slide6.xml"/><Relationship Id="rId21" Type="http://schemas.openxmlformats.org/officeDocument/2006/relationships/font" Target="fonts/HelveticaNeue-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Garamond-regular.fntdata"/><Relationship Id="rId14" Type="http://schemas.openxmlformats.org/officeDocument/2006/relationships/slide" Target="slides/slide10.xml"/><Relationship Id="rId17" Type="http://schemas.openxmlformats.org/officeDocument/2006/relationships/font" Target="fonts/Garamond-italic.fntdata"/><Relationship Id="rId16" Type="http://schemas.openxmlformats.org/officeDocument/2006/relationships/font" Target="fonts/Garamond-bold.fntdata"/><Relationship Id="rId5" Type="http://schemas.openxmlformats.org/officeDocument/2006/relationships/slide" Target="slides/slide1.xml"/><Relationship Id="rId19" Type="http://schemas.openxmlformats.org/officeDocument/2006/relationships/font" Target="fonts/HelveticaNeue-regular.fntdata"/><Relationship Id="rId6" Type="http://schemas.openxmlformats.org/officeDocument/2006/relationships/slide" Target="slides/slide2.xml"/><Relationship Id="rId18" Type="http://schemas.openxmlformats.org/officeDocument/2006/relationships/font" Target="fonts/Garamond-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 name="Shape 24"/>
        <p:cNvGrpSpPr/>
        <p:nvPr/>
      </p:nvGrpSpPr>
      <p:grpSpPr>
        <a:xfrm>
          <a:off x="0" y="0"/>
          <a:ext cx="0" cy="0"/>
          <a:chOff x="0" y="0"/>
          <a:chExt cx="0" cy="0"/>
        </a:xfrm>
      </p:grpSpPr>
      <p:sp>
        <p:nvSpPr>
          <p:cNvPr id="25" name="Shape 2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6" name="Shape 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0" name="Shape 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6" name="Shape 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 name="Shape 10"/>
          <p:cNvSpPr txBox="1"/>
          <p:nvPr>
            <p:ph idx="1" type="subTitle"/>
          </p:nvPr>
        </p:nvSpPr>
        <p:spPr>
          <a:xfrm>
            <a:off x="685800" y="3786737"/>
            <a:ext cx="7772400" cy="1046400"/>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 name="Shape 13"/>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p:spPr>
        <p:txBody>
          <a:bodyPr anchorCtr="0" anchor="t" bIns="91425" lIns="91425" rIns="91425" tIns="91425"/>
          <a:lstStyle>
            <a:lvl1pPr lvl="0"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2" name="Shape 2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JEA">
    <p:bg>
      <p:bgPr>
        <a:solidFill>
          <a:schemeClr val="lt1"/>
        </a:solidFill>
      </p:bgPr>
    </p:bg>
    <p:spTree>
      <p:nvGrpSpPr>
        <p:cNvPr id="23"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splc.org/page/stop-hazelwood" TargetMode="External"/><Relationship Id="rId4" Type="http://schemas.openxmlformats.org/officeDocument/2006/relationships/hyperlink" Target="http://newvoicesus.com/category/state-campaig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x="0" y="0"/>
          <a:ext cx="0" cy="0"/>
          <a:chOff x="0" y="0"/>
          <a:chExt cx="0" cy="0"/>
        </a:xfrm>
      </p:grpSpPr>
      <p:pic>
        <p:nvPicPr>
          <p:cNvPr descr="curriculum-background.jpg" id="28" name="Shape 28"/>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9" name="Shape 29"/>
          <p:cNvSpPr txBox="1"/>
          <p:nvPr/>
        </p:nvSpPr>
        <p:spPr>
          <a:xfrm>
            <a:off x="-12750" y="1309575"/>
            <a:ext cx="9144000" cy="3693299"/>
          </a:xfrm>
          <a:prstGeom prst="rect">
            <a:avLst/>
          </a:prstGeom>
          <a:noFill/>
          <a:ln>
            <a:noFill/>
          </a:ln>
        </p:spPr>
        <p:txBody>
          <a:bodyPr anchorCtr="0" anchor="ctr" bIns="91425" lIns="91425" rIns="91425" tIns="91425">
            <a:noAutofit/>
          </a:bodyPr>
          <a:lstStyle/>
          <a:p>
            <a:pPr lvl="0" rtl="0" algn="ctr">
              <a:spcBef>
                <a:spcPts val="0"/>
              </a:spcBef>
              <a:buClr>
                <a:srgbClr val="000000"/>
              </a:buClr>
              <a:buSzPct val="25000"/>
              <a:buFont typeface="Arial"/>
              <a:buNone/>
            </a:pPr>
            <a:r>
              <a:rPr lang="en-US" sz="9600">
                <a:latin typeface="Garamond"/>
                <a:ea typeface="Garamond"/>
                <a:cs typeface="Garamond"/>
                <a:sym typeface="Garamond"/>
              </a:rPr>
              <a:t>New Voices </a:t>
            </a:r>
          </a:p>
        </p:txBody>
      </p:sp>
      <p:sp>
        <p:nvSpPr>
          <p:cNvPr id="30" name="Shape 30"/>
          <p:cNvSpPr txBox="1"/>
          <p:nvPr/>
        </p:nvSpPr>
        <p:spPr>
          <a:xfrm>
            <a:off x="-12750" y="5555600"/>
            <a:ext cx="9144000" cy="1321500"/>
          </a:xfrm>
          <a:prstGeom prst="rect">
            <a:avLst/>
          </a:prstGeom>
          <a:noFill/>
          <a:ln>
            <a:noFill/>
          </a:ln>
        </p:spPr>
        <p:txBody>
          <a:bodyPr anchorCtr="0" anchor="t" bIns="91425" lIns="91425" rIns="91425" tIns="91425">
            <a:noAutofit/>
          </a:bodyPr>
          <a:lstStyle/>
          <a:p>
            <a:pPr lvl="0" algn="ctr">
              <a:spcBef>
                <a:spcPts val="0"/>
              </a:spcBef>
              <a:buNone/>
            </a:pPr>
            <a:r>
              <a:rPr lang="en-US" sz="3000">
                <a:latin typeface="Helvetica Neue"/>
                <a:ea typeface="Helvetica Neue"/>
                <a:cs typeface="Helvetica Neue"/>
                <a:sym typeface="Helvetica Neue"/>
              </a:rPr>
              <a:t>Law and Ethics</a:t>
            </a:r>
          </a:p>
        </p:txBody>
      </p:sp>
      <p:sp>
        <p:nvSpPr>
          <p:cNvPr id="31" name="Shape 31"/>
          <p:cNvSpPr txBox="1"/>
          <p:nvPr/>
        </p:nvSpPr>
        <p:spPr>
          <a:xfrm>
            <a:off x="0" y="2709925"/>
            <a:ext cx="9144000" cy="3000000"/>
          </a:xfrm>
          <a:prstGeom prst="rect">
            <a:avLst/>
          </a:prstGeom>
          <a:noFill/>
          <a:ln>
            <a:noFill/>
          </a:ln>
        </p:spPr>
        <p:txBody>
          <a:bodyPr anchorCtr="0" anchor="ctr" bIns="91425" lIns="91425" rIns="91425" tIns="91425">
            <a:noAutofit/>
          </a:bodyPr>
          <a:lstStyle/>
          <a:p>
            <a:pPr lvl="0" rtl="0" algn="ctr">
              <a:spcBef>
                <a:spcPts val="0"/>
              </a:spcBef>
              <a:buNone/>
            </a:pPr>
            <a:r>
              <a:rPr lang="en-US" sz="9600">
                <a:solidFill>
                  <a:schemeClr val="dk1"/>
                </a:solidFill>
                <a:latin typeface="Garamond"/>
                <a:ea typeface="Garamond"/>
                <a:cs typeface="Garamond"/>
                <a:sym typeface="Garamond"/>
              </a:rPr>
              <a:t>Movement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The assignment:</a:t>
            </a:r>
          </a:p>
        </p:txBody>
      </p:sp>
      <p:sp>
        <p:nvSpPr>
          <p:cNvPr id="85" name="Shape 85"/>
          <p:cNvSpPr txBox="1"/>
          <p:nvPr>
            <p:ph idx="1" type="body"/>
          </p:nvPr>
        </p:nvSpPr>
        <p:spPr>
          <a:xfrm>
            <a:off x="457200" y="1497825"/>
            <a:ext cx="8229600" cy="5070000"/>
          </a:xfrm>
          <a:prstGeom prst="rect">
            <a:avLst/>
          </a:prstGeom>
        </p:spPr>
        <p:txBody>
          <a:bodyPr anchorCtr="0" anchor="t" bIns="91425" lIns="91425" rIns="91425" tIns="91425">
            <a:noAutofit/>
          </a:bodyPr>
          <a:lstStyle/>
          <a:p>
            <a:pPr lvl="0">
              <a:spcBef>
                <a:spcPts val="0"/>
              </a:spcBef>
              <a:buNone/>
            </a:pPr>
            <a:r>
              <a:rPr lang="en-US" sz="2700"/>
              <a:t>Step 1: Find a recent censorship instance on SPLC’s website (SPLC.org).</a:t>
            </a:r>
          </a:p>
          <a:p>
            <a:pPr lvl="0">
              <a:spcBef>
                <a:spcPts val="0"/>
              </a:spcBef>
              <a:buNone/>
            </a:pPr>
            <a:br>
              <a:rPr lang="en-US" sz="2700"/>
            </a:br>
            <a:r>
              <a:rPr lang="en-US" sz="2700"/>
              <a:t>Step 2: Write the case on the board. (Make sure the one you want isn’t already there.)</a:t>
            </a:r>
          </a:p>
          <a:p>
            <a:pPr lvl="0">
              <a:spcBef>
                <a:spcPts val="0"/>
              </a:spcBef>
              <a:buNone/>
            </a:pPr>
            <a:r>
              <a:t/>
            </a:r>
            <a:endParaRPr sz="2700"/>
          </a:p>
          <a:p>
            <a:pPr lvl="0">
              <a:spcBef>
                <a:spcPts val="0"/>
              </a:spcBef>
              <a:buNone/>
            </a:pPr>
            <a:r>
              <a:rPr lang="en-US" sz="2700"/>
              <a:t>Step 3: Complete the worksheet using the facts found in the article.</a:t>
            </a:r>
          </a:p>
          <a:p>
            <a:pPr lvl="0">
              <a:spcBef>
                <a:spcPts val="0"/>
              </a:spcBef>
              <a:buNone/>
            </a:pPr>
            <a:r>
              <a:t/>
            </a:r>
            <a:endParaRPr sz="2700"/>
          </a:p>
          <a:p>
            <a:pPr lvl="0">
              <a:spcBef>
                <a:spcPts val="0"/>
              </a:spcBef>
              <a:buNone/>
            </a:pPr>
            <a:r>
              <a:rPr lang="en-US" sz="2700"/>
              <a:t>Step 4: Discuss the case with the class in a large-group discussion (Socratic seminar) format.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latin typeface="Helvetica Neue"/>
                <a:ea typeface="Helvetica Neue"/>
                <a:cs typeface="Helvetica Neue"/>
                <a:sym typeface="Helvetica Neue"/>
              </a:rPr>
              <a:t>What is New Voices?</a:t>
            </a:r>
          </a:p>
        </p:txBody>
      </p:sp>
      <p:sp>
        <p:nvSpPr>
          <p:cNvPr id="37" name="Shape 37"/>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sz="2700">
                <a:latin typeface="Helvetica Neue"/>
                <a:ea typeface="Helvetica Neue"/>
                <a:cs typeface="Helvetica Neue"/>
                <a:sym typeface="Helvetica Neue"/>
              </a:rPr>
              <a:t>“New Voices is a student-powered grassroots movement to give young people the legally protected right to gather information and share ideas about issues of public concern. We work with advocates in law, education, journalism and civics to make schools and colleges more welcoming places for student voices. New Voices is a project of the Student Press Law Center (www.splc.org), a nonprofit advocate for the rights of student journalists.”</a:t>
            </a:r>
          </a:p>
          <a:p>
            <a:pPr lvl="0" algn="r">
              <a:spcBef>
                <a:spcPts val="0"/>
              </a:spcBef>
              <a:buNone/>
            </a:pPr>
            <a:r>
              <a:rPr lang="en-US" sz="2700">
                <a:latin typeface="Helvetica Neue"/>
                <a:ea typeface="Helvetica Neue"/>
                <a:cs typeface="Helvetica Neue"/>
                <a:sym typeface="Helvetica Neue"/>
              </a:rPr>
              <a:t>from the Student Press Law Center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x="0" y="0"/>
          <a:ext cx="0" cy="0"/>
          <a:chOff x="0" y="0"/>
          <a:chExt cx="0" cy="0"/>
        </a:xfrm>
      </p:grpSpPr>
      <p:sp>
        <p:nvSpPr>
          <p:cNvPr id="42" name="Shape 42"/>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What does that mean?</a:t>
            </a:r>
          </a:p>
        </p:txBody>
      </p:sp>
      <p:sp>
        <p:nvSpPr>
          <p:cNvPr id="43" name="Shape 43"/>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SPLC works with those interested in each state to help empower college and high school student voices. Local and national JEA advisers and volunteer leaders help support this effort as well.</a:t>
            </a:r>
          </a:p>
          <a:p>
            <a:pPr lvl="0">
              <a:spcBef>
                <a:spcPts val="0"/>
              </a:spcBef>
              <a:buNone/>
            </a:pPr>
            <a:r>
              <a:t/>
            </a:r>
            <a:endParaRPr/>
          </a:p>
          <a:p>
            <a:pPr lvl="0">
              <a:spcBef>
                <a:spcPts val="0"/>
              </a:spcBef>
              <a:buNone/>
            </a:pPr>
            <a:r>
              <a:rPr lang="en-US"/>
              <a:t>The New Voices team can help by supporting those groups in their efforts to pass legislation.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Have </a:t>
            </a:r>
            <a:r>
              <a:rPr lang="en-US"/>
              <a:t>some</a:t>
            </a:r>
            <a:r>
              <a:rPr lang="en-US"/>
              <a:t> states</a:t>
            </a:r>
            <a:br>
              <a:rPr lang="en-US"/>
            </a:br>
            <a:r>
              <a:rPr lang="en-US"/>
              <a:t>passed this already?</a:t>
            </a:r>
          </a:p>
        </p:txBody>
      </p:sp>
      <p:sp>
        <p:nvSpPr>
          <p:cNvPr id="49" name="Shape 49"/>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Yes. Currently 10 states have some degree of student free speech protection.</a:t>
            </a:r>
          </a:p>
          <a:p>
            <a:pPr lvl="0">
              <a:spcBef>
                <a:spcPts val="0"/>
              </a:spcBef>
              <a:buNone/>
            </a:pPr>
            <a:r>
              <a:t/>
            </a:r>
            <a:endParaRPr/>
          </a:p>
          <a:p>
            <a:pPr lvl="0">
              <a:spcBef>
                <a:spcPts val="0"/>
              </a:spcBef>
              <a:buNone/>
            </a:pPr>
            <a:r>
              <a:rPr lang="en-US"/>
              <a:t>Arkansas, California, Colorado, Illinois, Iowa, Kansas, Massachusetts, Maryland, North Dakota and Oregon have laws in place already.</a:t>
            </a:r>
          </a:p>
          <a:p>
            <a:pPr lvl="0">
              <a:spcBef>
                <a:spcPts val="0"/>
              </a:spcBef>
              <a:buNone/>
            </a:pPr>
            <a:r>
              <a:t/>
            </a:r>
            <a:endParaRP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What about the other states?</a:t>
            </a:r>
          </a:p>
        </p:txBody>
      </p:sp>
      <p:sp>
        <p:nvSpPr>
          <p:cNvPr id="55" name="Shape 55"/>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Many have worked on state legislation, but they need to find a sponsor and the bill has to be passed by (often multiple) committees.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Some areas found in the state laws:</a:t>
            </a:r>
          </a:p>
        </p:txBody>
      </p:sp>
      <p:sp>
        <p:nvSpPr>
          <p:cNvPr id="61" name="Shape 61"/>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Contents vary, but may include (unless it’s unprotected such as libel, copyright, incite a riot, etc.):</a:t>
            </a:r>
          </a:p>
          <a:p>
            <a:pPr indent="-228600" lvl="0" marL="457200" rtl="0">
              <a:spcBef>
                <a:spcPts val="0"/>
              </a:spcBef>
              <a:buChar char="●"/>
            </a:pPr>
            <a:r>
              <a:rPr lang="en-US"/>
              <a:t>Public high school students </a:t>
            </a:r>
          </a:p>
          <a:p>
            <a:pPr indent="-228600" lvl="0" marL="457200" rtl="0">
              <a:spcBef>
                <a:spcPts val="0"/>
              </a:spcBef>
              <a:buChar char="●"/>
            </a:pPr>
            <a:r>
              <a:rPr lang="en-US"/>
              <a:t>Public college students</a:t>
            </a:r>
          </a:p>
          <a:p>
            <a:pPr indent="-228600" lvl="0" marL="457200" rtl="0">
              <a:spcBef>
                <a:spcPts val="0"/>
              </a:spcBef>
              <a:buChar char="●"/>
            </a:pPr>
            <a:r>
              <a:rPr lang="en-US"/>
              <a:t>Private high school students</a:t>
            </a:r>
          </a:p>
          <a:p>
            <a:pPr indent="-228600" lvl="0" marL="457200" rtl="0">
              <a:spcBef>
                <a:spcPts val="0"/>
              </a:spcBef>
              <a:buChar char="●"/>
            </a:pPr>
            <a:r>
              <a:rPr lang="en-US"/>
              <a:t>Private college students</a:t>
            </a:r>
          </a:p>
          <a:p>
            <a:pPr indent="-228600" lvl="0" marL="457200">
              <a:spcBef>
                <a:spcPts val="0"/>
              </a:spcBef>
              <a:buChar char="●"/>
            </a:pPr>
            <a:r>
              <a:rPr lang="en-US"/>
              <a:t>Adviser protection from administrative retribution for what students publish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What about my state?</a:t>
            </a:r>
          </a:p>
        </p:txBody>
      </p:sp>
      <p:sp>
        <p:nvSpPr>
          <p:cNvPr id="67" name="Shape 67"/>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See these links for up-to-date information:</a:t>
            </a:r>
          </a:p>
          <a:p>
            <a:pPr lvl="0">
              <a:spcBef>
                <a:spcPts val="0"/>
              </a:spcBef>
              <a:buNone/>
            </a:pPr>
            <a:r>
              <a:t/>
            </a:r>
            <a:endParaRPr/>
          </a:p>
          <a:p>
            <a:pPr lvl="0">
              <a:spcBef>
                <a:spcPts val="0"/>
              </a:spcBef>
              <a:buNone/>
            </a:pPr>
            <a:r>
              <a:rPr lang="en-US"/>
              <a:t>• </a:t>
            </a:r>
            <a:r>
              <a:rPr lang="en-US" u="sng">
                <a:solidFill>
                  <a:schemeClr val="hlink"/>
                </a:solidFill>
                <a:hlinkClick r:id="rId3"/>
              </a:rPr>
              <a:t>Cure Hazelwood Map</a:t>
            </a:r>
          </a:p>
          <a:p>
            <a:pPr lvl="0">
              <a:spcBef>
                <a:spcPts val="0"/>
              </a:spcBef>
              <a:buNone/>
            </a:pPr>
            <a:r>
              <a:rPr lang="en-US"/>
              <a:t>• New Voices </a:t>
            </a:r>
            <a:r>
              <a:rPr lang="en-US" u="sng">
                <a:solidFill>
                  <a:schemeClr val="hlink"/>
                </a:solidFill>
                <a:hlinkClick r:id="rId4"/>
              </a:rPr>
              <a:t>website</a:t>
            </a:r>
            <a:r>
              <a:rPr lang="en-US"/>
              <a:t> (see the State Campaigns in the top bar)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457200" y="503237"/>
            <a:ext cx="8229600" cy="1143000"/>
          </a:xfrm>
          <a:prstGeom prst="rect">
            <a:avLst/>
          </a:prstGeom>
        </p:spPr>
        <p:txBody>
          <a:bodyPr anchorCtr="0" anchor="b" bIns="91425" lIns="91425" rIns="91425" tIns="91425">
            <a:noAutofit/>
          </a:bodyPr>
          <a:lstStyle/>
          <a:p>
            <a:pPr lvl="0">
              <a:spcBef>
                <a:spcPts val="0"/>
              </a:spcBef>
              <a:buNone/>
            </a:pPr>
            <a:r>
              <a:rPr lang="en-US"/>
              <a:t>Why are so many people working on this legislation?</a:t>
            </a:r>
          </a:p>
        </p:txBody>
      </p:sp>
      <p:sp>
        <p:nvSpPr>
          <p:cNvPr id="73" name="Shape 73"/>
          <p:cNvSpPr txBox="1"/>
          <p:nvPr>
            <p:ph idx="1" type="body"/>
          </p:nvPr>
        </p:nvSpPr>
        <p:spPr>
          <a:xfrm>
            <a:off x="457200" y="1676400"/>
            <a:ext cx="8229600" cy="4967700"/>
          </a:xfrm>
          <a:prstGeom prst="rect">
            <a:avLst/>
          </a:prstGeom>
        </p:spPr>
        <p:txBody>
          <a:bodyPr anchorCtr="0" anchor="t" bIns="91425" lIns="91425" rIns="91425" tIns="91425">
            <a:noAutofit/>
          </a:bodyPr>
          <a:lstStyle/>
          <a:p>
            <a:pPr lvl="0">
              <a:spcBef>
                <a:spcPts val="0"/>
              </a:spcBef>
              <a:buNone/>
            </a:pPr>
            <a:r>
              <a:rPr lang="en-US"/>
              <a:t>Both Illinois and North Dakota recently passed legislation. This has resulted in a re-energized base across the nation.</a:t>
            </a:r>
          </a:p>
          <a:p>
            <a:pPr lvl="0">
              <a:spcBef>
                <a:spcPts val="0"/>
              </a:spcBef>
              <a:buNone/>
            </a:pPr>
            <a:r>
              <a:t/>
            </a:r>
            <a:endParaRPr/>
          </a:p>
          <a:p>
            <a:pPr lvl="0">
              <a:spcBef>
                <a:spcPts val="0"/>
              </a:spcBef>
              <a:buNone/>
            </a:pPr>
            <a:r>
              <a:rPr lang="en-US"/>
              <a:t>Also, student censorship keeps happening.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457200" y="655637"/>
            <a:ext cx="8229600" cy="1143000"/>
          </a:xfrm>
          <a:prstGeom prst="rect">
            <a:avLst/>
          </a:prstGeom>
        </p:spPr>
        <p:txBody>
          <a:bodyPr anchorCtr="0" anchor="b" bIns="91425" lIns="91425" rIns="91425" tIns="91425">
            <a:noAutofit/>
          </a:bodyPr>
          <a:lstStyle/>
          <a:p>
            <a:pPr lvl="0">
              <a:spcBef>
                <a:spcPts val="0"/>
              </a:spcBef>
              <a:buNone/>
            </a:pPr>
            <a:r>
              <a:rPr lang="en-US"/>
              <a:t>So states with the legislation have no issues, right?</a:t>
            </a:r>
          </a:p>
        </p:txBody>
      </p:sp>
      <p:sp>
        <p:nvSpPr>
          <p:cNvPr id="79" name="Shape 79"/>
          <p:cNvSpPr txBox="1"/>
          <p:nvPr>
            <p:ph idx="1" type="body"/>
          </p:nvPr>
        </p:nvSpPr>
        <p:spPr>
          <a:xfrm>
            <a:off x="457200" y="1676400"/>
            <a:ext cx="8229600" cy="4967700"/>
          </a:xfrm>
          <a:prstGeom prst="rect">
            <a:avLst/>
          </a:prstGeom>
        </p:spPr>
        <p:txBody>
          <a:bodyPr anchorCtr="0" anchor="t" bIns="91425" lIns="91425" rIns="91425" tIns="91425">
            <a:noAutofit/>
          </a:bodyPr>
          <a:lstStyle/>
          <a:p>
            <a:pPr lvl="0">
              <a:spcBef>
                <a:spcPts val="0"/>
              </a:spcBef>
              <a:buNone/>
            </a:pPr>
            <a:r>
              <a:rPr lang="en-US"/>
              <a:t>Even with protective legislation in place, problems can arise. It’s important to educate all stakeholders on the law and what it means. </a:t>
            </a:r>
          </a:p>
          <a:p>
            <a:pPr lvl="0">
              <a:spcBef>
                <a:spcPts val="0"/>
              </a:spcBef>
              <a:buNone/>
            </a:pPr>
            <a:r>
              <a:t/>
            </a:r>
            <a:endParaRPr/>
          </a:p>
          <a:p>
            <a:pPr lvl="0">
              <a:spcBef>
                <a:spcPts val="0"/>
              </a:spcBef>
              <a:buNone/>
            </a:pPr>
            <a:r>
              <a:rPr lang="en-US"/>
              <a:t>Sometimes, administrators try to apply a the more restrictive Hazelwood decision even though state law overrides that Supreme Court decision. Education is the key here.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