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85" d="100"/>
          <a:sy n="185" d="100"/>
        </p:scale>
        <p:origin x="-15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97408272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 name="Shape 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Slide 1">
    <p:bg>
      <p:bgPr>
        <a:solidFill>
          <a:schemeClr val="lt1"/>
        </a:solidFill>
        <a:effectLst/>
      </p:bgPr>
    </p:bg>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pic>
        <p:nvPicPr>
          <p:cNvPr id="24" name="Shape 24"/>
          <p:cNvPicPr preferRelativeResize="0"/>
          <p:nvPr/>
        </p:nvPicPr>
        <p:blipFill>
          <a:blip r:embed="rId3">
            <a:alphaModFix/>
          </a:blip>
          <a:stretch>
            <a:fillRect/>
          </a:stretch>
        </p:blipFill>
        <p:spPr>
          <a:xfrm>
            <a:off x="0" y="60157"/>
            <a:ext cx="9144001" cy="6737685"/>
          </a:xfrm>
          <a:prstGeom prst="rect">
            <a:avLst/>
          </a:prstGeom>
          <a:noFill/>
          <a:ln>
            <a:noFill/>
          </a:ln>
        </p:spPr>
      </p:pic>
      <p:sp>
        <p:nvSpPr>
          <p:cNvPr id="25" name="Shape 25"/>
          <p:cNvSpPr txBox="1"/>
          <p:nvPr/>
        </p:nvSpPr>
        <p:spPr>
          <a:xfrm>
            <a:off x="-12750" y="1309575"/>
            <a:ext cx="9144000" cy="3693299"/>
          </a:xfrm>
          <a:prstGeom prst="rect">
            <a:avLst/>
          </a:prstGeom>
          <a:noFill/>
          <a:ln>
            <a:noFill/>
          </a:ln>
        </p:spPr>
        <p:txBody>
          <a:bodyPr lIns="91425" tIns="91425" rIns="91425" bIns="91425" anchor="ctr" anchorCtr="0">
            <a:noAutofit/>
          </a:bodyPr>
          <a:lstStyle/>
          <a:p>
            <a:pPr algn="ctr">
              <a:spcBef>
                <a:spcPts val="0"/>
              </a:spcBef>
              <a:buNone/>
            </a:pPr>
            <a:r>
              <a:rPr lang="en-US" sz="5400" dirty="0" smtClean="0">
                <a:latin typeface="Garamond"/>
                <a:ea typeface="Garamond"/>
                <a:cs typeface="Garamond"/>
                <a:sym typeface="Garamond"/>
              </a:rPr>
              <a:t>Maestro Hands-on Approach to Whole Publications</a:t>
            </a:r>
            <a:endParaRPr lang="en-US" sz="5400" dirty="0">
              <a:latin typeface="Garamond"/>
              <a:ea typeface="Garamond"/>
              <a:cs typeface="Garamond"/>
              <a:sym typeface="Garamond"/>
            </a:endParaRPr>
          </a:p>
        </p:txBody>
      </p:sp>
      <p:sp>
        <p:nvSpPr>
          <p:cNvPr id="26" name="Shape 26"/>
          <p:cNvSpPr txBox="1"/>
          <p:nvPr/>
        </p:nvSpPr>
        <p:spPr>
          <a:xfrm>
            <a:off x="-12750" y="5174600"/>
            <a:ext cx="9144000" cy="1321499"/>
          </a:xfrm>
          <a:prstGeom prst="rect">
            <a:avLst/>
          </a:prstGeom>
          <a:noFill/>
          <a:ln>
            <a:noFill/>
          </a:ln>
        </p:spPr>
        <p:txBody>
          <a:bodyPr lIns="91425" tIns="91425" rIns="91425" bIns="91425" anchor="t" anchorCtr="0">
            <a:noAutofit/>
          </a:bodyPr>
          <a:lstStyle/>
          <a:p>
            <a:pPr algn="ctr">
              <a:spcBef>
                <a:spcPts val="0"/>
              </a:spcBef>
              <a:buNone/>
            </a:pPr>
            <a:r>
              <a:rPr lang="en-US" sz="3000" dirty="0" smtClean="0">
                <a:latin typeface="Helvetica Neue"/>
                <a:ea typeface="Helvetica Neue"/>
                <a:cs typeface="Helvetica Neue"/>
                <a:sym typeface="Helvetica Neue"/>
              </a:rPr>
              <a:t>By Beth L. </a:t>
            </a:r>
            <a:r>
              <a:rPr lang="en-US" sz="3000" dirty="0" err="1" smtClean="0">
                <a:latin typeface="Helvetica Neue"/>
                <a:ea typeface="Helvetica Neue"/>
                <a:cs typeface="Helvetica Neue"/>
                <a:sym typeface="Helvetica Neue"/>
              </a:rPr>
              <a:t>Fitts</a:t>
            </a:r>
            <a:endParaRPr lang="en-US" sz="3000" dirty="0" smtClean="0">
              <a:latin typeface="Helvetica Neue"/>
              <a:ea typeface="Helvetica Neue"/>
              <a:cs typeface="Helvetica Neue"/>
              <a:sym typeface="Helvetica Neue"/>
            </a:endParaRPr>
          </a:p>
          <a:p>
            <a:pPr algn="ctr">
              <a:spcBef>
                <a:spcPts val="0"/>
              </a:spcBef>
              <a:buNone/>
            </a:pPr>
            <a:r>
              <a:rPr lang="en-US" sz="3000" dirty="0" smtClean="0">
                <a:latin typeface="Helvetica Neue"/>
                <a:ea typeface="Helvetica Neue"/>
                <a:cs typeface="Helvetica Neue"/>
                <a:sym typeface="Helvetica Neue"/>
              </a:rPr>
              <a:t>Mississippi Scholastic Press Association</a:t>
            </a:r>
          </a:p>
          <a:p>
            <a:pPr algn="ctr">
              <a:spcBef>
                <a:spcPts val="0"/>
              </a:spcBef>
              <a:buNone/>
            </a:pPr>
            <a:r>
              <a:rPr lang="en-US" sz="3000" dirty="0" err="1" smtClean="0">
                <a:latin typeface="Helvetica Neue"/>
                <a:ea typeface="Helvetica Neue"/>
                <a:cs typeface="Helvetica Neue"/>
                <a:sym typeface="Helvetica Neue"/>
              </a:rPr>
              <a:t>mefitts@olemiss.edu</a:t>
            </a:r>
            <a:endParaRPr lang="en-US" sz="3000" dirty="0">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Step 3: Prioritizing</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eaLnBrk="1" hangingPunct="1">
              <a:lnSpc>
                <a:spcPct val="90000"/>
              </a:lnSpc>
            </a:pPr>
            <a:r>
              <a:rPr lang="en-US" sz="2800" dirty="0" smtClean="0">
                <a:latin typeface="Helvetica Neue"/>
                <a:ea typeface="Osaka" charset="0"/>
                <a:cs typeface="Helvetica Neue"/>
              </a:rPr>
              <a:t>- Maestro </a:t>
            </a:r>
            <a:r>
              <a:rPr lang="en-US" sz="2800" dirty="0">
                <a:latin typeface="Helvetica Neue"/>
                <a:ea typeface="Osaka" charset="0"/>
                <a:cs typeface="Helvetica Neue"/>
              </a:rPr>
              <a:t>editor will instruct teams to discuss and analyze topics they have chosen and put them </a:t>
            </a:r>
            <a:r>
              <a:rPr lang="en-US" sz="2800" u="sng" dirty="0">
                <a:latin typeface="Helvetica Neue"/>
                <a:ea typeface="Osaka" charset="0"/>
                <a:cs typeface="Helvetica Neue"/>
              </a:rPr>
              <a:t>in order of importance</a:t>
            </a:r>
            <a:r>
              <a:rPr lang="en-US" sz="2800" dirty="0">
                <a:latin typeface="Helvetica Neue"/>
                <a:ea typeface="Osaka" charset="0"/>
                <a:cs typeface="Helvetica Neue"/>
              </a:rPr>
              <a:t> to their readers. #1 is best.</a:t>
            </a:r>
          </a:p>
          <a:p>
            <a:pPr lvl="1" eaLnBrk="1" hangingPunct="1">
              <a:lnSpc>
                <a:spcPct val="90000"/>
              </a:lnSpc>
            </a:pPr>
            <a:r>
              <a:rPr lang="en-US" b="1" dirty="0" smtClean="0">
                <a:latin typeface="Helvetica Neue"/>
                <a:ea typeface="Osaka" charset="0"/>
                <a:cs typeface="Helvetica Neue"/>
              </a:rPr>
              <a:t>	- WHY </a:t>
            </a:r>
            <a:r>
              <a:rPr lang="en-US" b="1" dirty="0">
                <a:latin typeface="Helvetica Neue"/>
                <a:ea typeface="Osaka" charset="0"/>
                <a:cs typeface="Helvetica Neue"/>
              </a:rPr>
              <a:t>WILL MY READER CARE? </a:t>
            </a:r>
            <a:r>
              <a:rPr lang="en-US" dirty="0">
                <a:latin typeface="Helvetica Neue"/>
                <a:ea typeface="Osaka" charset="0"/>
                <a:cs typeface="Helvetica Neue"/>
              </a:rPr>
              <a:t>(If he will not care, drop the topic in priority.)</a:t>
            </a:r>
          </a:p>
          <a:p>
            <a:pPr lvl="1" eaLnBrk="1" hangingPunct="1">
              <a:lnSpc>
                <a:spcPct val="90000"/>
              </a:lnSpc>
            </a:pPr>
            <a:r>
              <a:rPr lang="en-US" dirty="0" smtClean="0">
                <a:latin typeface="Helvetica Neue"/>
                <a:ea typeface="Osaka" charset="0"/>
                <a:cs typeface="Helvetica Neue"/>
              </a:rPr>
              <a:t>	- Which </a:t>
            </a:r>
            <a:r>
              <a:rPr lang="en-US" dirty="0">
                <a:latin typeface="Helvetica Neue"/>
                <a:ea typeface="Osaka" charset="0"/>
                <a:cs typeface="Helvetica Neue"/>
              </a:rPr>
              <a:t>are relevant to the most students?</a:t>
            </a:r>
          </a:p>
          <a:p>
            <a:pPr lvl="1" eaLnBrk="1" hangingPunct="1">
              <a:lnSpc>
                <a:spcPct val="90000"/>
              </a:lnSpc>
            </a:pPr>
            <a:r>
              <a:rPr lang="en-US" dirty="0" smtClean="0">
                <a:latin typeface="Helvetica Neue"/>
                <a:ea typeface="Osaka" charset="0"/>
                <a:cs typeface="Helvetica Neue"/>
              </a:rPr>
              <a:t>	- Which </a:t>
            </a:r>
            <a:r>
              <a:rPr lang="en-US" dirty="0">
                <a:latin typeface="Helvetica Neue"/>
                <a:ea typeface="Osaka" charset="0"/>
                <a:cs typeface="Helvetica Neue"/>
              </a:rPr>
              <a:t>are timely, prominent or interesting to the reader?</a:t>
            </a:r>
          </a:p>
          <a:p>
            <a:pPr lvl="1" eaLnBrk="1" hangingPunct="1">
              <a:lnSpc>
                <a:spcPct val="90000"/>
              </a:lnSpc>
            </a:pPr>
            <a:r>
              <a:rPr lang="en-US" dirty="0" smtClean="0">
                <a:latin typeface="Helvetica Neue"/>
                <a:ea typeface="Osaka" charset="0"/>
                <a:cs typeface="Helvetica Neue"/>
              </a:rPr>
              <a:t>	- Which </a:t>
            </a:r>
            <a:r>
              <a:rPr lang="en-US" dirty="0">
                <a:latin typeface="Helvetica Neue"/>
                <a:ea typeface="Osaka" charset="0"/>
                <a:cs typeface="Helvetica Neue"/>
              </a:rPr>
              <a:t>can we use to give the readers information they DO NOT KNOW?</a:t>
            </a:r>
          </a:p>
          <a:p>
            <a:pPr eaLnBrk="1" hangingPunct="1">
              <a:lnSpc>
                <a:spcPct val="90000"/>
              </a:lnSpc>
            </a:pPr>
            <a:endParaRPr lang="en-US" sz="2800" dirty="0">
              <a:latin typeface="Helvetica Neue"/>
              <a:ea typeface="Osaka" charset="0"/>
              <a:cs typeface="Helvetica Neue"/>
            </a:endParaRPr>
          </a:p>
        </p:txBody>
      </p:sp>
    </p:spTree>
    <p:extLst>
      <p:ext uri="{BB962C8B-B14F-4D97-AF65-F5344CB8AC3E}">
        <p14:creationId xmlns:p14="http://schemas.microsoft.com/office/powerpoint/2010/main" val="672171815"/>
      </p:ext>
    </p:extLst>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Suggesting Modules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1">
              <a:lnSpc>
                <a:spcPct val="90000"/>
              </a:lnSpc>
            </a:pPr>
            <a:r>
              <a:rPr lang="en-US" sz="3200" dirty="0" smtClean="0">
                <a:latin typeface="Helvetica Neue"/>
                <a:ea typeface="Osaka" charset="0"/>
                <a:cs typeface="Osaka" charset="0"/>
              </a:rPr>
              <a:t>Teams </a:t>
            </a:r>
            <a:r>
              <a:rPr lang="en-US" sz="3200" dirty="0">
                <a:latin typeface="Helvetica Neue"/>
                <a:ea typeface="Osaka" charset="0"/>
                <a:cs typeface="Osaka" charset="0"/>
              </a:rPr>
              <a:t>should now decide which topic could most easily use </a:t>
            </a:r>
            <a:r>
              <a:rPr lang="en-US" sz="3200" dirty="0" err="1">
                <a:latin typeface="Helvetica Neue"/>
                <a:ea typeface="Osaka" charset="0"/>
                <a:cs typeface="Osaka" charset="0"/>
              </a:rPr>
              <a:t>infographics</a:t>
            </a:r>
            <a:r>
              <a:rPr lang="en-US" sz="3200" dirty="0">
                <a:latin typeface="Helvetica Neue"/>
                <a:ea typeface="Osaka" charset="0"/>
                <a:cs typeface="Osaka" charset="0"/>
              </a:rPr>
              <a:t> and additional sidebar information in each section.  Designate that topic for a possible </a:t>
            </a:r>
            <a:r>
              <a:rPr lang="en-US" sz="3200" u="sng" dirty="0">
                <a:latin typeface="Helvetica Neue"/>
                <a:ea typeface="Osaka" charset="0"/>
                <a:cs typeface="Osaka" charset="0"/>
              </a:rPr>
              <a:t>centerpiece module.</a:t>
            </a:r>
            <a:r>
              <a:rPr lang="en-US" sz="3200" dirty="0">
                <a:latin typeface="Helvetica Neue"/>
                <a:ea typeface="Osaka" charset="0"/>
                <a:cs typeface="Osaka" charset="0"/>
              </a:rPr>
              <a:t> </a:t>
            </a:r>
          </a:p>
          <a:p>
            <a:pPr lvl="1">
              <a:lnSpc>
                <a:spcPct val="90000"/>
              </a:lnSpc>
            </a:pPr>
            <a:r>
              <a:rPr lang="en-US" dirty="0">
                <a:latin typeface="Helvetica Neue"/>
                <a:ea typeface="Osaka" charset="0"/>
                <a:cs typeface="Osaka" charset="0"/>
              </a:rPr>
              <a:t>(Remember that modules can go on interior pages.)</a:t>
            </a:r>
          </a:p>
          <a:p>
            <a:pPr eaLnBrk="1" hangingPunct="1">
              <a:lnSpc>
                <a:spcPct val="90000"/>
              </a:lnSpc>
            </a:pPr>
            <a:endParaRPr lang="en-US" dirty="0">
              <a:latin typeface="Helvetica Neue"/>
              <a:ea typeface="Osaka" charset="0"/>
              <a:cs typeface="Osaka" charset="0"/>
            </a:endParaRPr>
          </a:p>
        </p:txBody>
      </p:sp>
    </p:spTree>
    <p:extLst>
      <p:ext uri="{BB962C8B-B14F-4D97-AF65-F5344CB8AC3E}">
        <p14:creationId xmlns:p14="http://schemas.microsoft.com/office/powerpoint/2010/main" val="2011188102"/>
      </p:ext>
    </p:extLst>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Step 4: Leadership Team Time</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eaLnBrk="1" hangingPunct="1">
              <a:lnSpc>
                <a:spcPct val="90000"/>
              </a:lnSpc>
            </a:pPr>
            <a:r>
              <a:rPr lang="en-US" sz="2800" dirty="0" smtClean="0">
                <a:latin typeface="Helvetica Neue"/>
                <a:ea typeface="Osaka" charset="0"/>
                <a:cs typeface="Osaka" charset="0"/>
              </a:rPr>
              <a:t>- Times</a:t>
            </a:r>
            <a:r>
              <a:rPr lang="en-US" sz="2800" dirty="0">
                <a:latin typeface="Helvetica Neue"/>
                <a:ea typeface="Osaka" charset="0"/>
                <a:cs typeface="Osaka" charset="0"/>
              </a:rPr>
              <a:t>:  Lunch, after school, dinner out</a:t>
            </a:r>
          </a:p>
          <a:p>
            <a:pPr eaLnBrk="1" hangingPunct="1">
              <a:lnSpc>
                <a:spcPct val="90000"/>
              </a:lnSpc>
            </a:pPr>
            <a:r>
              <a:rPr lang="en-US" sz="2800" dirty="0" smtClean="0">
                <a:latin typeface="Helvetica Neue"/>
                <a:ea typeface="Osaka" charset="0"/>
                <a:cs typeface="Osaka" charset="0"/>
              </a:rPr>
              <a:t>- Structure</a:t>
            </a:r>
            <a:r>
              <a:rPr lang="en-US" sz="2800" dirty="0">
                <a:latin typeface="Helvetica Neue"/>
                <a:ea typeface="Osaka" charset="0"/>
                <a:cs typeface="Osaka" charset="0"/>
              </a:rPr>
              <a:t>: Maestro editor and maestro leaders come together with </a:t>
            </a:r>
            <a:r>
              <a:rPr lang="en-US" sz="2800" u="sng" dirty="0">
                <a:latin typeface="Helvetica Neue"/>
                <a:ea typeface="Osaka" charset="0"/>
                <a:cs typeface="Osaka" charset="0"/>
              </a:rPr>
              <a:t>their maestro sheets</a:t>
            </a:r>
            <a:r>
              <a:rPr lang="en-US" sz="2800" dirty="0">
                <a:latin typeface="Helvetica Neue"/>
                <a:ea typeface="Osaka" charset="0"/>
                <a:cs typeface="Osaka" charset="0"/>
              </a:rPr>
              <a:t> to discuss and analyze topics for the various sections.</a:t>
            </a:r>
          </a:p>
          <a:p>
            <a:pPr eaLnBrk="1" hangingPunct="1">
              <a:lnSpc>
                <a:spcPct val="90000"/>
              </a:lnSpc>
            </a:pPr>
            <a:r>
              <a:rPr lang="en-US" sz="2800" dirty="0" smtClean="0">
                <a:latin typeface="Helvetica Neue"/>
                <a:ea typeface="Osaka" charset="0"/>
                <a:cs typeface="Osaka" charset="0"/>
              </a:rPr>
              <a:t>- Final </a:t>
            </a:r>
            <a:r>
              <a:rPr lang="en-US" sz="2800" u="sng" dirty="0">
                <a:latin typeface="Helvetica Neue"/>
                <a:ea typeface="Osaka" charset="0"/>
                <a:cs typeface="Osaka" charset="0"/>
              </a:rPr>
              <a:t>approval</a:t>
            </a:r>
            <a:r>
              <a:rPr lang="en-US" sz="2800" dirty="0">
                <a:latin typeface="Helvetica Neue"/>
                <a:ea typeface="Osaka" charset="0"/>
                <a:cs typeface="Osaka" charset="0"/>
              </a:rPr>
              <a:t> of topics are made.</a:t>
            </a:r>
          </a:p>
          <a:p>
            <a:pPr eaLnBrk="1" hangingPunct="1">
              <a:lnSpc>
                <a:spcPct val="90000"/>
              </a:lnSpc>
            </a:pPr>
            <a:r>
              <a:rPr lang="en-US" sz="2800" dirty="0" smtClean="0">
                <a:latin typeface="Helvetica Neue"/>
                <a:ea typeface="Osaka" charset="0"/>
                <a:cs typeface="Osaka" charset="0"/>
              </a:rPr>
              <a:t>- Reporter </a:t>
            </a:r>
            <a:r>
              <a:rPr lang="en-US" sz="2800" dirty="0">
                <a:latin typeface="Helvetica Neue"/>
                <a:ea typeface="Osaka" charset="0"/>
                <a:cs typeface="Osaka" charset="0"/>
              </a:rPr>
              <a:t>assignments are discussed and </a:t>
            </a:r>
            <a:r>
              <a:rPr lang="en-US" sz="2800" u="sng" dirty="0">
                <a:latin typeface="Helvetica Neue"/>
                <a:ea typeface="Osaka" charset="0"/>
                <a:cs typeface="Osaka" charset="0"/>
              </a:rPr>
              <a:t>balanced.</a:t>
            </a:r>
            <a:endParaRPr lang="en-US" sz="2800" dirty="0">
              <a:latin typeface="Helvetica Neue"/>
              <a:ea typeface="Osaka" charset="0"/>
              <a:cs typeface="Osaka" charset="0"/>
            </a:endParaRPr>
          </a:p>
          <a:p>
            <a:pPr eaLnBrk="1" hangingPunct="1">
              <a:lnSpc>
                <a:spcPct val="90000"/>
              </a:lnSpc>
            </a:pPr>
            <a:endParaRPr lang="en-US" sz="2800" dirty="0">
              <a:latin typeface="Helvetica Neue"/>
              <a:ea typeface="Osaka" charset="0"/>
              <a:cs typeface="Osaka" charset="0"/>
            </a:endParaRPr>
          </a:p>
          <a:p>
            <a:pPr eaLnBrk="1" hangingPunct="1">
              <a:lnSpc>
                <a:spcPct val="90000"/>
              </a:lnSpc>
            </a:pPr>
            <a:endParaRPr lang="en-US" sz="2800" dirty="0">
              <a:latin typeface="Helvetica Neue"/>
              <a:ea typeface="Osaka" charset="0"/>
              <a:cs typeface="Osaka" charset="0"/>
            </a:endParaRPr>
          </a:p>
        </p:txBody>
      </p:sp>
    </p:spTree>
    <p:extLst>
      <p:ext uri="{BB962C8B-B14F-4D97-AF65-F5344CB8AC3E}">
        <p14:creationId xmlns:p14="http://schemas.microsoft.com/office/powerpoint/2010/main" val="879655849"/>
      </p:ext>
    </p:extLst>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Step 5: Assignments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eaLnBrk="1" hangingPunct="1"/>
            <a:r>
              <a:rPr lang="en-US" sz="2800" dirty="0" smtClean="0">
                <a:latin typeface="Helvetica Neue"/>
                <a:ea typeface="Osaka" charset="0"/>
                <a:cs typeface="Osaka" charset="0"/>
              </a:rPr>
              <a:t>- Maestro </a:t>
            </a:r>
            <a:r>
              <a:rPr lang="en-US" sz="2800" dirty="0">
                <a:latin typeface="Helvetica Neue"/>
                <a:ea typeface="Osaka" charset="0"/>
                <a:cs typeface="Osaka" charset="0"/>
              </a:rPr>
              <a:t>editor types up all assignments</a:t>
            </a:r>
          </a:p>
          <a:p>
            <a:pPr lvl="1" eaLnBrk="1" hangingPunct="1"/>
            <a:r>
              <a:rPr lang="en-US" dirty="0" smtClean="0">
                <a:latin typeface="Helvetica Neue"/>
                <a:ea typeface="Osaka" charset="0"/>
                <a:cs typeface="Osaka" charset="0"/>
              </a:rPr>
              <a:t>	- Topic </a:t>
            </a:r>
            <a:r>
              <a:rPr lang="en-US" dirty="0">
                <a:latin typeface="Helvetica Neue"/>
                <a:ea typeface="Osaka" charset="0"/>
                <a:cs typeface="Osaka" charset="0"/>
              </a:rPr>
              <a:t>of article/Student reporter assigned</a:t>
            </a:r>
          </a:p>
          <a:p>
            <a:pPr lvl="1" eaLnBrk="1" hangingPunct="1"/>
            <a:r>
              <a:rPr lang="en-US" dirty="0" smtClean="0">
                <a:latin typeface="Helvetica Neue"/>
                <a:ea typeface="Osaka" charset="0"/>
                <a:cs typeface="Osaka" charset="0"/>
              </a:rPr>
              <a:t>	- Type </a:t>
            </a:r>
            <a:r>
              <a:rPr lang="en-US" dirty="0">
                <a:latin typeface="Helvetica Neue"/>
                <a:ea typeface="Osaka" charset="0"/>
                <a:cs typeface="Osaka" charset="0"/>
              </a:rPr>
              <a:t>of article</a:t>
            </a:r>
          </a:p>
          <a:p>
            <a:pPr lvl="1" eaLnBrk="1" hangingPunct="1"/>
            <a:r>
              <a:rPr lang="en-US" dirty="0" smtClean="0">
                <a:latin typeface="Helvetica Neue"/>
                <a:ea typeface="Osaka" charset="0"/>
                <a:cs typeface="Osaka" charset="0"/>
              </a:rPr>
              <a:t>	- Description</a:t>
            </a:r>
            <a:r>
              <a:rPr lang="en-US" dirty="0">
                <a:latin typeface="Helvetica Neue"/>
                <a:ea typeface="Osaka" charset="0"/>
                <a:cs typeface="Osaka" charset="0"/>
              </a:rPr>
              <a:t>/angle of article</a:t>
            </a:r>
          </a:p>
          <a:p>
            <a:pPr lvl="1" eaLnBrk="1" hangingPunct="1"/>
            <a:r>
              <a:rPr lang="en-US" dirty="0" smtClean="0">
                <a:latin typeface="Helvetica Neue"/>
                <a:ea typeface="Osaka" charset="0"/>
                <a:cs typeface="Osaka" charset="0"/>
              </a:rPr>
              <a:t>	- Possible </a:t>
            </a:r>
            <a:r>
              <a:rPr lang="en-US" dirty="0">
                <a:latin typeface="Helvetica Neue"/>
                <a:ea typeface="Osaka" charset="0"/>
                <a:cs typeface="Osaka" charset="0"/>
              </a:rPr>
              <a:t>authority sources</a:t>
            </a:r>
          </a:p>
          <a:p>
            <a:pPr lvl="1" eaLnBrk="1" hangingPunct="1"/>
            <a:r>
              <a:rPr lang="en-US" dirty="0" smtClean="0">
                <a:latin typeface="Helvetica Neue"/>
                <a:ea typeface="Osaka" charset="0"/>
                <a:cs typeface="Osaka" charset="0"/>
              </a:rPr>
              <a:t>	- Deadline</a:t>
            </a:r>
            <a:r>
              <a:rPr lang="en-US" dirty="0">
                <a:latin typeface="Helvetica Neue"/>
                <a:ea typeface="Osaka" charset="0"/>
                <a:cs typeface="Osaka" charset="0"/>
              </a:rPr>
              <a:t>(s)</a:t>
            </a:r>
          </a:p>
          <a:p>
            <a:pPr lvl="1"/>
            <a:r>
              <a:rPr lang="en-US" dirty="0">
                <a:latin typeface="Helvetica Neue"/>
                <a:ea typeface="Osaka" charset="0"/>
                <a:cs typeface="Osaka" charset="0"/>
              </a:rPr>
              <a:t>Note: Students may write articles for other sections as well as their own.</a:t>
            </a:r>
          </a:p>
          <a:p>
            <a:pPr eaLnBrk="1" hangingPunct="1"/>
            <a:endParaRPr lang="en-US" sz="2800" dirty="0">
              <a:latin typeface="Helvetica Neue"/>
              <a:ea typeface="Osaka" charset="0"/>
              <a:cs typeface="Osaka" charset="0"/>
            </a:endParaRPr>
          </a:p>
        </p:txBody>
      </p:sp>
    </p:spTree>
    <p:extLst>
      <p:ext uri="{BB962C8B-B14F-4D97-AF65-F5344CB8AC3E}">
        <p14:creationId xmlns:p14="http://schemas.microsoft.com/office/powerpoint/2010/main" val="1588137499"/>
      </p:ext>
    </p:extLst>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Adviser input</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eaLnBrk="1" hangingPunct="1"/>
            <a:r>
              <a:rPr lang="en-US" sz="2800" dirty="0" smtClean="0">
                <a:latin typeface="Helvetica Neue"/>
                <a:ea typeface="Osaka" charset="0"/>
                <a:cs typeface="Osaka" charset="0"/>
              </a:rPr>
              <a:t>- Adviser </a:t>
            </a:r>
            <a:r>
              <a:rPr lang="en-US" sz="2800" dirty="0">
                <a:latin typeface="Helvetica Neue"/>
                <a:ea typeface="Osaka" charset="0"/>
                <a:cs typeface="Osaka" charset="0"/>
              </a:rPr>
              <a:t>input at this stage is suggested, but not required.</a:t>
            </a:r>
          </a:p>
          <a:p>
            <a:pPr eaLnBrk="1" hangingPunct="1"/>
            <a:r>
              <a:rPr lang="en-US" sz="2800" dirty="0" smtClean="0">
                <a:latin typeface="Helvetica Neue"/>
                <a:ea typeface="Osaka" charset="0"/>
                <a:cs typeface="Osaka" charset="0"/>
              </a:rPr>
              <a:t>- The </a:t>
            </a:r>
            <a:r>
              <a:rPr lang="en-US" sz="2800" dirty="0">
                <a:latin typeface="Helvetica Neue"/>
                <a:ea typeface="Osaka" charset="0"/>
                <a:cs typeface="Osaka" charset="0"/>
              </a:rPr>
              <a:t>maestro editor e-mails and/or prints       a copy of article assignments for adviser.</a:t>
            </a:r>
          </a:p>
          <a:p>
            <a:pPr eaLnBrk="1" hangingPunct="1"/>
            <a:r>
              <a:rPr lang="en-US" sz="2800" dirty="0" smtClean="0">
                <a:latin typeface="Helvetica Neue"/>
                <a:ea typeface="Osaka" charset="0"/>
                <a:cs typeface="Osaka" charset="0"/>
              </a:rPr>
              <a:t>- They </a:t>
            </a:r>
            <a:r>
              <a:rPr lang="en-US" sz="2800" dirty="0">
                <a:latin typeface="Helvetica Neue"/>
                <a:ea typeface="Osaka" charset="0"/>
                <a:cs typeface="Osaka" charset="0"/>
              </a:rPr>
              <a:t>discuss, make changes and finalize.</a:t>
            </a:r>
          </a:p>
          <a:p>
            <a:pPr eaLnBrk="1" hangingPunct="1"/>
            <a:r>
              <a:rPr lang="en-US" sz="2800" dirty="0" smtClean="0">
                <a:latin typeface="Helvetica Neue"/>
                <a:ea typeface="Osaka" charset="0"/>
                <a:cs typeface="Osaka" charset="0"/>
              </a:rPr>
              <a:t>- Maestro </a:t>
            </a:r>
            <a:r>
              <a:rPr lang="en-US" sz="2800" dirty="0">
                <a:latin typeface="Helvetica Neue"/>
                <a:ea typeface="Osaka" charset="0"/>
                <a:cs typeface="Osaka" charset="0"/>
              </a:rPr>
              <a:t>editor distributes assignments to staff.</a:t>
            </a:r>
          </a:p>
          <a:p>
            <a:pPr eaLnBrk="1" hangingPunct="1"/>
            <a:endParaRPr lang="en-US" sz="2800" dirty="0">
              <a:latin typeface="Helvetica Neue"/>
              <a:ea typeface="Osaka" charset="0"/>
              <a:cs typeface="Osaka" charset="0"/>
            </a:endParaRPr>
          </a:p>
        </p:txBody>
      </p:sp>
    </p:spTree>
    <p:extLst>
      <p:ext uri="{BB962C8B-B14F-4D97-AF65-F5344CB8AC3E}">
        <p14:creationId xmlns:p14="http://schemas.microsoft.com/office/powerpoint/2010/main" val="3218451175"/>
      </p:ext>
    </p:extLst>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Ready for Part II</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2800" dirty="0">
                <a:latin typeface="Helvetica Neue"/>
                <a:ea typeface="Osaka" charset="0"/>
                <a:cs typeface="Osaka" charset="0"/>
              </a:rPr>
              <a:t>Maestro editor and leaders should encourage or set up </a:t>
            </a:r>
            <a:r>
              <a:rPr lang="en-US" sz="2800" u="sng" dirty="0">
                <a:latin typeface="Helvetica Neue"/>
                <a:ea typeface="Osaka" charset="0"/>
                <a:cs typeface="Osaka" charset="0"/>
              </a:rPr>
              <a:t>Maestro Module Meetings</a:t>
            </a:r>
            <a:r>
              <a:rPr lang="en-US" sz="2800" dirty="0">
                <a:latin typeface="Helvetica Neue"/>
                <a:ea typeface="Osaka" charset="0"/>
                <a:cs typeface="Osaka" charset="0"/>
              </a:rPr>
              <a:t> for reporters, designers and photographers to develop centerpiece modules on selected topics.</a:t>
            </a:r>
          </a:p>
        </p:txBody>
      </p:sp>
    </p:spTree>
    <p:extLst>
      <p:ext uri="{BB962C8B-B14F-4D97-AF65-F5344CB8AC3E}">
        <p14:creationId xmlns:p14="http://schemas.microsoft.com/office/powerpoint/2010/main" val="663198372"/>
      </p:ext>
    </p:extLst>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Part II</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gn="ctr"/>
            <a:r>
              <a:rPr lang="en-US" sz="4000" b="1" dirty="0" smtClean="0">
                <a:latin typeface="Helvetica Neue"/>
                <a:ea typeface="Osaka" charset="0"/>
                <a:cs typeface="Osaka" charset="0"/>
              </a:rPr>
              <a:t>CENTERPIECE PACKAGE</a:t>
            </a:r>
          </a:p>
          <a:p>
            <a:pPr algn="ctr"/>
            <a:r>
              <a:rPr lang="en-US" sz="4000" b="1" dirty="0" smtClean="0">
                <a:latin typeface="Helvetica Neue"/>
                <a:ea typeface="Osaka" charset="0"/>
                <a:cs typeface="Osaka" charset="0"/>
              </a:rPr>
              <a:t>TEAMWORK PLAN</a:t>
            </a:r>
            <a:endParaRPr lang="en-US" sz="4000" b="1" dirty="0">
              <a:latin typeface="Helvetica Neue"/>
              <a:ea typeface="Osaka" charset="0"/>
              <a:cs typeface="Osaka" charset="0"/>
            </a:endParaRPr>
          </a:p>
        </p:txBody>
      </p:sp>
    </p:spTree>
    <p:extLst>
      <p:ext uri="{BB962C8B-B14F-4D97-AF65-F5344CB8AC3E}">
        <p14:creationId xmlns:p14="http://schemas.microsoft.com/office/powerpoint/2010/main" val="2036421244"/>
      </p:ext>
    </p:extLst>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Getting Started</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nSpc>
                <a:spcPct val="90000"/>
              </a:lnSpc>
            </a:pPr>
            <a:r>
              <a:rPr lang="en-US" sz="2400" dirty="0" smtClean="0">
                <a:latin typeface="Helvetica Neue"/>
              </a:rPr>
              <a:t>This </a:t>
            </a:r>
            <a:r>
              <a:rPr lang="en-US" sz="2400" dirty="0">
                <a:latin typeface="Helvetica Neue"/>
              </a:rPr>
              <a:t>part of the process takes some of the most important articles in each section and makes them </a:t>
            </a:r>
            <a:r>
              <a:rPr lang="en-US" sz="2400" b="1" dirty="0">
                <a:latin typeface="Helvetica Neue"/>
              </a:rPr>
              <a:t>more reader-friendly</a:t>
            </a:r>
            <a:r>
              <a:rPr lang="en-US" sz="2400" dirty="0">
                <a:latin typeface="Helvetica Neue"/>
              </a:rPr>
              <a:t> by having key players make decisions to pull the reader into the package or module.  </a:t>
            </a:r>
          </a:p>
          <a:p>
            <a:pPr>
              <a:lnSpc>
                <a:spcPct val="90000"/>
              </a:lnSpc>
            </a:pPr>
            <a:endParaRPr lang="en-US" sz="2400" dirty="0" smtClean="0">
              <a:latin typeface="Helvetica Neue"/>
            </a:endParaRPr>
          </a:p>
          <a:p>
            <a:pPr>
              <a:lnSpc>
                <a:spcPct val="90000"/>
              </a:lnSpc>
            </a:pPr>
            <a:r>
              <a:rPr lang="en-US" sz="2400" dirty="0" smtClean="0">
                <a:latin typeface="Helvetica Neue"/>
              </a:rPr>
              <a:t>The </a:t>
            </a:r>
            <a:r>
              <a:rPr lang="en-US" sz="2400" b="1" dirty="0">
                <a:latin typeface="Helvetica Neue"/>
              </a:rPr>
              <a:t>key players</a:t>
            </a:r>
            <a:r>
              <a:rPr lang="en-US" sz="2400" dirty="0">
                <a:latin typeface="Helvetica Neue"/>
              </a:rPr>
              <a:t> are the reporter, the photographer, the designer and (sometimes) the maestro editor or maestro section editor. </a:t>
            </a:r>
            <a:endParaRPr lang="en-US" sz="2400" dirty="0" smtClean="0">
              <a:latin typeface="Helvetica Neue"/>
            </a:endParaRPr>
          </a:p>
          <a:p>
            <a:pPr>
              <a:lnSpc>
                <a:spcPct val="90000"/>
              </a:lnSpc>
            </a:pPr>
            <a:endParaRPr lang="en-US" sz="2400" dirty="0">
              <a:latin typeface="Helvetica Neue"/>
            </a:endParaRPr>
          </a:p>
          <a:p>
            <a:pPr>
              <a:lnSpc>
                <a:spcPct val="90000"/>
              </a:lnSpc>
            </a:pPr>
            <a:r>
              <a:rPr lang="en-US" sz="2400" dirty="0" smtClean="0">
                <a:latin typeface="Helvetica Neue"/>
              </a:rPr>
              <a:t>Note</a:t>
            </a:r>
            <a:r>
              <a:rPr lang="en-US" sz="2400" dirty="0">
                <a:latin typeface="Helvetica Neue"/>
              </a:rPr>
              <a:t>:  Several different maestro module teams may be working at the same time to develop modules </a:t>
            </a:r>
            <a:r>
              <a:rPr lang="en-US" sz="2400" b="1" dirty="0">
                <a:latin typeface="Helvetica Neue"/>
              </a:rPr>
              <a:t>in various sections of the paper.</a:t>
            </a:r>
          </a:p>
        </p:txBody>
      </p:sp>
    </p:spTree>
    <p:extLst>
      <p:ext uri="{BB962C8B-B14F-4D97-AF65-F5344CB8AC3E}">
        <p14:creationId xmlns:p14="http://schemas.microsoft.com/office/powerpoint/2010/main" val="1872340421"/>
      </p:ext>
    </p:extLst>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Ryan’s Three Keys to Success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3200" dirty="0" smtClean="0">
                <a:latin typeface="Helvetica Neue"/>
              </a:rPr>
              <a:t>1</a:t>
            </a:r>
            <a:r>
              <a:rPr lang="en-US" sz="3200" dirty="0">
                <a:latin typeface="Helvetica Neue"/>
              </a:rPr>
              <a:t>. Leadership Commitment</a:t>
            </a:r>
          </a:p>
          <a:p>
            <a:r>
              <a:rPr lang="en-US" sz="3200" dirty="0">
                <a:latin typeface="Helvetica Neue"/>
              </a:rPr>
              <a:t>2. A Master Trainer</a:t>
            </a:r>
          </a:p>
          <a:p>
            <a:r>
              <a:rPr lang="en-US" sz="3200" dirty="0">
                <a:latin typeface="Helvetica Neue"/>
              </a:rPr>
              <a:t>3. Time, Repetition and Attention to Detail</a:t>
            </a:r>
          </a:p>
          <a:p>
            <a:endParaRPr lang="en-US" sz="3200" dirty="0">
              <a:latin typeface="Helvetica Neue"/>
            </a:endParaRPr>
          </a:p>
        </p:txBody>
      </p:sp>
    </p:spTree>
    <p:extLst>
      <p:ext uri="{BB962C8B-B14F-4D97-AF65-F5344CB8AC3E}">
        <p14:creationId xmlns:p14="http://schemas.microsoft.com/office/powerpoint/2010/main" val="37023623"/>
      </p:ext>
    </p:extLst>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Step 1: Make the Big Decision</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3200" dirty="0"/>
              <a:t>To decide which of the article/topics should become the centerpiece module, ask three important questions to determine which topics would make the best modules:</a:t>
            </a:r>
          </a:p>
          <a:p>
            <a:r>
              <a:rPr lang="en-US" sz="3200" dirty="0"/>
              <a:t>	    1. Why will my reader care?</a:t>
            </a:r>
          </a:p>
          <a:p>
            <a:r>
              <a:rPr lang="en-US" sz="3200" dirty="0"/>
              <a:t>	    2. What will he want to know?</a:t>
            </a:r>
          </a:p>
          <a:p>
            <a:r>
              <a:rPr lang="en-US" sz="3200" dirty="0"/>
              <a:t>	    3. How can we best present that information? </a:t>
            </a:r>
            <a:endParaRPr lang="en-US" sz="3200" dirty="0">
              <a:latin typeface="Helvetica Neue"/>
            </a:endParaRPr>
          </a:p>
        </p:txBody>
      </p:sp>
    </p:spTree>
    <p:extLst>
      <p:ext uri="{BB962C8B-B14F-4D97-AF65-F5344CB8AC3E}">
        <p14:creationId xmlns:p14="http://schemas.microsoft.com/office/powerpoint/2010/main" val="457584406"/>
      </p:ext>
    </p:extLst>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Seeing the Total </a:t>
            </a:r>
            <a:r>
              <a:rPr lang="en-US" dirty="0">
                <a:latin typeface="Helvetica Neue"/>
                <a:ea typeface="Helvetica Neue"/>
                <a:cs typeface="Helvetica Neue"/>
                <a:sym typeface="Helvetica Neue"/>
              </a:rPr>
              <a:t>M</a:t>
            </a:r>
            <a:r>
              <a:rPr lang="en-US" dirty="0" smtClean="0">
                <a:latin typeface="Helvetica Neue"/>
                <a:ea typeface="Helvetica Neue"/>
                <a:cs typeface="Helvetica Neue"/>
                <a:sym typeface="Helvetica Neue"/>
              </a:rPr>
              <a:t>aestro Picture</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eaLnBrk="1" hangingPunct="1"/>
            <a:r>
              <a:rPr lang="en-US" sz="3200" b="1" dirty="0">
                <a:latin typeface="Helvetica Neue"/>
                <a:ea typeface="Osaka" charset="0"/>
                <a:cs typeface="Helvetica Neue"/>
              </a:rPr>
              <a:t>Part 1:</a:t>
            </a:r>
            <a:r>
              <a:rPr lang="en-US" sz="3200" dirty="0">
                <a:latin typeface="Helvetica Neue"/>
                <a:ea typeface="Osaka" charset="0"/>
                <a:cs typeface="Helvetica Neue"/>
              </a:rPr>
              <a:t> Whole Publication Approach allows staff ownership and great reader-interest-related coverage</a:t>
            </a:r>
          </a:p>
          <a:p>
            <a:pPr eaLnBrk="1" hangingPunct="1"/>
            <a:r>
              <a:rPr lang="en-US" sz="3200" b="1" dirty="0">
                <a:latin typeface="Helvetica Neue"/>
                <a:ea typeface="Osaka" charset="0"/>
                <a:cs typeface="Helvetica Neue"/>
              </a:rPr>
              <a:t>Part 2:</a:t>
            </a:r>
            <a:r>
              <a:rPr lang="en-US" sz="3200" dirty="0">
                <a:latin typeface="Helvetica Neue"/>
                <a:ea typeface="Osaka" charset="0"/>
                <a:cs typeface="Helvetica Neue"/>
              </a:rPr>
              <a:t> The Centerpiece Package Approach allows reporters, designers and photographers to work together to plan all elements for an interesting, informative and visual module.</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Ryan’s Think Like a Reader Keys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nSpc>
                <a:spcPct val="90000"/>
              </a:lnSpc>
            </a:pPr>
            <a:r>
              <a:rPr lang="en-US" sz="3200" dirty="0" smtClean="0">
                <a:latin typeface="Helvetica Neue"/>
              </a:rPr>
              <a:t>- Summarize </a:t>
            </a:r>
            <a:r>
              <a:rPr lang="en-US" sz="3200" dirty="0">
                <a:latin typeface="Helvetica Neue"/>
              </a:rPr>
              <a:t>the story in </a:t>
            </a:r>
            <a:r>
              <a:rPr lang="en-US" sz="3200" u="sng" dirty="0">
                <a:latin typeface="Helvetica Neue"/>
              </a:rPr>
              <a:t>30 words or less</a:t>
            </a:r>
          </a:p>
          <a:p>
            <a:pPr>
              <a:lnSpc>
                <a:spcPct val="90000"/>
              </a:lnSpc>
            </a:pPr>
            <a:r>
              <a:rPr lang="en-US" sz="3200" dirty="0" smtClean="0">
                <a:latin typeface="Helvetica Neue"/>
              </a:rPr>
              <a:t>- Answer </a:t>
            </a:r>
            <a:r>
              <a:rPr lang="en-US" sz="3200" dirty="0">
                <a:latin typeface="Helvetica Neue"/>
              </a:rPr>
              <a:t>the questions, I</a:t>
            </a:r>
            <a:r>
              <a:rPr lang="ja-JP" altLang="en-US" sz="3200" dirty="0">
                <a:latin typeface="Trebuchet MS"/>
              </a:rPr>
              <a:t>’</a:t>
            </a:r>
            <a:r>
              <a:rPr lang="en-US" sz="3200" dirty="0">
                <a:latin typeface="Helvetica Neue"/>
              </a:rPr>
              <a:t>m a busy reader; why should I care? and </a:t>
            </a:r>
            <a:r>
              <a:rPr lang="en-US" sz="3200" u="sng" dirty="0">
                <a:latin typeface="Helvetica Neue"/>
              </a:rPr>
              <a:t>What will make me stop and look at this story?</a:t>
            </a:r>
            <a:endParaRPr lang="en-US" sz="3200" dirty="0">
              <a:latin typeface="Helvetica Neue"/>
            </a:endParaRPr>
          </a:p>
          <a:p>
            <a:pPr>
              <a:lnSpc>
                <a:spcPct val="90000"/>
              </a:lnSpc>
            </a:pPr>
            <a:r>
              <a:rPr lang="en-US" sz="3200" dirty="0" smtClean="0">
                <a:latin typeface="Helvetica Neue"/>
              </a:rPr>
              <a:t>- Brainstorm </a:t>
            </a:r>
            <a:r>
              <a:rPr lang="en-US" sz="3200" dirty="0">
                <a:latin typeface="Helvetica Neue"/>
              </a:rPr>
              <a:t>what questions would immediately come to a readers</a:t>
            </a:r>
            <a:r>
              <a:rPr lang="ja-JP" altLang="en-US" sz="3200" dirty="0">
                <a:latin typeface="Trebuchet MS"/>
              </a:rPr>
              <a:t>’</a:t>
            </a:r>
            <a:r>
              <a:rPr lang="en-US" sz="3200" dirty="0">
                <a:latin typeface="Helvetica Neue"/>
              </a:rPr>
              <a:t> mind about the story.</a:t>
            </a:r>
          </a:p>
        </p:txBody>
      </p:sp>
    </p:spTree>
    <p:extLst>
      <p:ext uri="{BB962C8B-B14F-4D97-AF65-F5344CB8AC3E}">
        <p14:creationId xmlns:p14="http://schemas.microsoft.com/office/powerpoint/2010/main" val="2615104481"/>
      </p:ext>
    </p:extLst>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Step 2: Build the Team</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3200" dirty="0">
                <a:latin typeface="Helvetica Neue"/>
              </a:rPr>
              <a:t>Have a plan as to whom the Maestro Module Team should involve.  The maestro section leader or page designer usually call for the team meeting, but others may do so. Usually the team will meet after the reporter does the initial interviews. Be sure teams meet at the </a:t>
            </a:r>
            <a:r>
              <a:rPr lang="en-US" sz="3200" dirty="0" smtClean="0">
                <a:latin typeface="Helvetica Neue"/>
              </a:rPr>
              <a:t>Maestro table </a:t>
            </a:r>
            <a:r>
              <a:rPr lang="en-US" sz="3200" dirty="0">
                <a:latin typeface="Helvetica Neue"/>
              </a:rPr>
              <a:t>away from distractions.</a:t>
            </a:r>
          </a:p>
        </p:txBody>
      </p:sp>
    </p:spTree>
    <p:extLst>
      <p:ext uri="{BB962C8B-B14F-4D97-AF65-F5344CB8AC3E}">
        <p14:creationId xmlns:p14="http://schemas.microsoft.com/office/powerpoint/2010/main" val="2453170356"/>
      </p:ext>
    </p:extLst>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sz="3300" dirty="0" smtClean="0">
                <a:latin typeface="Helvetica Neue"/>
                <a:ea typeface="Helvetica Neue"/>
                <a:cs typeface="Helvetica Neue"/>
                <a:sym typeface="Helvetica Neue"/>
              </a:rPr>
              <a:t>Step 3: Discuss and Plan the Package</a:t>
            </a:r>
            <a:endParaRPr lang="en-US" sz="3300"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nSpc>
                <a:spcPct val="90000"/>
              </a:lnSpc>
            </a:pPr>
            <a:r>
              <a:rPr lang="en-US" sz="2600" dirty="0" smtClean="0">
                <a:latin typeface="Helvetica Neue"/>
              </a:rPr>
              <a:t>- Discuss </a:t>
            </a:r>
            <a:r>
              <a:rPr lang="en-US" sz="2600" dirty="0">
                <a:latin typeface="Helvetica Neue"/>
              </a:rPr>
              <a:t>and summarize the topic and what Question 1 would be. What is the major fact readers would want to know about the topic? What are supporting facts they need?</a:t>
            </a:r>
          </a:p>
          <a:p>
            <a:pPr>
              <a:lnSpc>
                <a:spcPct val="90000"/>
              </a:lnSpc>
            </a:pPr>
            <a:r>
              <a:rPr lang="en-US" sz="2600" dirty="0">
                <a:latin typeface="Helvetica Neue"/>
              </a:rPr>
              <a:t>How would each fact best be presented to the reader? </a:t>
            </a:r>
            <a:endParaRPr lang="en-US" sz="2600" dirty="0" smtClean="0">
              <a:latin typeface="Helvetica Neue"/>
            </a:endParaRPr>
          </a:p>
          <a:p>
            <a:pPr>
              <a:lnSpc>
                <a:spcPct val="90000"/>
              </a:lnSpc>
            </a:pPr>
            <a:r>
              <a:rPr lang="en-US" sz="2600" b="1" dirty="0" smtClean="0">
                <a:latin typeface="Helvetica Neue"/>
              </a:rPr>
              <a:t>- Think </a:t>
            </a:r>
            <a:r>
              <a:rPr lang="en-US" sz="2600" b="1" dirty="0">
                <a:latin typeface="Helvetica Neue"/>
              </a:rPr>
              <a:t>PHOTO, HEADLINE, CUTLINE and LEAD </a:t>
            </a:r>
            <a:r>
              <a:rPr lang="en-US" sz="2600" dirty="0">
                <a:latin typeface="Helvetica Neue"/>
              </a:rPr>
              <a:t>when deciding how to present information.  This sequence is the order in which most readers</a:t>
            </a:r>
            <a:r>
              <a:rPr lang="ja-JP" altLang="en-US" sz="2600" dirty="0">
                <a:latin typeface="Trebuchet MS"/>
              </a:rPr>
              <a:t>’</a:t>
            </a:r>
            <a:r>
              <a:rPr lang="en-US" sz="2600" dirty="0">
                <a:latin typeface="Helvetica Neue"/>
              </a:rPr>
              <a:t> eyes travel when they look at the printed page. If they find the photo interesting, they look at the headline</a:t>
            </a:r>
            <a:r>
              <a:rPr lang="en-US" sz="2600" dirty="0">
                <a:latin typeface="Lucida Grande" charset="0"/>
              </a:rPr>
              <a:t> w</a:t>
            </a:r>
            <a:r>
              <a:rPr lang="en-US" sz="2600" dirty="0">
                <a:latin typeface="Helvetica Neue"/>
              </a:rPr>
              <a:t>hen the cutline under the picture, then the lead.  If all those items are done well, the reader will be drawn into the article itself.</a:t>
            </a:r>
          </a:p>
          <a:p>
            <a:pPr>
              <a:lnSpc>
                <a:spcPct val="90000"/>
              </a:lnSpc>
            </a:pPr>
            <a:r>
              <a:rPr lang="en-US" sz="2600" dirty="0" smtClean="0">
                <a:latin typeface="Helvetica Neue"/>
              </a:rPr>
              <a:t>- Remember </a:t>
            </a:r>
            <a:r>
              <a:rPr lang="en-US" sz="2600" dirty="0">
                <a:latin typeface="Helvetica Neue"/>
              </a:rPr>
              <a:t>alternative copy is important for visual entry points.</a:t>
            </a:r>
          </a:p>
        </p:txBody>
      </p:sp>
    </p:spTree>
    <p:extLst>
      <p:ext uri="{BB962C8B-B14F-4D97-AF65-F5344CB8AC3E}">
        <p14:creationId xmlns:p14="http://schemas.microsoft.com/office/powerpoint/2010/main" val="129412922"/>
      </p:ext>
    </p:extLst>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sz="3300" dirty="0" smtClean="0">
                <a:latin typeface="Helvetica Neue"/>
                <a:ea typeface="Helvetica Neue"/>
                <a:cs typeface="Helvetica Neue"/>
                <a:sym typeface="Helvetica Neue"/>
              </a:rPr>
              <a:t>Centerpiece Plan</a:t>
            </a:r>
            <a:endParaRPr lang="en-US" sz="3300"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nSpc>
                <a:spcPct val="90000"/>
              </a:lnSpc>
            </a:pPr>
            <a:r>
              <a:rPr lang="en-US" sz="2800" dirty="0" smtClean="0">
                <a:latin typeface="Helvetica Neue"/>
              </a:rPr>
              <a:t>STORY IDEA  _______________________________</a:t>
            </a:r>
            <a:endParaRPr lang="en-US" sz="2800" dirty="0">
              <a:latin typeface="Helvetica Neue"/>
            </a:endParaRPr>
          </a:p>
          <a:p>
            <a:pPr>
              <a:lnSpc>
                <a:spcPct val="90000"/>
              </a:lnSpc>
            </a:pPr>
            <a:endParaRPr lang="en-US" sz="2800" dirty="0">
              <a:latin typeface="Helvetica Neue"/>
            </a:endParaRPr>
          </a:p>
          <a:p>
            <a:pPr>
              <a:lnSpc>
                <a:spcPct val="90000"/>
              </a:lnSpc>
            </a:pPr>
            <a:r>
              <a:rPr lang="en-US" sz="2800" dirty="0">
                <a:latin typeface="Helvetica Neue"/>
              </a:rPr>
              <a:t>A.  Describe it in 30 words </a:t>
            </a:r>
            <a:r>
              <a:rPr lang="en-US" sz="2800" dirty="0" smtClean="0">
                <a:latin typeface="Helvetica Neue"/>
              </a:rPr>
              <a:t>or less_________________</a:t>
            </a:r>
            <a:endParaRPr lang="en-US" sz="2800" dirty="0">
              <a:latin typeface="Helvetica Neue"/>
            </a:endParaRPr>
          </a:p>
          <a:p>
            <a:pPr>
              <a:lnSpc>
                <a:spcPct val="90000"/>
              </a:lnSpc>
            </a:pPr>
            <a:endParaRPr lang="en-US" sz="2800" dirty="0">
              <a:latin typeface="Helvetica Neue"/>
            </a:endParaRPr>
          </a:p>
          <a:p>
            <a:pPr>
              <a:lnSpc>
                <a:spcPct val="90000"/>
              </a:lnSpc>
            </a:pPr>
            <a:r>
              <a:rPr lang="en-US" sz="2800" dirty="0">
                <a:latin typeface="Helvetica Neue"/>
              </a:rPr>
              <a:t>B.  Discuss WHY SHOULD THE READER CARE? </a:t>
            </a:r>
          </a:p>
          <a:p>
            <a:pPr>
              <a:lnSpc>
                <a:spcPct val="90000"/>
              </a:lnSpc>
            </a:pPr>
            <a:endParaRPr lang="en-US" sz="2800" dirty="0">
              <a:latin typeface="Helvetica Neue"/>
            </a:endParaRPr>
          </a:p>
          <a:p>
            <a:pPr>
              <a:lnSpc>
                <a:spcPct val="90000"/>
              </a:lnSpc>
            </a:pPr>
            <a:r>
              <a:rPr lang="en-US" sz="2800" dirty="0" smtClean="0">
                <a:latin typeface="Helvetica Neue"/>
              </a:rPr>
              <a:t>QUESTIONS </a:t>
            </a:r>
            <a:r>
              <a:rPr lang="en-US" sz="2800" dirty="0">
                <a:latin typeface="Helvetica Neue"/>
              </a:rPr>
              <a:t>THE READER MIGHT HAVE: </a:t>
            </a:r>
          </a:p>
          <a:p>
            <a:pPr>
              <a:lnSpc>
                <a:spcPct val="90000"/>
              </a:lnSpc>
            </a:pPr>
            <a:r>
              <a:rPr lang="en-US" sz="2800" dirty="0">
                <a:latin typeface="Helvetica Neue"/>
              </a:rPr>
              <a:t>1.</a:t>
            </a:r>
            <a:endParaRPr lang="en-US" sz="3200" dirty="0">
              <a:latin typeface="Helvetica Neue"/>
            </a:endParaRPr>
          </a:p>
          <a:p>
            <a:pPr>
              <a:lnSpc>
                <a:spcPct val="90000"/>
              </a:lnSpc>
            </a:pPr>
            <a:r>
              <a:rPr lang="en-US" sz="3200" dirty="0">
                <a:latin typeface="Helvetica Neue"/>
              </a:rPr>
              <a:t>2.</a:t>
            </a:r>
          </a:p>
          <a:p>
            <a:pPr>
              <a:lnSpc>
                <a:spcPct val="90000"/>
              </a:lnSpc>
            </a:pPr>
            <a:r>
              <a:rPr lang="en-US" sz="3200" dirty="0">
                <a:latin typeface="Helvetica Neue"/>
              </a:rPr>
              <a:t>3.</a:t>
            </a:r>
          </a:p>
          <a:p>
            <a:pPr>
              <a:lnSpc>
                <a:spcPct val="90000"/>
              </a:lnSpc>
            </a:pPr>
            <a:endParaRPr lang="en-US" sz="3200" dirty="0"/>
          </a:p>
        </p:txBody>
      </p:sp>
    </p:spTree>
    <p:extLst>
      <p:ext uri="{BB962C8B-B14F-4D97-AF65-F5344CB8AC3E}">
        <p14:creationId xmlns:p14="http://schemas.microsoft.com/office/powerpoint/2010/main" val="3237057829"/>
      </p:ext>
    </p:extLst>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sz="3300" dirty="0" smtClean="0">
                <a:latin typeface="Helvetica Neue"/>
                <a:ea typeface="Helvetica Neue"/>
                <a:cs typeface="Helvetica Neue"/>
                <a:sym typeface="Helvetica Neue"/>
              </a:rPr>
              <a:t>Visual of Maestro Plan</a:t>
            </a:r>
            <a:endParaRPr lang="en-US" sz="3300"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nSpc>
                <a:spcPct val="90000"/>
              </a:lnSpc>
              <a:spcBef>
                <a:spcPct val="0"/>
              </a:spcBef>
            </a:pPr>
            <a:r>
              <a:rPr lang="en-US" sz="2800" b="1" baseline="30000" dirty="0">
                <a:solidFill>
                  <a:srgbClr val="000000"/>
                </a:solidFill>
                <a:latin typeface="Arial" charset="0"/>
              </a:rPr>
              <a:t>READY: </a:t>
            </a:r>
            <a:endParaRPr lang="en-US" sz="2800" baseline="30000" dirty="0">
              <a:solidFill>
                <a:srgbClr val="000000"/>
              </a:solidFill>
              <a:latin typeface="Arial" charset="0"/>
            </a:endParaRPr>
          </a:p>
          <a:p>
            <a:pPr>
              <a:lnSpc>
                <a:spcPct val="90000"/>
              </a:lnSpc>
              <a:spcBef>
                <a:spcPct val="0"/>
              </a:spcBef>
            </a:pPr>
            <a:r>
              <a:rPr lang="en-US" sz="2800" baseline="30000" dirty="0">
                <a:solidFill>
                  <a:srgbClr val="000000"/>
                </a:solidFill>
                <a:latin typeface="Arial" charset="0"/>
              </a:rPr>
              <a:t>Start with an IDEA for the topic for your maestro package.</a:t>
            </a:r>
          </a:p>
          <a:p>
            <a:pPr>
              <a:lnSpc>
                <a:spcPct val="90000"/>
              </a:lnSpc>
              <a:spcBef>
                <a:spcPct val="0"/>
              </a:spcBef>
            </a:pPr>
            <a:r>
              <a:rPr lang="en-US" sz="2800" b="1" baseline="30000" dirty="0">
                <a:solidFill>
                  <a:srgbClr val="000000"/>
                </a:solidFill>
                <a:latin typeface="Arial" charset="0"/>
              </a:rPr>
              <a:t>SET:</a:t>
            </a:r>
            <a:endParaRPr lang="en-US" sz="2800" baseline="30000" dirty="0">
              <a:solidFill>
                <a:srgbClr val="000000"/>
              </a:solidFill>
              <a:latin typeface="Arial" charset="0"/>
            </a:endParaRPr>
          </a:p>
          <a:p>
            <a:pPr>
              <a:lnSpc>
                <a:spcPct val="90000"/>
              </a:lnSpc>
              <a:spcBef>
                <a:spcPct val="0"/>
              </a:spcBef>
            </a:pPr>
            <a:r>
              <a:rPr lang="en-US" sz="2800" baseline="30000" dirty="0">
                <a:solidFill>
                  <a:srgbClr val="000000"/>
                </a:solidFill>
                <a:latin typeface="Arial" charset="0"/>
              </a:rPr>
              <a:t>Do some preliminary reporting on the topic.</a:t>
            </a:r>
          </a:p>
          <a:p>
            <a:pPr>
              <a:lnSpc>
                <a:spcPct val="90000"/>
              </a:lnSpc>
              <a:spcBef>
                <a:spcPct val="0"/>
              </a:spcBef>
            </a:pPr>
            <a:r>
              <a:rPr lang="en-US" sz="2800" b="1" baseline="30000" dirty="0">
                <a:solidFill>
                  <a:srgbClr val="000000"/>
                </a:solidFill>
                <a:latin typeface="Arial" charset="0"/>
              </a:rPr>
              <a:t>GO: </a:t>
            </a:r>
            <a:endParaRPr lang="en-US" sz="2800" baseline="30000" dirty="0">
              <a:solidFill>
                <a:srgbClr val="000000"/>
              </a:solidFill>
              <a:latin typeface="Arial" charset="0"/>
            </a:endParaRPr>
          </a:p>
          <a:p>
            <a:pPr>
              <a:lnSpc>
                <a:spcPct val="90000"/>
              </a:lnSpc>
              <a:spcBef>
                <a:spcPct val="0"/>
              </a:spcBef>
            </a:pPr>
            <a:r>
              <a:rPr lang="en-US" sz="2800" baseline="30000" dirty="0">
                <a:solidFill>
                  <a:srgbClr val="000000"/>
                </a:solidFill>
                <a:latin typeface="Arial" charset="0"/>
              </a:rPr>
              <a:t>Begin Steps AB123</a:t>
            </a:r>
          </a:p>
          <a:p>
            <a:pPr>
              <a:lnSpc>
                <a:spcPct val="90000"/>
              </a:lnSpc>
              <a:spcBef>
                <a:spcPct val="0"/>
              </a:spcBef>
            </a:pPr>
            <a:r>
              <a:rPr lang="en-US" sz="2800" b="1" baseline="30000" dirty="0">
                <a:solidFill>
                  <a:srgbClr val="000000"/>
                </a:solidFill>
                <a:latin typeface="Arial" charset="0"/>
              </a:rPr>
              <a:t>A. REFOCUS on the topic and SUMMARIZE it in 30 words or less. </a:t>
            </a:r>
            <a:r>
              <a:rPr lang="en-US" sz="2800" baseline="30000" dirty="0">
                <a:solidFill>
                  <a:srgbClr val="000000"/>
                </a:solidFill>
                <a:latin typeface="Arial" charset="0"/>
              </a:rPr>
              <a:t>(The basics of this summary should be in your </a:t>
            </a:r>
            <a:r>
              <a:rPr lang="en-US" sz="2800" baseline="30000" dirty="0" smtClean="0">
                <a:solidFill>
                  <a:srgbClr val="000000"/>
                </a:solidFill>
                <a:latin typeface="Arial" charset="0"/>
              </a:rPr>
              <a:t>headline </a:t>
            </a:r>
            <a:endParaRPr lang="en-US" sz="2800" baseline="30000" dirty="0">
              <a:solidFill>
                <a:srgbClr val="000000"/>
              </a:solidFill>
              <a:latin typeface="Arial" charset="0"/>
            </a:endParaRPr>
          </a:p>
          <a:p>
            <a:pPr>
              <a:lnSpc>
                <a:spcPct val="90000"/>
              </a:lnSpc>
              <a:spcBef>
                <a:spcPct val="0"/>
              </a:spcBef>
            </a:pPr>
            <a:r>
              <a:rPr lang="en-US" sz="2800" baseline="30000" dirty="0">
                <a:solidFill>
                  <a:srgbClr val="000000"/>
                </a:solidFill>
                <a:latin typeface="Arial" charset="0"/>
              </a:rPr>
              <a:t>once you start to design.)</a:t>
            </a:r>
          </a:p>
          <a:p>
            <a:pPr>
              <a:lnSpc>
                <a:spcPct val="90000"/>
              </a:lnSpc>
              <a:spcBef>
                <a:spcPct val="0"/>
              </a:spcBef>
            </a:pPr>
            <a:endParaRPr lang="en-US" sz="2800" baseline="30000" dirty="0">
              <a:solidFill>
                <a:srgbClr val="000000"/>
              </a:solidFill>
              <a:latin typeface="Arial" charset="0"/>
            </a:endParaRPr>
          </a:p>
          <a:p>
            <a:pPr>
              <a:lnSpc>
                <a:spcPct val="90000"/>
              </a:lnSpc>
              <a:spcBef>
                <a:spcPct val="0"/>
              </a:spcBef>
            </a:pPr>
            <a:r>
              <a:rPr lang="en-US" sz="2800" b="1" baseline="30000" dirty="0">
                <a:solidFill>
                  <a:srgbClr val="000000"/>
                </a:solidFill>
                <a:latin typeface="Arial" charset="0"/>
              </a:rPr>
              <a:t>B. WHY WILL THE READER CARE?</a:t>
            </a:r>
            <a:endParaRPr lang="en-US" sz="2800" baseline="30000" dirty="0">
              <a:solidFill>
                <a:srgbClr val="000000"/>
              </a:solidFill>
              <a:latin typeface="Arial" charset="0"/>
            </a:endParaRPr>
          </a:p>
          <a:p>
            <a:pPr>
              <a:lnSpc>
                <a:spcPct val="90000"/>
              </a:lnSpc>
              <a:spcBef>
                <a:spcPct val="0"/>
              </a:spcBef>
            </a:pPr>
            <a:r>
              <a:rPr lang="en-US" sz="2800" baseline="30000" dirty="0">
                <a:solidFill>
                  <a:srgbClr val="000000"/>
                </a:solidFill>
                <a:latin typeface="Arial" charset="0"/>
              </a:rPr>
              <a:t>What will make them stop and look at the package? </a:t>
            </a:r>
          </a:p>
          <a:p>
            <a:pPr>
              <a:lnSpc>
                <a:spcPct val="90000"/>
              </a:lnSpc>
              <a:spcBef>
                <a:spcPct val="0"/>
              </a:spcBef>
            </a:pPr>
            <a:r>
              <a:rPr lang="en-US" sz="2800" baseline="30000" dirty="0">
                <a:solidFill>
                  <a:srgbClr val="000000"/>
                </a:solidFill>
                <a:latin typeface="Arial" charset="0"/>
              </a:rPr>
              <a:t>Remember to keep going back to this question during the process.</a:t>
            </a:r>
          </a:p>
          <a:p>
            <a:pPr>
              <a:lnSpc>
                <a:spcPct val="90000"/>
              </a:lnSpc>
              <a:spcBef>
                <a:spcPct val="0"/>
              </a:spcBef>
            </a:pPr>
            <a:endParaRPr lang="en-US" sz="2800" baseline="30000" dirty="0">
              <a:solidFill>
                <a:srgbClr val="000000"/>
              </a:solidFill>
              <a:latin typeface="Arial" charset="0"/>
            </a:endParaRPr>
          </a:p>
          <a:p>
            <a:pPr>
              <a:lnSpc>
                <a:spcPct val="90000"/>
              </a:lnSpc>
              <a:spcBef>
                <a:spcPct val="0"/>
              </a:spcBef>
            </a:pPr>
            <a:r>
              <a:rPr lang="en-US" sz="2800" baseline="30000" dirty="0">
                <a:solidFill>
                  <a:srgbClr val="000000"/>
                </a:solidFill>
                <a:latin typeface="Arial" charset="0"/>
              </a:rPr>
              <a:t>	</a:t>
            </a:r>
            <a:r>
              <a:rPr lang="en-US" sz="2800" b="1" baseline="30000" dirty="0">
                <a:solidFill>
                  <a:srgbClr val="000000"/>
                </a:solidFill>
                <a:latin typeface="Arial" charset="0"/>
              </a:rPr>
              <a:t>1. Answer </a:t>
            </a:r>
            <a:r>
              <a:rPr lang="en-US" sz="2800" b="1" baseline="30000" dirty="0" smtClean="0">
                <a:solidFill>
                  <a:srgbClr val="000000"/>
                </a:solidFill>
                <a:latin typeface="Arial" charset="0"/>
              </a:rPr>
              <a:t>1:</a:t>
            </a:r>
            <a:r>
              <a:rPr lang="en-US" sz="2800" b="1" dirty="0" smtClean="0">
                <a:solidFill>
                  <a:srgbClr val="000000"/>
                </a:solidFill>
                <a:latin typeface="Arial" charset="0"/>
              </a:rPr>
              <a:t> </a:t>
            </a:r>
            <a:r>
              <a:rPr lang="en-US" sz="2800" b="1" baseline="30000" dirty="0" smtClean="0">
                <a:solidFill>
                  <a:srgbClr val="000000"/>
                </a:solidFill>
                <a:latin typeface="Arial" charset="0"/>
              </a:rPr>
              <a:t>Reason </a:t>
            </a:r>
            <a:r>
              <a:rPr lang="en-US" sz="2800" b="1" baseline="30000" dirty="0">
                <a:solidFill>
                  <a:srgbClr val="000000"/>
                </a:solidFill>
                <a:latin typeface="Arial" charset="0"/>
              </a:rPr>
              <a:t>they will care</a:t>
            </a:r>
          </a:p>
          <a:p>
            <a:pPr>
              <a:lnSpc>
                <a:spcPct val="90000"/>
              </a:lnSpc>
              <a:spcBef>
                <a:spcPct val="0"/>
              </a:spcBef>
            </a:pPr>
            <a:r>
              <a:rPr lang="en-US" sz="2800" b="1" baseline="30000" dirty="0">
                <a:solidFill>
                  <a:srgbClr val="000000"/>
                </a:solidFill>
                <a:latin typeface="Arial" charset="0"/>
              </a:rPr>
              <a:t>	2. Answer 2: Reason they will care</a:t>
            </a:r>
          </a:p>
          <a:p>
            <a:pPr>
              <a:lnSpc>
                <a:spcPct val="90000"/>
              </a:lnSpc>
              <a:spcBef>
                <a:spcPct val="0"/>
              </a:spcBef>
            </a:pPr>
            <a:r>
              <a:rPr lang="en-US" sz="2800" b="1" baseline="30000" dirty="0">
                <a:solidFill>
                  <a:srgbClr val="000000"/>
                </a:solidFill>
                <a:latin typeface="Arial" charset="0"/>
              </a:rPr>
              <a:t> 	3. Answer 3: Reason they will care</a:t>
            </a:r>
            <a:endParaRPr lang="en-US" sz="2800" baseline="30000" dirty="0">
              <a:solidFill>
                <a:srgbClr val="000000"/>
              </a:solidFill>
              <a:latin typeface="Arial" charset="0"/>
            </a:endParaRPr>
          </a:p>
          <a:p>
            <a:pPr>
              <a:lnSpc>
                <a:spcPct val="90000"/>
              </a:lnSpc>
              <a:spcBef>
                <a:spcPct val="0"/>
              </a:spcBef>
            </a:pPr>
            <a:r>
              <a:rPr lang="en-US" sz="2800" baseline="30000" dirty="0">
                <a:solidFill>
                  <a:srgbClr val="000000"/>
                </a:solidFill>
                <a:latin typeface="Arial" charset="0"/>
              </a:rPr>
              <a:t>(Be practical and specific with your </a:t>
            </a:r>
            <a:r>
              <a:rPr lang="en-US" sz="2800" baseline="30000" dirty="0" smtClean="0">
                <a:solidFill>
                  <a:srgbClr val="000000"/>
                </a:solidFill>
                <a:latin typeface="Arial" charset="0"/>
              </a:rPr>
              <a:t>1,2,3 </a:t>
            </a:r>
            <a:r>
              <a:rPr lang="en-US" sz="2800" baseline="30000" dirty="0">
                <a:solidFill>
                  <a:srgbClr val="000000"/>
                </a:solidFill>
                <a:latin typeface="Arial" charset="0"/>
              </a:rPr>
              <a:t>answers; </a:t>
            </a:r>
          </a:p>
          <a:p>
            <a:pPr>
              <a:lnSpc>
                <a:spcPct val="90000"/>
              </a:lnSpc>
              <a:spcBef>
                <a:spcPct val="0"/>
              </a:spcBef>
            </a:pPr>
            <a:r>
              <a:rPr lang="en-US" sz="2800" baseline="30000" dirty="0">
                <a:solidFill>
                  <a:srgbClr val="000000"/>
                </a:solidFill>
                <a:latin typeface="Arial" charset="0"/>
              </a:rPr>
              <a:t>you will use them again</a:t>
            </a:r>
            <a:r>
              <a:rPr lang="en-US" sz="2800" baseline="30000" dirty="0" smtClean="0">
                <a:solidFill>
                  <a:srgbClr val="000000"/>
                </a:solidFill>
                <a:latin typeface="Arial" charset="0"/>
              </a:rPr>
              <a:t>.)</a:t>
            </a:r>
            <a:endParaRPr lang="en-US" sz="2800" baseline="30000" dirty="0">
              <a:solidFill>
                <a:srgbClr val="000000"/>
              </a:solidFill>
              <a:latin typeface="Arial" charset="0"/>
            </a:endParaRPr>
          </a:p>
          <a:p>
            <a:pPr>
              <a:lnSpc>
                <a:spcPct val="90000"/>
              </a:lnSpc>
              <a:spcBef>
                <a:spcPct val="0"/>
              </a:spcBef>
            </a:pPr>
            <a:endParaRPr lang="en-US" sz="3200" dirty="0">
              <a:solidFill>
                <a:srgbClr val="000000"/>
              </a:solidFill>
              <a:latin typeface="Arial" charset="0"/>
            </a:endParaRPr>
          </a:p>
          <a:p>
            <a:pPr>
              <a:lnSpc>
                <a:spcPct val="90000"/>
              </a:lnSpc>
              <a:spcBef>
                <a:spcPct val="0"/>
              </a:spcBef>
            </a:pPr>
            <a:endParaRPr lang="en-US" sz="3200" baseline="30000" dirty="0">
              <a:solidFill>
                <a:srgbClr val="000000"/>
              </a:solidFill>
              <a:latin typeface="Arial" charset="0"/>
            </a:endParaRPr>
          </a:p>
        </p:txBody>
      </p:sp>
    </p:spTree>
    <p:extLst>
      <p:ext uri="{BB962C8B-B14F-4D97-AF65-F5344CB8AC3E}">
        <p14:creationId xmlns:p14="http://schemas.microsoft.com/office/powerpoint/2010/main" val="3092485001"/>
      </p:ext>
    </p:extLst>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sz="3300" dirty="0" smtClean="0">
                <a:latin typeface="Helvetica Neue"/>
                <a:ea typeface="Helvetica Neue"/>
                <a:cs typeface="Helvetica Neue"/>
                <a:sym typeface="Helvetica Neue"/>
              </a:rPr>
              <a:t>Visual Continued</a:t>
            </a:r>
            <a:endParaRPr lang="en-US" sz="3300"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nSpc>
                <a:spcPct val="90000"/>
              </a:lnSpc>
              <a:spcBef>
                <a:spcPct val="0"/>
              </a:spcBef>
            </a:pPr>
            <a:r>
              <a:rPr lang="en-US" sz="2800" b="1" baseline="30000" dirty="0">
                <a:solidFill>
                  <a:srgbClr val="000000"/>
                </a:solidFill>
                <a:latin typeface="Arial" charset="0"/>
              </a:rPr>
              <a:t>NOW....</a:t>
            </a:r>
          </a:p>
          <a:p>
            <a:pPr>
              <a:lnSpc>
                <a:spcPct val="90000"/>
              </a:lnSpc>
              <a:spcBef>
                <a:spcPct val="0"/>
              </a:spcBef>
            </a:pPr>
            <a:r>
              <a:rPr lang="en-US" sz="2800" b="1" baseline="30000" dirty="0">
                <a:solidFill>
                  <a:srgbClr val="000000"/>
                </a:solidFill>
                <a:latin typeface="Arial" charset="0"/>
              </a:rPr>
              <a:t>WHERE DO YOU USE THE AB123 </a:t>
            </a:r>
            <a:r>
              <a:rPr lang="en-US" sz="2800" b="1" baseline="30000" dirty="0" smtClean="0">
                <a:solidFill>
                  <a:srgbClr val="000000"/>
                </a:solidFill>
                <a:latin typeface="Arial" charset="0"/>
              </a:rPr>
              <a:t>INFO</a:t>
            </a:r>
            <a:r>
              <a:rPr lang="en-US" sz="2800" b="1" dirty="0" smtClean="0">
                <a:solidFill>
                  <a:srgbClr val="000000"/>
                </a:solidFill>
                <a:latin typeface="Arial" charset="0"/>
              </a:rPr>
              <a:t> </a:t>
            </a:r>
            <a:r>
              <a:rPr lang="en-US" sz="2800" b="1" baseline="30000" dirty="0" smtClean="0">
                <a:solidFill>
                  <a:srgbClr val="000000"/>
                </a:solidFill>
                <a:latin typeface="Arial" charset="0"/>
              </a:rPr>
              <a:t>IN </a:t>
            </a:r>
            <a:r>
              <a:rPr lang="en-US" sz="2800" b="1" baseline="30000" dirty="0">
                <a:solidFill>
                  <a:srgbClr val="000000"/>
                </a:solidFill>
                <a:latin typeface="Arial" charset="0"/>
              </a:rPr>
              <a:t>YOUR DESIGN?</a:t>
            </a:r>
            <a:endParaRPr lang="en-US" sz="2800" baseline="30000" dirty="0">
              <a:solidFill>
                <a:srgbClr val="000000"/>
              </a:solidFill>
              <a:latin typeface="Arial" charset="0"/>
            </a:endParaRPr>
          </a:p>
          <a:p>
            <a:pPr>
              <a:lnSpc>
                <a:spcPct val="90000"/>
              </a:lnSpc>
              <a:spcBef>
                <a:spcPct val="0"/>
              </a:spcBef>
            </a:pPr>
            <a:endParaRPr lang="en-US" sz="2800" baseline="30000" dirty="0">
              <a:solidFill>
                <a:srgbClr val="000000"/>
              </a:solidFill>
              <a:latin typeface="Arial" charset="0"/>
            </a:endParaRPr>
          </a:p>
          <a:p>
            <a:pPr>
              <a:lnSpc>
                <a:spcPct val="90000"/>
              </a:lnSpc>
              <a:spcBef>
                <a:spcPct val="0"/>
              </a:spcBef>
            </a:pPr>
            <a:r>
              <a:rPr lang="en-US" sz="2800" baseline="30000" dirty="0">
                <a:solidFill>
                  <a:srgbClr val="000000"/>
                </a:solidFill>
                <a:latin typeface="Arial" charset="0"/>
              </a:rPr>
              <a:t>Remember that the </a:t>
            </a:r>
            <a:r>
              <a:rPr lang="en-US" sz="2800" baseline="30000" dirty="0" smtClean="0">
                <a:solidFill>
                  <a:srgbClr val="000000"/>
                </a:solidFill>
                <a:latin typeface="Arial" charset="0"/>
              </a:rPr>
              <a:t>questions </a:t>
            </a:r>
            <a:endParaRPr lang="en-US" sz="2800" baseline="30000" dirty="0">
              <a:solidFill>
                <a:srgbClr val="000000"/>
              </a:solidFill>
              <a:latin typeface="Arial" charset="0"/>
            </a:endParaRPr>
          </a:p>
          <a:p>
            <a:pPr>
              <a:lnSpc>
                <a:spcPct val="90000"/>
              </a:lnSpc>
              <a:spcBef>
                <a:spcPct val="0"/>
              </a:spcBef>
            </a:pPr>
            <a:r>
              <a:rPr lang="en-US" sz="2800" baseline="30000" dirty="0">
                <a:solidFill>
                  <a:srgbClr val="000000"/>
                </a:solidFill>
                <a:latin typeface="Arial" charset="0"/>
              </a:rPr>
              <a:t>(Why will the reader care?) </a:t>
            </a:r>
            <a:r>
              <a:rPr lang="en-US" sz="2800" baseline="30000" dirty="0" smtClean="0">
                <a:solidFill>
                  <a:srgbClr val="000000"/>
                </a:solidFill>
                <a:latin typeface="Arial" charset="0"/>
              </a:rPr>
              <a:t>will </a:t>
            </a:r>
            <a:r>
              <a:rPr lang="en-US" sz="2800" baseline="30000" dirty="0">
                <a:solidFill>
                  <a:srgbClr val="000000"/>
                </a:solidFill>
                <a:latin typeface="Arial" charset="0"/>
              </a:rPr>
              <a:t>determine the design </a:t>
            </a:r>
            <a:r>
              <a:rPr lang="en-US" sz="2800" baseline="30000" dirty="0" smtClean="0">
                <a:solidFill>
                  <a:srgbClr val="000000"/>
                </a:solidFill>
                <a:latin typeface="Arial" charset="0"/>
              </a:rPr>
              <a:t>and </a:t>
            </a:r>
            <a:r>
              <a:rPr lang="en-US" sz="2800" baseline="30000" dirty="0">
                <a:solidFill>
                  <a:srgbClr val="000000"/>
                </a:solidFill>
                <a:latin typeface="Arial" charset="0"/>
              </a:rPr>
              <a:t>should be </a:t>
            </a:r>
            <a:r>
              <a:rPr lang="en-US" sz="2800" baseline="30000" dirty="0" smtClean="0">
                <a:solidFill>
                  <a:srgbClr val="000000"/>
                </a:solidFill>
                <a:latin typeface="Arial" charset="0"/>
              </a:rPr>
              <a:t>	-answered </a:t>
            </a:r>
            <a:r>
              <a:rPr lang="en-US" sz="2800" baseline="30000" dirty="0">
                <a:solidFill>
                  <a:srgbClr val="000000"/>
                </a:solidFill>
                <a:latin typeface="Arial" charset="0"/>
              </a:rPr>
              <a:t>in one of four spots:</a:t>
            </a:r>
          </a:p>
          <a:p>
            <a:pPr>
              <a:lnSpc>
                <a:spcPct val="90000"/>
              </a:lnSpc>
              <a:spcBef>
                <a:spcPct val="0"/>
              </a:spcBef>
            </a:pPr>
            <a:r>
              <a:rPr lang="en-US" sz="2800" baseline="30000" dirty="0" smtClean="0">
                <a:solidFill>
                  <a:srgbClr val="000000"/>
                </a:solidFill>
                <a:latin typeface="Arial" charset="0"/>
              </a:rPr>
              <a:t>	- THE </a:t>
            </a:r>
            <a:r>
              <a:rPr lang="en-US" sz="2800" baseline="30000" dirty="0">
                <a:solidFill>
                  <a:srgbClr val="000000"/>
                </a:solidFill>
                <a:latin typeface="Arial" charset="0"/>
              </a:rPr>
              <a:t>FOCAL POINT </a:t>
            </a:r>
            <a:r>
              <a:rPr lang="en-US" sz="2800" baseline="30000" dirty="0" smtClean="0">
                <a:solidFill>
                  <a:srgbClr val="000000"/>
                </a:solidFill>
                <a:latin typeface="Arial" charset="0"/>
              </a:rPr>
              <a:t>PICTURE</a:t>
            </a:r>
            <a:endParaRPr lang="en-US" sz="2800" baseline="30000" dirty="0">
              <a:solidFill>
                <a:srgbClr val="000000"/>
              </a:solidFill>
              <a:latin typeface="Arial" charset="0"/>
            </a:endParaRPr>
          </a:p>
          <a:p>
            <a:pPr>
              <a:lnSpc>
                <a:spcPct val="90000"/>
              </a:lnSpc>
              <a:spcBef>
                <a:spcPct val="0"/>
              </a:spcBef>
            </a:pPr>
            <a:r>
              <a:rPr lang="en-US" sz="2800" baseline="30000" dirty="0" smtClean="0">
                <a:solidFill>
                  <a:srgbClr val="000000"/>
                </a:solidFill>
                <a:latin typeface="Arial" charset="0"/>
              </a:rPr>
              <a:t>	- THE </a:t>
            </a:r>
            <a:r>
              <a:rPr lang="en-US" sz="2800" baseline="30000" dirty="0">
                <a:solidFill>
                  <a:srgbClr val="000000"/>
                </a:solidFill>
                <a:latin typeface="Arial" charset="0"/>
              </a:rPr>
              <a:t>HEADLINE </a:t>
            </a:r>
          </a:p>
          <a:p>
            <a:pPr>
              <a:lnSpc>
                <a:spcPct val="90000"/>
              </a:lnSpc>
              <a:spcBef>
                <a:spcPct val="0"/>
              </a:spcBef>
            </a:pPr>
            <a:r>
              <a:rPr lang="en-US" sz="2800" baseline="30000" dirty="0" smtClean="0">
                <a:solidFill>
                  <a:srgbClr val="000000"/>
                </a:solidFill>
                <a:latin typeface="Arial" charset="0"/>
              </a:rPr>
              <a:t>	- CUTLINES</a:t>
            </a:r>
            <a:r>
              <a:rPr lang="en-US" sz="2800" baseline="30000" dirty="0">
                <a:solidFill>
                  <a:srgbClr val="000000"/>
                </a:solidFill>
                <a:latin typeface="Arial" charset="0"/>
              </a:rPr>
              <a:t>/CAPTIONS, QUOTES, LISTS, CHARTS, ECT.</a:t>
            </a:r>
          </a:p>
          <a:p>
            <a:pPr>
              <a:lnSpc>
                <a:spcPct val="90000"/>
              </a:lnSpc>
              <a:spcBef>
                <a:spcPct val="0"/>
              </a:spcBef>
            </a:pPr>
            <a:r>
              <a:rPr lang="en-US" sz="2800" baseline="30000" dirty="0" smtClean="0">
                <a:solidFill>
                  <a:srgbClr val="000000"/>
                </a:solidFill>
                <a:latin typeface="Arial" charset="0"/>
              </a:rPr>
              <a:t>	- THE </a:t>
            </a:r>
            <a:r>
              <a:rPr lang="en-US" sz="2800" baseline="30000" dirty="0">
                <a:solidFill>
                  <a:srgbClr val="000000"/>
                </a:solidFill>
                <a:latin typeface="Arial" charset="0"/>
              </a:rPr>
              <a:t>LEAD</a:t>
            </a:r>
          </a:p>
          <a:p>
            <a:pPr>
              <a:lnSpc>
                <a:spcPct val="90000"/>
              </a:lnSpc>
              <a:spcBef>
                <a:spcPct val="0"/>
              </a:spcBef>
            </a:pPr>
            <a:r>
              <a:rPr lang="en-US" sz="2800" baseline="30000" dirty="0" smtClean="0">
                <a:solidFill>
                  <a:srgbClr val="000000"/>
                </a:solidFill>
                <a:latin typeface="Arial" charset="0"/>
              </a:rPr>
              <a:t>The </a:t>
            </a:r>
            <a:r>
              <a:rPr lang="en-US" sz="2800" baseline="30000" dirty="0">
                <a:solidFill>
                  <a:srgbClr val="000000"/>
                </a:solidFill>
                <a:latin typeface="Arial" charset="0"/>
              </a:rPr>
              <a:t>picture and headline should work as a </a:t>
            </a:r>
            <a:r>
              <a:rPr lang="ja-JP" altLang="en-US" sz="2800" baseline="30000" dirty="0">
                <a:solidFill>
                  <a:srgbClr val="000000"/>
                </a:solidFill>
                <a:latin typeface="Trebuchet MS"/>
              </a:rPr>
              <a:t>“</a:t>
            </a:r>
            <a:r>
              <a:rPr lang="en-US" sz="2800" baseline="30000" dirty="0">
                <a:solidFill>
                  <a:srgbClr val="000000"/>
                </a:solidFill>
                <a:latin typeface="Arial" charset="0"/>
              </a:rPr>
              <a:t>1-2 punch</a:t>
            </a:r>
            <a:r>
              <a:rPr lang="ja-JP" altLang="en-US" sz="2800" baseline="30000" dirty="0">
                <a:solidFill>
                  <a:srgbClr val="000000"/>
                </a:solidFill>
                <a:latin typeface="Trebuchet MS"/>
              </a:rPr>
              <a:t>”</a:t>
            </a:r>
            <a:r>
              <a:rPr lang="en-US" sz="2800" baseline="30000" dirty="0">
                <a:solidFill>
                  <a:srgbClr val="000000"/>
                </a:solidFill>
                <a:latin typeface="Arial" charset="0"/>
              </a:rPr>
              <a:t> </a:t>
            </a:r>
            <a:r>
              <a:rPr lang="en-US" sz="2800" baseline="30000" dirty="0" smtClean="0">
                <a:solidFill>
                  <a:srgbClr val="000000"/>
                </a:solidFill>
                <a:latin typeface="Arial" charset="0"/>
              </a:rPr>
              <a:t>to </a:t>
            </a:r>
            <a:r>
              <a:rPr lang="en-US" sz="2800" baseline="30000" dirty="0">
                <a:solidFill>
                  <a:srgbClr val="000000"/>
                </a:solidFill>
                <a:latin typeface="Arial" charset="0"/>
              </a:rPr>
              <a:t>pull the reader into the page.</a:t>
            </a:r>
          </a:p>
          <a:p>
            <a:pPr>
              <a:lnSpc>
                <a:spcPct val="90000"/>
              </a:lnSpc>
            </a:pPr>
            <a:endParaRPr lang="en-US" sz="2800" dirty="0"/>
          </a:p>
        </p:txBody>
      </p:sp>
    </p:spTree>
    <p:extLst>
      <p:ext uri="{BB962C8B-B14F-4D97-AF65-F5344CB8AC3E}">
        <p14:creationId xmlns:p14="http://schemas.microsoft.com/office/powerpoint/2010/main" val="4197895168"/>
      </p:ext>
    </p:extLst>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6" name="Picture 4" descr="Visual of Maestro Pl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53752"/>
            <a:ext cx="8534400" cy="5522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126813"/>
      </p:ext>
    </p:extLst>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sz="3300" dirty="0" smtClean="0">
                <a:latin typeface="Helvetica Neue"/>
                <a:ea typeface="Helvetica Neue"/>
                <a:cs typeface="Helvetica Neue"/>
                <a:sym typeface="Helvetica Neue"/>
              </a:rPr>
              <a:t>Step 4: Distribute Jobs</a:t>
            </a:r>
            <a:endParaRPr lang="en-US" sz="3300"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2400" dirty="0" smtClean="0">
                <a:latin typeface="Helvetica Neue"/>
              </a:rPr>
              <a:t>- With </a:t>
            </a:r>
            <a:r>
              <a:rPr lang="en-US" sz="2400" dirty="0">
                <a:latin typeface="Helvetica Neue"/>
              </a:rPr>
              <a:t>each question, </a:t>
            </a:r>
            <a:r>
              <a:rPr lang="en-US" sz="2400" u="sng" dirty="0">
                <a:latin typeface="Helvetica Neue"/>
              </a:rPr>
              <a:t>photographers</a:t>
            </a:r>
            <a:r>
              <a:rPr lang="en-US" sz="2400" dirty="0">
                <a:latin typeface="Helvetica Neue"/>
              </a:rPr>
              <a:t> should ask for and offer suggestions as to what types of pictures would be good for the package.</a:t>
            </a:r>
          </a:p>
          <a:p>
            <a:r>
              <a:rPr lang="en-US" sz="2400" dirty="0" smtClean="0">
                <a:latin typeface="Helvetica Neue"/>
              </a:rPr>
              <a:t>- </a:t>
            </a:r>
            <a:r>
              <a:rPr lang="en-US" sz="2400" u="sng" dirty="0" smtClean="0">
                <a:latin typeface="Helvetica Neue"/>
              </a:rPr>
              <a:t>Reporters</a:t>
            </a:r>
            <a:r>
              <a:rPr lang="en-US" sz="2400" dirty="0" smtClean="0">
                <a:latin typeface="Helvetica Neue"/>
              </a:rPr>
              <a:t> </a:t>
            </a:r>
            <a:r>
              <a:rPr lang="en-US" sz="2400" dirty="0">
                <a:latin typeface="Helvetica Neue"/>
              </a:rPr>
              <a:t>should take note of information they should (and should not) include in the main article. What info should go in a sidebar article?</a:t>
            </a:r>
          </a:p>
          <a:p>
            <a:r>
              <a:rPr lang="en-US" sz="2400" dirty="0" smtClean="0">
                <a:latin typeface="Helvetica Neue"/>
              </a:rPr>
              <a:t>- </a:t>
            </a:r>
            <a:r>
              <a:rPr lang="en-US" sz="2400" u="sng" dirty="0" smtClean="0">
                <a:latin typeface="Helvetica Neue"/>
              </a:rPr>
              <a:t>Page </a:t>
            </a:r>
            <a:r>
              <a:rPr lang="en-US" sz="2400" u="sng" dirty="0">
                <a:latin typeface="Helvetica Neue"/>
              </a:rPr>
              <a:t>designers</a:t>
            </a:r>
            <a:r>
              <a:rPr lang="en-US" sz="2400" dirty="0">
                <a:latin typeface="Helvetica Neue"/>
              </a:rPr>
              <a:t> should use the dummy sheet to sketch out a possible design of the page using the elements planned by the three</a:t>
            </a:r>
            <a:r>
              <a:rPr lang="en-US" sz="2400" smtClean="0">
                <a:latin typeface="Helvetica Neue"/>
              </a:rPr>
              <a:t>-person </a:t>
            </a:r>
            <a:r>
              <a:rPr lang="en-US" sz="2400" dirty="0">
                <a:latin typeface="Helvetica Neue"/>
              </a:rPr>
              <a:t>team. Designers should consider what would make the reader stop and look at this story.  Where are possible reader entry points on the page?  How should other unrelated articles (if there are any) be placed on the page?</a:t>
            </a:r>
          </a:p>
          <a:p>
            <a:endParaRPr lang="en-US" sz="2400" dirty="0"/>
          </a:p>
        </p:txBody>
      </p:sp>
    </p:spTree>
    <p:extLst>
      <p:ext uri="{BB962C8B-B14F-4D97-AF65-F5344CB8AC3E}">
        <p14:creationId xmlns:p14="http://schemas.microsoft.com/office/powerpoint/2010/main" val="3388773755"/>
      </p:ext>
    </p:extLst>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sz="3300" dirty="0" smtClean="0">
                <a:latin typeface="Helvetica Neue"/>
                <a:ea typeface="Helvetica Neue"/>
                <a:cs typeface="Helvetica Neue"/>
                <a:sym typeface="Helvetica Neue"/>
              </a:rPr>
              <a:t>Important</a:t>
            </a:r>
            <a:endParaRPr lang="en-US" sz="3300"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nSpc>
                <a:spcPct val="90000"/>
              </a:lnSpc>
            </a:pPr>
            <a:r>
              <a:rPr lang="en-US" sz="2400" dirty="0" smtClean="0">
                <a:latin typeface="Helvetica Neue"/>
              </a:rPr>
              <a:t>- Throughout </a:t>
            </a:r>
            <a:r>
              <a:rPr lang="en-US" sz="2400" dirty="0">
                <a:latin typeface="Helvetica Neue"/>
              </a:rPr>
              <a:t>this process team members should remember to ask, Why will my reader care? If the reader will not care, disregard that aspect of the topic or rethink the angle.</a:t>
            </a:r>
          </a:p>
          <a:p>
            <a:endParaRPr lang="en-US" sz="2400" dirty="0"/>
          </a:p>
        </p:txBody>
      </p:sp>
    </p:spTree>
    <p:extLst>
      <p:ext uri="{BB962C8B-B14F-4D97-AF65-F5344CB8AC3E}">
        <p14:creationId xmlns:p14="http://schemas.microsoft.com/office/powerpoint/2010/main" val="537584971"/>
      </p:ext>
    </p:extLst>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sz="3300" dirty="0" smtClean="0">
                <a:latin typeface="Helvetica Neue"/>
                <a:ea typeface="Helvetica Neue"/>
                <a:cs typeface="Helvetica Neue"/>
                <a:sym typeface="Helvetica Neue"/>
              </a:rPr>
              <a:t>Step 5: Set Deadlines</a:t>
            </a:r>
            <a:endParaRPr lang="en-US" sz="3300"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nSpc>
                <a:spcPct val="90000"/>
              </a:lnSpc>
            </a:pPr>
            <a:r>
              <a:rPr lang="en-US" sz="2400" dirty="0" smtClean="0">
                <a:latin typeface="Helvetica Neue"/>
                <a:cs typeface="Helvetica Neue"/>
              </a:rPr>
              <a:t>- Next </a:t>
            </a:r>
            <a:r>
              <a:rPr lang="en-US" sz="2400" dirty="0">
                <a:latin typeface="Helvetica Neue"/>
                <a:cs typeface="Helvetica Neue"/>
              </a:rPr>
              <a:t>meeting: Establish another meeting time to fine tune the elements of the module once team members have collected information.</a:t>
            </a:r>
          </a:p>
          <a:p>
            <a:pPr>
              <a:lnSpc>
                <a:spcPct val="90000"/>
              </a:lnSpc>
            </a:pPr>
            <a:endParaRPr lang="en-US" sz="2400" dirty="0">
              <a:latin typeface="Helvetica Neue"/>
              <a:cs typeface="Helvetica Neue"/>
            </a:endParaRPr>
          </a:p>
          <a:p>
            <a:pPr>
              <a:lnSpc>
                <a:spcPct val="90000"/>
              </a:lnSpc>
            </a:pPr>
            <a:r>
              <a:rPr lang="en-US" sz="2400" dirty="0" smtClean="0">
                <a:latin typeface="Helvetica Neue"/>
                <a:cs typeface="Helvetica Neue"/>
              </a:rPr>
              <a:t>- Last </a:t>
            </a:r>
            <a:r>
              <a:rPr lang="en-US" sz="2400" dirty="0">
                <a:latin typeface="Helvetica Neue"/>
                <a:cs typeface="Helvetica Neue"/>
              </a:rPr>
              <a:t>Meeting: Print a rough draft of the page and ask for improvement ideas from all team members.</a:t>
            </a:r>
          </a:p>
          <a:p>
            <a:pPr>
              <a:lnSpc>
                <a:spcPct val="90000"/>
              </a:lnSpc>
            </a:pPr>
            <a:endParaRPr lang="en-US" sz="2400" dirty="0">
              <a:latin typeface="Helvetica Neue"/>
              <a:cs typeface="Helvetica Neue"/>
            </a:endParaRPr>
          </a:p>
          <a:p>
            <a:pPr>
              <a:lnSpc>
                <a:spcPct val="90000"/>
              </a:lnSpc>
            </a:pPr>
            <a:r>
              <a:rPr lang="en-US" sz="2400" dirty="0" smtClean="0">
                <a:latin typeface="Helvetica Neue"/>
                <a:cs typeface="Helvetica Neue"/>
              </a:rPr>
              <a:t>- Finalize </a:t>
            </a:r>
            <a:r>
              <a:rPr lang="en-US" sz="2400" dirty="0">
                <a:latin typeface="Helvetica Neue"/>
                <a:cs typeface="Helvetica Neue"/>
              </a:rPr>
              <a:t>and enjoy the IMPACT of design combined with great content.</a:t>
            </a:r>
          </a:p>
          <a:p>
            <a:endParaRPr lang="en-US" sz="2400" dirty="0">
              <a:latin typeface="Helvetica Neue"/>
              <a:cs typeface="Helvetica Neue"/>
            </a:endParaRPr>
          </a:p>
        </p:txBody>
      </p:sp>
    </p:spTree>
    <p:extLst>
      <p:ext uri="{BB962C8B-B14F-4D97-AF65-F5344CB8AC3E}">
        <p14:creationId xmlns:p14="http://schemas.microsoft.com/office/powerpoint/2010/main" val="1857674659"/>
      </p:ext>
    </p:extLst>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Part 1:</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eaLnBrk="1" hangingPunct="1"/>
            <a:r>
              <a:rPr lang="en-US" sz="3200" b="1" dirty="0" smtClean="0">
                <a:latin typeface="Helvetica Neue"/>
                <a:ea typeface="Osaka" charset="0"/>
                <a:cs typeface="Helvetica Neue"/>
              </a:rPr>
              <a:t>WHOLE PUBLICATION</a:t>
            </a:r>
            <a:endParaRPr lang="en-US" sz="3200" dirty="0">
              <a:latin typeface="Helvetica Neue"/>
              <a:ea typeface="Osaka" charset="0"/>
              <a:cs typeface="Helvetica Neue"/>
            </a:endParaRPr>
          </a:p>
        </p:txBody>
      </p:sp>
    </p:spTree>
    <p:extLst>
      <p:ext uri="{BB962C8B-B14F-4D97-AF65-F5344CB8AC3E}">
        <p14:creationId xmlns:p14="http://schemas.microsoft.com/office/powerpoint/2010/main" val="2583602865"/>
      </p:ext>
    </p:extLst>
  </p:cSld>
  <p:clrMapOvr>
    <a:masterClrMapping/>
  </p:clrMapOvr>
  <p:transition xmlns:p14="http://schemas.microsoft.com/office/powerpoint/2010/mai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sz="3300" dirty="0" smtClean="0">
                <a:latin typeface="Helvetica Neue"/>
                <a:ea typeface="Helvetica Neue"/>
                <a:cs typeface="Helvetica Neue"/>
                <a:sym typeface="Helvetica Neue"/>
              </a:rPr>
              <a:t>Good Luck! Have Fun!</a:t>
            </a:r>
            <a:endParaRPr lang="en-US" sz="3300"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nSpc>
                <a:spcPct val="90000"/>
              </a:lnSpc>
            </a:pPr>
            <a:r>
              <a:rPr lang="en-US" sz="2400" dirty="0">
                <a:latin typeface="Helvetica Neue"/>
              </a:rPr>
              <a:t>If you want to make your publication better, you have to give this method a try.  It really works.  One word of caution: The first time you try it, you should call your editor and section leaders together BEFORE you do it in class.  Leadership commitment is a key in the success of this process.  Also, the adviser will probably help explain and lead in the approach the first time or two, but as quickly as possible, the maestro editor should take control. This is a student publication, so naturally the students should lead whenever possible.  Being in charge will also create wonderful confidence and leadership skills in your editor. Also, and most importantly, don</a:t>
            </a:r>
            <a:r>
              <a:rPr lang="ja-JP" altLang="en-US" sz="2400" dirty="0">
                <a:latin typeface="Trebuchet MS"/>
              </a:rPr>
              <a:t>’</a:t>
            </a:r>
            <a:r>
              <a:rPr lang="en-US" sz="2400" dirty="0">
                <a:latin typeface="Helvetica Neue"/>
              </a:rPr>
              <a:t>t give up after trying this method one time.  It gets easier every issue until it runs like clockwork.</a:t>
            </a:r>
          </a:p>
          <a:p>
            <a:pPr>
              <a:lnSpc>
                <a:spcPct val="90000"/>
              </a:lnSpc>
            </a:pPr>
            <a:endParaRPr lang="en-US" sz="3200" dirty="0">
              <a:latin typeface="Helvetica Neue"/>
            </a:endParaRPr>
          </a:p>
          <a:p>
            <a:pPr>
              <a:lnSpc>
                <a:spcPct val="90000"/>
              </a:lnSpc>
            </a:pPr>
            <a:endParaRPr lang="en-US" sz="3200" dirty="0">
              <a:latin typeface="Helvetica Neue"/>
            </a:endParaRPr>
          </a:p>
          <a:p>
            <a:pPr>
              <a:lnSpc>
                <a:spcPct val="90000"/>
              </a:lnSpc>
            </a:pPr>
            <a:endParaRPr lang="en-US" sz="3200" dirty="0"/>
          </a:p>
        </p:txBody>
      </p:sp>
    </p:spTree>
    <p:extLst>
      <p:ext uri="{BB962C8B-B14F-4D97-AF65-F5344CB8AC3E}">
        <p14:creationId xmlns:p14="http://schemas.microsoft.com/office/powerpoint/2010/main" val="3594529193"/>
      </p:ext>
    </p:extLst>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Buck Ryan’s Keys to Success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eaLnBrk="1" hangingPunct="1"/>
            <a:r>
              <a:rPr lang="en-US" sz="3200" dirty="0" smtClean="0">
                <a:latin typeface="Helvetica Neue"/>
                <a:ea typeface="Osaka" charset="0"/>
                <a:cs typeface="Helvetica Neue"/>
              </a:rPr>
              <a:t>1</a:t>
            </a:r>
            <a:r>
              <a:rPr lang="en-US" sz="3200" dirty="0">
                <a:latin typeface="Helvetica Neue"/>
                <a:ea typeface="Osaka" charset="0"/>
                <a:cs typeface="Helvetica Neue"/>
              </a:rPr>
              <a:t>. Leadership Commitment</a:t>
            </a:r>
          </a:p>
          <a:p>
            <a:pPr eaLnBrk="1" hangingPunct="1"/>
            <a:r>
              <a:rPr lang="en-US" sz="3200" dirty="0">
                <a:latin typeface="Helvetica Neue"/>
                <a:ea typeface="Osaka" charset="0"/>
                <a:cs typeface="Helvetica Neue"/>
              </a:rPr>
              <a:t>2. A Master Trainer</a:t>
            </a:r>
          </a:p>
          <a:p>
            <a:pPr eaLnBrk="1" hangingPunct="1"/>
            <a:r>
              <a:rPr lang="en-US" sz="3200" dirty="0">
                <a:latin typeface="Helvetica Neue"/>
                <a:ea typeface="Osaka" charset="0"/>
                <a:cs typeface="Helvetica Neue"/>
              </a:rPr>
              <a:t>3. Time, Repetition and </a:t>
            </a:r>
            <a:r>
              <a:rPr lang="en-US" sz="3200" dirty="0" smtClean="0">
                <a:latin typeface="Helvetica Neue"/>
                <a:ea typeface="Osaka" charset="0"/>
                <a:cs typeface="Helvetica Neue"/>
              </a:rPr>
              <a:t>Attention </a:t>
            </a:r>
            <a:r>
              <a:rPr lang="en-US" sz="3200" dirty="0">
                <a:latin typeface="Helvetica Neue"/>
                <a:ea typeface="Osaka" charset="0"/>
                <a:cs typeface="Helvetica Neue"/>
              </a:rPr>
              <a:t>to Detail</a:t>
            </a:r>
          </a:p>
          <a:p>
            <a:pPr eaLnBrk="1" hangingPunct="1"/>
            <a:endParaRPr lang="en-US" sz="3200" dirty="0">
              <a:latin typeface="Helvetica Neue"/>
              <a:ea typeface="Osaka" charset="0"/>
              <a:cs typeface="Helvetica Neue"/>
            </a:endParaRPr>
          </a:p>
        </p:txBody>
      </p:sp>
    </p:spTree>
    <p:extLst>
      <p:ext uri="{BB962C8B-B14F-4D97-AF65-F5344CB8AC3E}">
        <p14:creationId xmlns:p14="http://schemas.microsoft.com/office/powerpoint/2010/main" val="1856927360"/>
      </p:ext>
    </p:extLst>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Step 1: Teamwork</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3200" dirty="0" smtClean="0">
                <a:latin typeface="Helvetica Neue"/>
                <a:ea typeface="Osaka" charset="0"/>
                <a:cs typeface="Helvetica Neue"/>
              </a:rPr>
              <a:t>FORM </a:t>
            </a:r>
            <a:r>
              <a:rPr lang="en-US" sz="3200" dirty="0">
                <a:latin typeface="Helvetica Neue"/>
                <a:ea typeface="Osaka" charset="0"/>
                <a:cs typeface="Helvetica Neue"/>
              </a:rPr>
              <a:t>PERMANENT MAESTRO </a:t>
            </a:r>
            <a:r>
              <a:rPr lang="en-US" sz="3200" u="sng" dirty="0">
                <a:latin typeface="Helvetica Neue"/>
                <a:ea typeface="Osaka" charset="0"/>
                <a:cs typeface="Helvetica Neue"/>
              </a:rPr>
              <a:t>TEAMS </a:t>
            </a:r>
            <a:r>
              <a:rPr lang="en-US" sz="3200" dirty="0">
                <a:latin typeface="Helvetica Neue"/>
                <a:ea typeface="Osaka" charset="0"/>
                <a:cs typeface="Helvetica Neue"/>
              </a:rPr>
              <a:t>(SECTIONS) WITH A STANDING </a:t>
            </a:r>
            <a:r>
              <a:rPr lang="en-US" sz="3200" u="sng" dirty="0">
                <a:latin typeface="Helvetica Neue"/>
                <a:ea typeface="Osaka" charset="0"/>
                <a:cs typeface="Helvetica Neue"/>
              </a:rPr>
              <a:t>MAESTRO TEAM LEADER</a:t>
            </a:r>
            <a:r>
              <a:rPr lang="en-US" sz="3200" dirty="0">
                <a:latin typeface="Helvetica Neue"/>
                <a:ea typeface="Osaka" charset="0"/>
                <a:cs typeface="Helvetica Neue"/>
              </a:rPr>
              <a:t> FOR EACH</a:t>
            </a:r>
          </a:p>
          <a:p>
            <a:endParaRPr lang="en-US" sz="3200" dirty="0" smtClean="0">
              <a:latin typeface="Helvetica Neue"/>
              <a:ea typeface="Osaka" charset="0"/>
              <a:cs typeface="Helvetica Neue"/>
            </a:endParaRPr>
          </a:p>
          <a:p>
            <a:r>
              <a:rPr lang="en-US" sz="3200" dirty="0" smtClean="0">
                <a:latin typeface="Helvetica Neue"/>
                <a:ea typeface="Osaka" charset="0"/>
                <a:cs typeface="Helvetica Neue"/>
              </a:rPr>
              <a:t>(</a:t>
            </a:r>
            <a:r>
              <a:rPr lang="en-US" sz="3200" dirty="0">
                <a:latin typeface="Helvetica Neue"/>
                <a:ea typeface="Osaka" charset="0"/>
                <a:cs typeface="Helvetica Neue"/>
              </a:rPr>
              <a:t>Small staffs may combine </a:t>
            </a:r>
            <a:r>
              <a:rPr lang="en-US" sz="3200" dirty="0" smtClean="0">
                <a:latin typeface="Helvetica Neue"/>
                <a:ea typeface="Osaka" charset="0"/>
                <a:cs typeface="Helvetica Neue"/>
              </a:rPr>
              <a:t>two teams</a:t>
            </a:r>
            <a:r>
              <a:rPr lang="en-US" sz="3200" dirty="0">
                <a:latin typeface="Helvetica Neue"/>
                <a:ea typeface="Osaka" charset="0"/>
                <a:cs typeface="Helvetica Neue"/>
              </a:rPr>
              <a:t>/sections.)</a:t>
            </a:r>
          </a:p>
        </p:txBody>
      </p:sp>
    </p:spTree>
    <p:extLst>
      <p:ext uri="{BB962C8B-B14F-4D97-AF65-F5344CB8AC3E}">
        <p14:creationId xmlns:p14="http://schemas.microsoft.com/office/powerpoint/2010/main" val="4097405550"/>
      </p:ext>
    </p:extLst>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Selecting the Maestro Editor</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eaLnBrk="1" hangingPunct="1">
              <a:lnSpc>
                <a:spcPct val="90000"/>
              </a:lnSpc>
            </a:pPr>
            <a:r>
              <a:rPr lang="en-US" sz="3200" dirty="0">
                <a:latin typeface="Helvetica Neue"/>
                <a:ea typeface="Osaka" charset="0"/>
                <a:cs typeface="Helvetica Neue"/>
              </a:rPr>
              <a:t>This is generally the editor-in-</a:t>
            </a:r>
            <a:r>
              <a:rPr lang="en-US" sz="3200" dirty="0" smtClean="0">
                <a:latin typeface="Helvetica Neue"/>
                <a:ea typeface="Osaka" charset="0"/>
                <a:cs typeface="Helvetica Neue"/>
              </a:rPr>
              <a:t>chief of </a:t>
            </a:r>
            <a:r>
              <a:rPr lang="en-US" sz="3200" dirty="0">
                <a:latin typeface="Helvetica Neue"/>
                <a:ea typeface="Osaka" charset="0"/>
                <a:cs typeface="Helvetica Neue"/>
              </a:rPr>
              <a:t>your publication</a:t>
            </a:r>
          </a:p>
          <a:p>
            <a:pPr eaLnBrk="1" hangingPunct="1">
              <a:lnSpc>
                <a:spcPct val="90000"/>
              </a:lnSpc>
            </a:pPr>
            <a:r>
              <a:rPr lang="en-US" sz="3200" dirty="0">
                <a:latin typeface="Helvetica Neue"/>
                <a:ea typeface="Osaka" charset="0"/>
                <a:cs typeface="Helvetica Neue"/>
              </a:rPr>
              <a:t>Advisers should have </a:t>
            </a:r>
            <a:r>
              <a:rPr lang="en-US" sz="3200" dirty="0" smtClean="0">
                <a:latin typeface="Helvetica Neue"/>
                <a:ea typeface="Osaka" charset="0"/>
                <a:cs typeface="Helvetica Neue"/>
              </a:rPr>
              <a:t>primary responsibility </a:t>
            </a:r>
            <a:r>
              <a:rPr lang="en-US" sz="3200" dirty="0">
                <a:latin typeface="Helvetica Neue"/>
                <a:ea typeface="Osaka" charset="0"/>
                <a:cs typeface="Helvetica Neue"/>
              </a:rPr>
              <a:t>for this selection</a:t>
            </a:r>
          </a:p>
          <a:p>
            <a:pPr eaLnBrk="1" hangingPunct="1">
              <a:lnSpc>
                <a:spcPct val="90000"/>
              </a:lnSpc>
            </a:pPr>
            <a:endParaRPr lang="en-US" sz="3200" b="1" dirty="0" smtClean="0">
              <a:latin typeface="Helvetica Neue"/>
              <a:ea typeface="Osaka" charset="0"/>
              <a:cs typeface="Helvetica Neue"/>
            </a:endParaRPr>
          </a:p>
          <a:p>
            <a:pPr eaLnBrk="1" hangingPunct="1">
              <a:lnSpc>
                <a:spcPct val="90000"/>
              </a:lnSpc>
            </a:pPr>
            <a:r>
              <a:rPr lang="en-US" sz="3200" b="1" dirty="0" smtClean="0">
                <a:latin typeface="Helvetica Neue"/>
                <a:ea typeface="Osaka" charset="0"/>
                <a:cs typeface="Helvetica Neue"/>
              </a:rPr>
              <a:t>Characteristics</a:t>
            </a:r>
            <a:r>
              <a:rPr lang="en-US" sz="3200" b="1" dirty="0">
                <a:latin typeface="Helvetica Neue"/>
                <a:ea typeface="Osaka" charset="0"/>
                <a:cs typeface="Helvetica Neue"/>
              </a:rPr>
              <a:t>:</a:t>
            </a:r>
            <a:endParaRPr lang="en-US" sz="3200" dirty="0">
              <a:latin typeface="Helvetica Neue"/>
              <a:ea typeface="Osaka" charset="0"/>
              <a:cs typeface="Helvetica Neue"/>
            </a:endParaRPr>
          </a:p>
          <a:p>
            <a:pPr>
              <a:lnSpc>
                <a:spcPct val="90000"/>
              </a:lnSpc>
            </a:pPr>
            <a:r>
              <a:rPr lang="en-US" sz="3200" dirty="0" smtClean="0">
                <a:latin typeface="Helvetica Neue"/>
                <a:ea typeface="Osaka" charset="0"/>
                <a:cs typeface="Helvetica Neue"/>
              </a:rPr>
              <a:t>organized</a:t>
            </a:r>
            <a:r>
              <a:rPr lang="en-US" sz="3200" dirty="0">
                <a:latin typeface="Helvetica Neue"/>
                <a:ea typeface="Osaka" charset="0"/>
                <a:cs typeface="Helvetica Neue"/>
              </a:rPr>
              <a:t>, a good writer and designer, tactful, responsible, confident, willing to listen</a:t>
            </a:r>
          </a:p>
        </p:txBody>
      </p:sp>
    </p:spTree>
    <p:extLst>
      <p:ext uri="{BB962C8B-B14F-4D97-AF65-F5344CB8AC3E}">
        <p14:creationId xmlns:p14="http://schemas.microsoft.com/office/powerpoint/2010/main" val="3487547056"/>
      </p:ext>
    </p:extLst>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Selecting a Maestro Leader for each team/section</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2" eaLnBrk="1" hangingPunct="1">
              <a:lnSpc>
                <a:spcPct val="90000"/>
              </a:lnSpc>
            </a:pPr>
            <a:r>
              <a:rPr lang="en-US" sz="2800" dirty="0">
                <a:solidFill>
                  <a:srgbClr val="000000"/>
                </a:solidFill>
                <a:latin typeface="Helvetica Neue"/>
                <a:ea typeface="Osaka" charset="0"/>
                <a:cs typeface="Helvetica Neue"/>
              </a:rPr>
              <a:t>Adviser and editor can best make this determination.</a:t>
            </a:r>
          </a:p>
          <a:p>
            <a:pPr lvl="2">
              <a:lnSpc>
                <a:spcPct val="90000"/>
              </a:lnSpc>
            </a:pPr>
            <a:endParaRPr lang="en-US" sz="2800" dirty="0">
              <a:solidFill>
                <a:srgbClr val="000000"/>
              </a:solidFill>
              <a:latin typeface="Helvetica Neue"/>
              <a:ea typeface="Osaka" charset="0"/>
              <a:cs typeface="Helvetica Neue"/>
            </a:endParaRPr>
          </a:p>
          <a:p>
            <a:pPr lvl="2">
              <a:lnSpc>
                <a:spcPct val="90000"/>
              </a:lnSpc>
            </a:pPr>
            <a:r>
              <a:rPr lang="en-US" sz="2800" b="1" dirty="0" smtClean="0">
                <a:solidFill>
                  <a:srgbClr val="000000"/>
                </a:solidFill>
                <a:latin typeface="Helvetica Neue"/>
                <a:ea typeface="Osaka" charset="0"/>
                <a:cs typeface="Helvetica Neue"/>
              </a:rPr>
              <a:t>Characteristics</a:t>
            </a:r>
            <a:r>
              <a:rPr lang="en-US" sz="2800" b="1" dirty="0">
                <a:solidFill>
                  <a:srgbClr val="000000"/>
                </a:solidFill>
                <a:latin typeface="Helvetica Neue"/>
                <a:ea typeface="Osaka" charset="0"/>
                <a:cs typeface="Helvetica Neue"/>
              </a:rPr>
              <a:t>:</a:t>
            </a:r>
            <a:r>
              <a:rPr lang="en-US" sz="2800" dirty="0">
                <a:solidFill>
                  <a:srgbClr val="000000"/>
                </a:solidFill>
                <a:latin typeface="Helvetica Neue"/>
                <a:ea typeface="Osaka" charset="0"/>
                <a:cs typeface="Helvetica Neue"/>
              </a:rPr>
              <a:t> </a:t>
            </a:r>
          </a:p>
          <a:p>
            <a:pPr lvl="2" eaLnBrk="1" hangingPunct="1">
              <a:lnSpc>
                <a:spcPct val="90000"/>
              </a:lnSpc>
            </a:pPr>
            <a:r>
              <a:rPr lang="en-US" sz="2800" dirty="0" smtClean="0">
                <a:solidFill>
                  <a:srgbClr val="000000"/>
                </a:solidFill>
                <a:latin typeface="Helvetica Neue"/>
                <a:ea typeface="Osaka" charset="0"/>
                <a:cs typeface="Helvetica Neue"/>
              </a:rPr>
              <a:t>- a </a:t>
            </a:r>
            <a:r>
              <a:rPr lang="en-US" sz="2800" dirty="0">
                <a:solidFill>
                  <a:srgbClr val="000000"/>
                </a:solidFill>
                <a:latin typeface="Helvetica Neue"/>
                <a:ea typeface="Osaka" charset="0"/>
                <a:cs typeface="Helvetica Neue"/>
              </a:rPr>
              <a:t>tactful people-person </a:t>
            </a:r>
          </a:p>
          <a:p>
            <a:pPr lvl="2" eaLnBrk="1" hangingPunct="1">
              <a:lnSpc>
                <a:spcPct val="90000"/>
              </a:lnSpc>
            </a:pPr>
            <a:r>
              <a:rPr lang="en-US" sz="2800" dirty="0" smtClean="0">
                <a:solidFill>
                  <a:srgbClr val="000000"/>
                </a:solidFill>
                <a:latin typeface="Helvetica Neue"/>
                <a:ea typeface="Osaka" charset="0"/>
                <a:cs typeface="Helvetica Neue"/>
              </a:rPr>
              <a:t>- very </a:t>
            </a:r>
            <a:r>
              <a:rPr lang="en-US" sz="2800" dirty="0">
                <a:solidFill>
                  <a:srgbClr val="000000"/>
                </a:solidFill>
                <a:latin typeface="Helvetica Neue"/>
                <a:ea typeface="Osaka" charset="0"/>
                <a:cs typeface="Helvetica Neue"/>
              </a:rPr>
              <a:t>responsible</a:t>
            </a:r>
          </a:p>
          <a:p>
            <a:pPr lvl="2" eaLnBrk="1" hangingPunct="1">
              <a:lnSpc>
                <a:spcPct val="90000"/>
              </a:lnSpc>
            </a:pPr>
            <a:r>
              <a:rPr lang="en-US" sz="2800" dirty="0" smtClean="0">
                <a:solidFill>
                  <a:srgbClr val="000000"/>
                </a:solidFill>
                <a:latin typeface="Helvetica Neue"/>
                <a:ea typeface="Osaka" charset="0"/>
                <a:cs typeface="Helvetica Neue"/>
              </a:rPr>
              <a:t>- able </a:t>
            </a:r>
            <a:r>
              <a:rPr lang="en-US" sz="2800" dirty="0">
                <a:solidFill>
                  <a:srgbClr val="000000"/>
                </a:solidFill>
                <a:latin typeface="Helvetica Neue"/>
                <a:ea typeface="Osaka" charset="0"/>
                <a:cs typeface="Helvetica Neue"/>
              </a:rPr>
              <a:t>to encourage his team members, pull group members into the process and help the editor finalize the content</a:t>
            </a:r>
            <a:endParaRPr lang="en-US" sz="2000" b="1" dirty="0">
              <a:solidFill>
                <a:srgbClr val="000000"/>
              </a:solidFill>
              <a:latin typeface="Helvetica Neue"/>
              <a:ea typeface="Osaka" charset="0"/>
              <a:cs typeface="Helvetica Neue"/>
            </a:endParaRPr>
          </a:p>
          <a:p>
            <a:pPr eaLnBrk="1" hangingPunct="1">
              <a:lnSpc>
                <a:spcPct val="90000"/>
              </a:lnSpc>
            </a:pPr>
            <a:endParaRPr lang="en-US" sz="2800" dirty="0">
              <a:latin typeface="Helvetica Neue"/>
              <a:ea typeface="Osaka" charset="0"/>
              <a:cs typeface="Helvetica Neue"/>
            </a:endParaRPr>
          </a:p>
        </p:txBody>
      </p:sp>
    </p:spTree>
    <p:extLst>
      <p:ext uri="{BB962C8B-B14F-4D97-AF65-F5344CB8AC3E}">
        <p14:creationId xmlns:p14="http://schemas.microsoft.com/office/powerpoint/2010/main" val="3116716552"/>
      </p:ext>
    </p:extLst>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Step 2: Brainstorming</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eaLnBrk="1" hangingPunct="1">
              <a:spcBef>
                <a:spcPct val="20000"/>
              </a:spcBef>
            </a:pPr>
            <a:r>
              <a:rPr lang="en-US" sz="3200" dirty="0" smtClean="0">
                <a:latin typeface="Helvetica Neue"/>
                <a:ea typeface="Osaka" charset="0"/>
                <a:cs typeface="Helvetica Neue"/>
              </a:rPr>
              <a:t>- Move  </a:t>
            </a:r>
            <a:r>
              <a:rPr lang="en-US" sz="3200" dirty="0">
                <a:latin typeface="Helvetica Neue"/>
                <a:ea typeface="Osaka" charset="0"/>
                <a:cs typeface="Helvetica Neue"/>
              </a:rPr>
              <a:t>into maestro teams.</a:t>
            </a:r>
          </a:p>
          <a:p>
            <a:pPr eaLnBrk="1" hangingPunct="1">
              <a:spcBef>
                <a:spcPct val="20000"/>
              </a:spcBef>
            </a:pPr>
            <a:r>
              <a:rPr lang="en-US" sz="3200" dirty="0" smtClean="0">
                <a:latin typeface="Helvetica Neue"/>
                <a:ea typeface="Osaka" charset="0"/>
                <a:cs typeface="Helvetica Neue"/>
              </a:rPr>
              <a:t>- The </a:t>
            </a:r>
            <a:r>
              <a:rPr lang="en-US" sz="3200" dirty="0">
                <a:latin typeface="Helvetica Neue"/>
                <a:ea typeface="Osaka" charset="0"/>
                <a:cs typeface="Helvetica Neue"/>
              </a:rPr>
              <a:t>maestro editor will tell the teams   to brainstorm, </a:t>
            </a:r>
            <a:r>
              <a:rPr lang="en-US" sz="3200" u="sng" dirty="0">
                <a:latin typeface="Helvetica Neue"/>
                <a:ea typeface="Osaka" charset="0"/>
                <a:cs typeface="Helvetica Neue"/>
              </a:rPr>
              <a:t>without comment or discussion</a:t>
            </a:r>
            <a:r>
              <a:rPr lang="en-US" sz="3200" dirty="0">
                <a:latin typeface="Helvetica Neue"/>
                <a:ea typeface="Osaka" charset="0"/>
                <a:cs typeface="Helvetica Neue"/>
              </a:rPr>
              <a:t> X number of topics of their sections in the next issue. </a:t>
            </a:r>
          </a:p>
          <a:p>
            <a:pPr marL="342900" indent="-342900" eaLnBrk="1" hangingPunct="1">
              <a:spcBef>
                <a:spcPct val="20000"/>
              </a:spcBef>
            </a:pPr>
            <a:endParaRPr lang="en-US" sz="3200" dirty="0">
              <a:latin typeface="Helvetica Neue"/>
              <a:ea typeface="Osaka" charset="0"/>
              <a:cs typeface="Helvetica Neue"/>
            </a:endParaRPr>
          </a:p>
        </p:txBody>
      </p:sp>
    </p:spTree>
    <p:extLst>
      <p:ext uri="{BB962C8B-B14F-4D97-AF65-F5344CB8AC3E}">
        <p14:creationId xmlns:p14="http://schemas.microsoft.com/office/powerpoint/2010/main" val="3395601363"/>
      </p:ext>
    </p:extLst>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Maestro Editor’s Role</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eaLnBrk="1" hangingPunct="1">
              <a:lnSpc>
                <a:spcPct val="90000"/>
              </a:lnSpc>
            </a:pPr>
            <a:r>
              <a:rPr lang="en-US" sz="3200" dirty="0" smtClean="0">
                <a:latin typeface="Helvetica Neue"/>
                <a:ea typeface="Osaka" charset="0"/>
                <a:cs typeface="Helvetica Neue"/>
              </a:rPr>
              <a:t>- </a:t>
            </a:r>
            <a:r>
              <a:rPr lang="en-US" sz="3200" u="sng" dirty="0" smtClean="0">
                <a:latin typeface="Helvetica Neue"/>
                <a:ea typeface="Osaka" charset="0"/>
                <a:cs typeface="Helvetica Neue"/>
              </a:rPr>
              <a:t>Move</a:t>
            </a:r>
            <a:r>
              <a:rPr lang="en-US" sz="3200" dirty="0" smtClean="0">
                <a:latin typeface="Helvetica Neue"/>
                <a:ea typeface="Osaka" charset="0"/>
                <a:cs typeface="Helvetica Neue"/>
              </a:rPr>
              <a:t> </a:t>
            </a:r>
            <a:r>
              <a:rPr lang="en-US" sz="3200" dirty="0">
                <a:latin typeface="Helvetica Neue"/>
                <a:ea typeface="Osaka" charset="0"/>
                <a:cs typeface="Helvetica Neue"/>
              </a:rPr>
              <a:t>from group to group asking about ideas they have formed.</a:t>
            </a:r>
          </a:p>
          <a:p>
            <a:pPr eaLnBrk="1" hangingPunct="1">
              <a:lnSpc>
                <a:spcPct val="90000"/>
              </a:lnSpc>
            </a:pPr>
            <a:r>
              <a:rPr lang="en-US" sz="3200" dirty="0" smtClean="0">
                <a:latin typeface="Helvetica Neue"/>
                <a:ea typeface="Osaka" charset="0"/>
                <a:cs typeface="Helvetica Neue"/>
              </a:rPr>
              <a:t>- Compliment</a:t>
            </a:r>
            <a:r>
              <a:rPr lang="en-US" sz="3200" dirty="0">
                <a:latin typeface="Helvetica Neue"/>
                <a:ea typeface="Osaka" charset="0"/>
                <a:cs typeface="Helvetica Neue"/>
              </a:rPr>
              <a:t>, </a:t>
            </a:r>
            <a:r>
              <a:rPr lang="en-US" sz="3200" u="sng" dirty="0">
                <a:latin typeface="Helvetica Neue"/>
                <a:ea typeface="Osaka" charset="0"/>
                <a:cs typeface="Helvetica Neue"/>
              </a:rPr>
              <a:t>encourage</a:t>
            </a:r>
            <a:r>
              <a:rPr lang="en-US" sz="3200" dirty="0">
                <a:latin typeface="Helvetica Neue"/>
                <a:ea typeface="Osaka" charset="0"/>
                <a:cs typeface="Helvetica Neue"/>
              </a:rPr>
              <a:t> and add ideas to the different teams</a:t>
            </a:r>
            <a:r>
              <a:rPr lang="ja-JP" altLang="en-US" sz="3200" dirty="0">
                <a:latin typeface="Helvetica Neue"/>
                <a:ea typeface="Osaka" charset="0"/>
                <a:cs typeface="Helvetica Neue"/>
              </a:rPr>
              <a:t>’</a:t>
            </a:r>
            <a:r>
              <a:rPr lang="en-US" sz="3200" dirty="0">
                <a:latin typeface="Helvetica Neue"/>
                <a:ea typeface="Osaka" charset="0"/>
                <a:cs typeface="Helvetica Neue"/>
              </a:rPr>
              <a:t> lists.</a:t>
            </a:r>
          </a:p>
          <a:p>
            <a:pPr eaLnBrk="1" hangingPunct="1">
              <a:lnSpc>
                <a:spcPct val="90000"/>
              </a:lnSpc>
            </a:pPr>
            <a:r>
              <a:rPr lang="en-US" sz="3200" dirty="0" smtClean="0">
                <a:latin typeface="Helvetica Neue"/>
                <a:ea typeface="Osaka" charset="0"/>
                <a:cs typeface="Helvetica Neue"/>
              </a:rPr>
              <a:t>- </a:t>
            </a:r>
            <a:r>
              <a:rPr lang="en-US" sz="3200" u="sng" dirty="0" smtClean="0">
                <a:latin typeface="Helvetica Neue"/>
                <a:ea typeface="Osaka" charset="0"/>
                <a:cs typeface="Helvetica Neue"/>
              </a:rPr>
              <a:t>Announce </a:t>
            </a:r>
            <a:r>
              <a:rPr lang="en-US" sz="3200" u="sng" dirty="0">
                <a:latin typeface="Helvetica Neue"/>
                <a:ea typeface="Osaka" charset="0"/>
                <a:cs typeface="Helvetica Neue"/>
              </a:rPr>
              <a:t>time limits</a:t>
            </a:r>
            <a:r>
              <a:rPr lang="en-US" sz="3200" dirty="0">
                <a:latin typeface="Helvetica Neue"/>
                <a:ea typeface="Osaka" charset="0"/>
                <a:cs typeface="Helvetica Neue"/>
              </a:rPr>
              <a:t> at one or two points in the allotted time to keep students on track. </a:t>
            </a:r>
          </a:p>
          <a:p>
            <a:pPr eaLnBrk="1" hangingPunct="1">
              <a:lnSpc>
                <a:spcPct val="90000"/>
              </a:lnSpc>
            </a:pPr>
            <a:endParaRPr lang="en-US" sz="3200" dirty="0">
              <a:latin typeface="Helvetica Neue"/>
              <a:ea typeface="Osaka" charset="0"/>
              <a:cs typeface="Helvetica Neue"/>
            </a:endParaRPr>
          </a:p>
        </p:txBody>
      </p:sp>
    </p:spTree>
    <p:extLst>
      <p:ext uri="{BB962C8B-B14F-4D97-AF65-F5344CB8AC3E}">
        <p14:creationId xmlns:p14="http://schemas.microsoft.com/office/powerpoint/2010/main" val="3878129561"/>
      </p:ext>
    </p:extLst>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1499</Words>
  <Application>Microsoft Macintosh PowerPoint</Application>
  <PresentationFormat>On-screen Show (4:3)</PresentationFormat>
  <Paragraphs>151</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simple-light</vt:lpstr>
      <vt:lpstr>PowerPoint Presentation</vt:lpstr>
      <vt:lpstr>Seeing the Total Maestro Picture</vt:lpstr>
      <vt:lpstr>Part 1:</vt:lpstr>
      <vt:lpstr>Buck Ryan’s Keys to Success</vt:lpstr>
      <vt:lpstr>Step 1: Teamwork</vt:lpstr>
      <vt:lpstr>Selecting the Maestro Editor</vt:lpstr>
      <vt:lpstr>Selecting a Maestro Leader for each team/section</vt:lpstr>
      <vt:lpstr>Step 2: Brainstorming</vt:lpstr>
      <vt:lpstr>Maestro Editor’s Role</vt:lpstr>
      <vt:lpstr>Step 3: Prioritizing</vt:lpstr>
      <vt:lpstr>Suggesting Modules</vt:lpstr>
      <vt:lpstr>Step 4: Leadership Team Time</vt:lpstr>
      <vt:lpstr>Step 5: Assignments</vt:lpstr>
      <vt:lpstr>Adviser input</vt:lpstr>
      <vt:lpstr>Ready for Part II</vt:lpstr>
      <vt:lpstr>Part II</vt:lpstr>
      <vt:lpstr>Getting Started</vt:lpstr>
      <vt:lpstr>Ryan’s Three Keys to Success</vt:lpstr>
      <vt:lpstr>Step 1: Make the Big Decision</vt:lpstr>
      <vt:lpstr>Ryan’s Think Like a Reader Keys</vt:lpstr>
      <vt:lpstr>Step 2: Build the Team</vt:lpstr>
      <vt:lpstr>Step 3: Discuss and Plan the Package</vt:lpstr>
      <vt:lpstr>Centerpiece Plan</vt:lpstr>
      <vt:lpstr>Visual of Maestro Plan</vt:lpstr>
      <vt:lpstr>Visual Continued</vt:lpstr>
      <vt:lpstr>PowerPoint Presentation</vt:lpstr>
      <vt:lpstr>Step 4: Distribute Jobs</vt:lpstr>
      <vt:lpstr>Important</vt:lpstr>
      <vt:lpstr>Step 5: Set Deadlines</vt:lpstr>
      <vt:lpstr>Good Luck! Have Fun!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Kelly Furnas</cp:lastModifiedBy>
  <cp:revision>4</cp:revision>
  <dcterms:modified xsi:type="dcterms:W3CDTF">2015-08-12T15:51:22Z</dcterms:modified>
</cp:coreProperties>
</file>