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6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2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9" name="Shape 39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91" name="Shape 91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97" name="Shape 9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03" name="Shape 103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09" name="Shape 109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44" name="Shape 44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50" name="Shape 50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56" name="Shape 5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62" name="Shape 6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68" name="Shape 68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73" name="Shape 73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79" name="Shape 79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85" name="Shape 85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buSzPct val="100000"/>
              <a:defRPr sz="4800"/>
            </a:lvl1pPr>
            <a:lvl2pPr algn="ctr" indent="304800">
              <a:buSzPct val="100000"/>
              <a:defRPr sz="4800"/>
            </a:lvl2pPr>
            <a:lvl3pPr algn="ctr" indent="304800">
              <a:buSzPct val="100000"/>
              <a:defRPr sz="4800"/>
            </a:lvl3pPr>
            <a:lvl4pPr algn="ctr" indent="304800">
              <a:buSzPct val="100000"/>
              <a:defRPr sz="4800"/>
            </a:lvl4pPr>
            <a:lvl5pPr algn="ctr" indent="304800">
              <a:buSzPct val="100000"/>
              <a:defRPr sz="4800"/>
            </a:lvl5pPr>
            <a:lvl6pPr algn="ctr" indent="304800">
              <a:buSzPct val="100000"/>
              <a:defRPr sz="4800"/>
            </a:lvl6pPr>
            <a:lvl7pPr algn="ctr" indent="304800">
              <a:buSzPct val="100000"/>
              <a:defRPr sz="4800"/>
            </a:lvl7pPr>
            <a:lvl8pPr algn="ctr" indent="304800">
              <a:buSzPct val="100000"/>
              <a:defRPr sz="4800"/>
            </a:lvl8pPr>
            <a:lvl9pPr algn="ctr" indent="304800"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mar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4406900" x="722312"/>
            <a:ext cy="13619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y="2906713" x="722312"/>
            <a:ext cy="15003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Clr>
                <a:srgbClr val="888888"/>
              </a:buClr>
              <a:buFont typeface="Calibri"/>
              <a:buNone/>
              <a:defRPr/>
            </a:lvl1pPr>
            <a:lvl2pPr rtl="0" indent="0" marL="457200">
              <a:buClr>
                <a:srgbClr val="888888"/>
              </a:buClr>
              <a:buFont typeface="Calibri"/>
              <a:buNone/>
              <a:defRPr/>
            </a:lvl2pPr>
            <a:lvl3pPr rtl="0" indent="0" marL="914400">
              <a:buClr>
                <a:srgbClr val="888888"/>
              </a:buClr>
              <a:buFont typeface="Calibri"/>
              <a:buNone/>
              <a:defRPr/>
            </a:lvl3pPr>
            <a:lvl4pPr rtl="0" indent="0" marL="1371600">
              <a:buClr>
                <a:srgbClr val="888888"/>
              </a:buClr>
              <a:buFont typeface="Calibri"/>
              <a:buNone/>
              <a:defRPr/>
            </a:lvl4pPr>
            <a:lvl5pPr rtl="0" indent="0" marL="1828800">
              <a:buClr>
                <a:srgbClr val="888888"/>
              </a:buClr>
              <a:buFont typeface="Calibri"/>
              <a:buNone/>
              <a:defRPr/>
            </a:lvl5pPr>
            <a:lvl6pPr rtl="0" indent="0" marL="2286000">
              <a:buClr>
                <a:srgbClr val="888888"/>
              </a:buClr>
              <a:buFont typeface="Calibri"/>
              <a:buNone/>
              <a:defRPr/>
            </a:lvl6pPr>
            <a:lvl7pPr rtl="0" indent="0" marL="2743200">
              <a:buClr>
                <a:srgbClr val="888888"/>
              </a:buClr>
              <a:buFont typeface="Calibri"/>
              <a:buNone/>
              <a:defRPr/>
            </a:lvl7pPr>
            <a:lvl8pPr rtl="0" indent="0" marL="3200400">
              <a:buClr>
                <a:srgbClr val="888888"/>
              </a:buClr>
              <a:buFont typeface="Calibri"/>
              <a:buNone/>
              <a:defRPr/>
            </a:lvl8pPr>
            <a:lvl9pPr rtl="0" indent="0" marL="3657600"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y="6356350" x="457200"/>
            <a:ext cy="36509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y="6356350" x="3124200"/>
            <a:ext cy="365099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y="6356350" x="6553200"/>
            <a:ext cy="36509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algn="l" rtl="0" indent="-107950" marL="74295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algn="l" rtl="0" indent="-76200" marL="114300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algn="l" rtl="0" indent="-101600" marL="160020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algn="l" rtl="0" indent="-101600" marL="205740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0" type="dt"/>
          </p:nvPr>
        </p:nvSpPr>
        <p:spPr>
          <a:xfrm>
            <a:off y="6356350" x="457200"/>
            <a:ext cy="36509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1" type="ftr"/>
          </p:nvPr>
        </p:nvSpPr>
        <p:spPr>
          <a:xfrm>
            <a:off y="6356350" x="3124200"/>
            <a:ext cy="365099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y="6356350" x="6553200"/>
            <a:ext cy="36509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theme/theme3.xml" Type="http://schemas.openxmlformats.org/officeDocument/2006/relationships/theme" Id="rId9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slideLayouts/slideLayout8.xml" Type="http://schemas.openxmlformats.org/officeDocument/2006/relationships/slideLayout" Id="rId8"/><Relationship Target="../slideLayouts/slideLayout7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sz="9000" lang="en-US">
                <a:latin typeface="Garamond"/>
                <a:ea typeface="Garamond"/>
                <a:cs typeface="Garamond"/>
                <a:sym typeface="Garamond"/>
              </a:rPr>
              <a:t>Portfolio</a:t>
            </a:r>
          </a:p>
        </p:txBody>
      </p:sp>
      <p:sp>
        <p:nvSpPr>
          <p:cNvPr id="36" name="Shape 36"/>
          <p:cNvSpPr txBox="1"/>
          <p:nvPr/>
        </p:nvSpPr>
        <p:spPr>
          <a:xfrm>
            <a:off y="4408725" x="1930625"/>
            <a:ext cy="951000" cx="54462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>
              <a:buNone/>
            </a:pPr>
            <a:r>
              <a:rPr sz="3000" lang="en-US">
                <a:latin typeface="Helvetica Neue"/>
                <a:ea typeface="Helvetica Neue"/>
                <a:cs typeface="Helvetica Neue"/>
                <a:sym typeface="Helvetica Neue"/>
              </a:rPr>
              <a:t>Multimedia Broadcast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PSA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 PSA topics online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a list of the top 5 topics that interest you upon first glance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Meet with a PSA partner, discuss the list that each of you created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Narrow your list down to your top 3 after the discussion with your partner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 a 30-second script for each of your first 3 topics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PSA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Pitch your top 3 PSA topics to a small group of 3 to 4 students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 the pros and cons of each topic and the challenges that could arise in each script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Decide on a length of 30 or 60 seconds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your PSA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Portfolio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Once you have finished creating your PSA, begin sketching a plan for your PSA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platform will you use?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projects will you use?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will be your opener/ opening page?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will viewers navigate through your portfolio?</a:t>
            </a:r>
          </a:p>
          <a:p>
            <a:pPr algn="l" rtl="0" lvl="0" marR="0" indent="-342900" marL="34290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Compare your sketch with a partner, what are your missing, or what do you have too much of?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Portfolio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your portfolio is finished, present it to the class as if you were presenting it to an employer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small" baseline="0" sz="4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a portfolio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Portfolio</a:t>
            </a:r>
          </a:p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you decide to pursue Multimedia Broadcast or a related field for you career, you are going to need a portfolio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collection of your works and experiences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Portfolio</a:t>
            </a:r>
          </a:p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are several way ways to create a portfolio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Host a website that you build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Build a website with a template</a:t>
            </a:r>
            <a:r>
              <a:rPr sz="2800" lang="en-US"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based hosting company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a video channel on one of the popular video hosting websites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a playable file, disc or stream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Portfolio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should your portfolio contain?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name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experience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best work</a:t>
            </a:r>
          </a:p>
          <a:p>
            <a:pPr algn="l" rtl="0" lvl="2" marR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Geared towards the position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for which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you are applying (reporting, directing, sports, etc.)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great opening or first page to catch attention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Portfolio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your portfolio should </a:t>
            </a: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contain?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of your work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stand-ups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Copyrighted material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Errors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small" baseline="0" sz="4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PSA Portfolio project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PSA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Portfolio PSA Project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 far you should have created a number of different types of projects related to this field</a:t>
            </a:r>
          </a:p>
          <a:p>
            <a:pPr algn="l" rtl="0" lvl="1" marR="0" indent="-285750" marL="74295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Now you will create an additional project to add to your portfolio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PSA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PSA or Public Service Announcement</a:t>
            </a:r>
          </a:p>
          <a:p>
            <a:pPr algn="l" rtl="0" lvl="1" marR="0" indent="-285750" marL="74295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 Television stations routinely create PSAs free of charge as a service to the community they serve</a:t>
            </a:r>
          </a:p>
          <a:p>
            <a:pPr algn="l" rtl="0" lvl="2" marR="0" indent="-228600" marL="114300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They help make the community aware of an event or cause</a:t>
            </a:r>
          </a:p>
          <a:p>
            <a:pPr algn="l" rtl="0" lvl="2" marR="0" indent="-228600" marL="114300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 bring attention to a social issue that affects a group or groups of people</a:t>
            </a:r>
          </a:p>
          <a:p>
            <a:pPr algn="l" rtl="0" lvl="1" marR="0" indent="-285750" marL="74295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Watch the JEA News Literacy PSA that was created at the National Convention in Boston in 2013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