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8" r:id="rId4"/>
    <p:sldMasterId id="214748366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4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Shape 1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Shape 19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Shape 2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Shape 2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Shape 23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Shape 24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Shape 25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Shape 26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Shape 26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Shape 27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Shape 2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3048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3048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indent="30480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3pPr>
            <a:lvl4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4pPr>
            <a:lvl5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5pPr>
            <a:lvl6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6pPr>
            <a:lvl7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7pPr>
            <a:lvl8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8pPr>
            <a:lvl9pPr indent="19050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9050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12700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2700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2700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2700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2700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2700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2700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2" type="body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3" type="body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4" type="body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indent="0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2pPr>
            <a:lvl3pPr indent="0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3pPr>
            <a:lvl4pPr indent="0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4pPr>
            <a:lvl5pPr indent="0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5pPr>
            <a:lvl6pPr indent="0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6pPr>
            <a:lvl7pPr indent="0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7pPr>
            <a:lvl8pPr indent="0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8pPr>
            <a:lvl9pPr indent="0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1" name="Shape 101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 rot="5400000">
            <a:off x="2309017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9050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12700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2700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2700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2700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2700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2700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2700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indent="457200" rtl="0">
              <a:spcBef>
                <a:spcPts val="0"/>
              </a:spcBef>
              <a:defRPr/>
            </a:lvl2pPr>
            <a:lvl3pPr indent="914400" rtl="0">
              <a:spcBef>
                <a:spcPts val="0"/>
              </a:spcBef>
              <a:defRPr/>
            </a:lvl3pPr>
            <a:lvl4pPr indent="1371600"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9050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12700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2700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2700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2700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2700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2700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2700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115" name="Shape 115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71450" marL="285750" rtl="0" algn="ctr">
              <a:spcBef>
                <a:spcPts val="36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722312" y="4406900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6356350"/>
            <a:ext cx="2133598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56350"/>
            <a:ext cx="2133598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5080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44450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76200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12700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12700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12700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12700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12700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12700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457200" y="6356350"/>
            <a:ext cx="2133598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6553200" y="6356350"/>
            <a:ext cx="2133598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1535112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457200" y="2174875"/>
            <a:ext cx="4040099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3" type="body"/>
          </p:nvPr>
        </p:nvSpPr>
        <p:spPr>
          <a:xfrm>
            <a:off x="4645025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457200" y="6356350"/>
            <a:ext cx="2133598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6553200" y="6356350"/>
            <a:ext cx="2133598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22860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indent="22860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5240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-133350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-76200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-114300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-114300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-114300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-114300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-114300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-114300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indent="-19050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indent="12700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indent="-12700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indent="-12700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indent="-12700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6pPr>
            <a:lvl7pPr indent="-12700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7pPr>
            <a:lvl8pPr indent="-12700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8pPr>
            <a:lvl9pPr indent="-12700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Relationship Id="rId4" Type="http://schemas.openxmlformats.org/officeDocument/2006/relationships/hyperlink" Target="http://youtube.com/v/k_uZFeI8P5k" TargetMode="External"/><Relationship Id="rId5" Type="http://schemas.openxmlformats.org/officeDocument/2006/relationships/image" Target="../media/image01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02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ctrTitle"/>
          </p:nvPr>
        </p:nvSpPr>
        <p:spPr>
          <a:xfrm>
            <a:off x="464425" y="1274250"/>
            <a:ext cx="8251200" cy="45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80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  <a:rtl val="0"/>
              </a:rPr>
              <a:t>Video Basics: </a:t>
            </a:r>
            <a:r>
              <a:rPr b="0" baseline="0" i="0" lang="en-US" sz="72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  <a:rtl val="0"/>
              </a:rPr>
              <a:t>Shooting and Editing</a:t>
            </a:r>
          </a:p>
        </p:txBody>
      </p:sp>
      <p:sp>
        <p:nvSpPr>
          <p:cNvPr id="120" name="Shape 120"/>
          <p:cNvSpPr txBox="1"/>
          <p:nvPr>
            <p:ph idx="1" type="subTitle"/>
          </p:nvPr>
        </p:nvSpPr>
        <p:spPr>
          <a:xfrm>
            <a:off x="685800" y="5525562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b="0" baseline="0" i="0" lang="en-US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Multimedia Broadcast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6694"/>
              <a:buFont typeface="Helvetica Neue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Single track editing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Usually found in free or inexpensive programs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This method only allows you to assemble one layer of video at a time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ct val="96694"/>
              <a:buFont typeface="Helvetica Neue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Multi-track editing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Found on all mainstream editing programs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Allows you to layer video and audio to composite a desired look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ct val="96694"/>
              <a:buFont typeface="Helvetica Neue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Compositing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process of layering video to blend elements together to get a desired look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Editing terms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7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Time indicator or marker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arrow or line that shows the current place and time you are viewing in your timeline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7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Scrub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Dragging the time indicator through the timeline to see what you have edited so far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7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In point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point that you place the time indicator to tell the editor where you want the video to start or be placed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7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Out point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point that you place the time indicator to tell the editor where you want the video to end or finish</a:t>
            </a:r>
          </a:p>
          <a:p>
            <a:pPr indent="12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Editing terms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J-Cut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Disconnecting the video and audio to allow you to have the audio play before you see the video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L-Cut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Disconnecting the video and audio to allow you to have the audio play after the video has finished playing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Cut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Switching between one shot and the next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Editing terms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B-Roll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Footage that can be used to reinforce the idea that interviewees or documentaries are talking about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Effect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Usually represented by filters that change the overall appearance of the video clip or audio sources that you apply it to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Depending on your editor, these filters are usually customizable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Editing terms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6694"/>
              <a:buFont typeface="Helvetica Neue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Transition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 effect that blends two shots together to move from one clip to the next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ct val="96694"/>
              <a:buFont typeface="Helvetica Neue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Dissolve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As one clip fades out, the other fades in 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ct val="96694"/>
              <a:buFont typeface="Helvetica Neue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Fade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An effect that generally goes from fully visible to not visible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ct val="96694"/>
              <a:buFont typeface="Helvetica Neue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Wipe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One clip replaces another off screen in the predetermined direction</a:t>
            </a:r>
          </a:p>
          <a:p>
            <a:pPr indent="254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6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  <p:sp>
        <p:nvSpPr>
          <p:cNvPr id="201" name="Shape 201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Editing terms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Render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 process that many editing programs requires you to run in order to see effects or animations that you have applied inside of your timeline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Export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process that allows you to save a playable video file from the project you have been editing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Editing terms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6694"/>
              <a:buFont typeface="Helvetica Neue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Edit together your simple task that you filmed earlier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ct val="96694"/>
              <a:buFont typeface="Helvetica Neue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When importing your assets, rename the video clips to something that matches what you shot.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Use your shot-log as a resource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For example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instead of 00195.mov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WS_jiminhallway</a:t>
            </a:r>
            <a:r>
              <a:rPr b="1" baseline="0" i="0" lang="en-US" sz="2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.mov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Be sure to keep your file extension!</a:t>
            </a:r>
          </a:p>
        </p:txBody>
      </p:sp>
      <p:sp>
        <p:nvSpPr>
          <p:cNvPr id="213" name="Shape 213"/>
          <p:cNvSpPr/>
          <p:nvPr/>
        </p:nvSpPr>
        <p:spPr>
          <a:xfrm flipH="1" rot="1162484">
            <a:off x="4108409" y="4676801"/>
            <a:ext cx="955877" cy="969532"/>
          </a:xfrm>
          <a:custGeom>
            <a:pathLst>
              <a:path extrusionOk="0" h="120000" w="120000">
                <a:moveTo>
                  <a:pt x="7500" y="60000"/>
                </a:moveTo>
                <a:lnTo>
                  <a:pt x="7500" y="60000"/>
                </a:lnTo>
                <a:cubicBezTo>
                  <a:pt x="7500" y="33775"/>
                  <a:pt x="26775" y="11556"/>
                  <a:pt x="52692" y="7906"/>
                </a:cubicBezTo>
                <a:cubicBezTo>
                  <a:pt x="78609" y="4256"/>
                  <a:pt x="103251" y="20290"/>
                  <a:pt x="110465" y="45498"/>
                </a:cubicBezTo>
                <a:lnTo>
                  <a:pt x="117622" y="45498"/>
                </a:lnTo>
                <a:lnTo>
                  <a:pt x="105000" y="59999"/>
                </a:lnTo>
                <a:lnTo>
                  <a:pt x="87622" y="45498"/>
                </a:lnTo>
                <a:lnTo>
                  <a:pt x="94633" y="45498"/>
                </a:lnTo>
                <a:lnTo>
                  <a:pt x="94633" y="45498"/>
                </a:lnTo>
                <a:cubicBezTo>
                  <a:pt x="87775" y="28842"/>
                  <a:pt x="70208" y="19386"/>
                  <a:pt x="52668" y="22912"/>
                </a:cubicBezTo>
                <a:cubicBezTo>
                  <a:pt x="35129" y="26438"/>
                  <a:pt x="22500" y="41964"/>
                  <a:pt x="22500" y="60000"/>
                </a:cubicBezTo>
                <a:close/>
              </a:path>
            </a:pathLst>
          </a:custGeom>
          <a:gradFill>
            <a:gsLst>
              <a:gs pos="0">
                <a:srgbClr val="3E7FCE"/>
              </a:gs>
              <a:gs pos="100000">
                <a:srgbClr val="BFDCFF"/>
              </a:gs>
            </a:gsLst>
            <a:lin ang="16200000" scaled="0"/>
          </a:gradFill>
          <a:ln cap="flat" cmpd="sng" w="9525">
            <a:solidFill>
              <a:srgbClr val="4A7DB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baseline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14" name="Shape 214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Editing practice: importing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Use music to make your video more interesting.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Use a fade in and fade out audio transition to make the music start and stop subtly.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Speaking can be used but is not required in this early project.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Editing practice: audio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Name your project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Create a simple title screen using the graphics editor.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Give yourself some credit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Create simple credits using the graphics editor.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Editing practice: graphics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Export your simple task when you are happy with the way it has been edited.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Be sure that your finished project is playable on the computer that you are using outside of your editor.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Editing practice: exporting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Focus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Manual mode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camera has a focus “ring” or a function through an electronic menu that allows you to control the point of focus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Auto mode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camera determines the focus for you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Video camera terms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/>
        </p:nvSpPr>
        <p:spPr>
          <a:xfrm>
            <a:off x="3457682" y="144916"/>
            <a:ext cx="216017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Editing Demo – Try This!</a:t>
            </a:r>
          </a:p>
        </p:txBody>
      </p:sp>
      <p:sp>
        <p:nvSpPr>
          <p:cNvPr id="238" name="Shape 238">
            <a:hlinkClick r:id="rId4"/>
          </p:cNvPr>
          <p:cNvSpPr/>
          <p:nvPr/>
        </p:nvSpPr>
        <p:spPr>
          <a:xfrm>
            <a:off x="483712" y="550850"/>
            <a:ext cx="8108099" cy="6081074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You will now create a short, personal profile of one of your classmates.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Conduct a pre-interview with your assigned partner.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Find something interesting about the subject.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Does the subject have a unique talent, skill or hobby, play in a band, heavily involved in a sport, video game fanatic, etc.?</a:t>
            </a:r>
          </a:p>
          <a:p>
            <a:pPr indent="12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  <p:sp>
        <p:nvSpPr>
          <p:cNvPr id="244" name="Shape 244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 short profile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6694"/>
              <a:buFont typeface="Helvetica Neue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Then, conduct a real interview on camera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ct val="96694"/>
              <a:buFont typeface="Helvetica Neue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Requirements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Use a tripod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Use a microphone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Use the Rule of Thirds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Use B-roll of the subject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Use music under the subject’s voice and balance your levels to an acceptable level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Export your finished profile as a playable movie file.</a:t>
            </a:r>
          </a:p>
        </p:txBody>
      </p:sp>
      <p:pic>
        <p:nvPicPr>
          <p:cNvPr id="250" name="Shape 2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85482" y="2184716"/>
            <a:ext cx="2952139" cy="2033948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Shape 251"/>
          <p:cNvSpPr txBox="1"/>
          <p:nvPr/>
        </p:nvSpPr>
        <p:spPr>
          <a:xfrm>
            <a:off x="6199575" y="4232321"/>
            <a:ext cx="23233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Rule of Thirds Example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 short profile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Pick an area around your school or surrounding location.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Consider the cafeteria, gym, auditorium, guidance office, monument, hall of fame, front office, etc.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Investigate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Talk to people who are involved with this area.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Find out what takes place here.</a:t>
            </a:r>
          </a:p>
          <a:p>
            <a:pPr indent="38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Highlight a location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Write a two-column script that will result in a video that is 60 seconds long.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Be descriptive and tell a story about the place.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Record a VO that fills at least 45 of the 60 seconds.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Include creative shots that make the obvious more interesting.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Highlight a location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Previous shots</a:t>
            </a:r>
          </a:p>
        </p:txBody>
      </p:sp>
      <p:sp>
        <p:nvSpPr>
          <p:cNvPr id="270" name="Shape 270"/>
          <p:cNvSpPr txBox="1"/>
          <p:nvPr>
            <p:ph idx="2" type="body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WS – wide shot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MS – medium shot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CU – close-up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ECU – extreme close-up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LS – long shot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POV – point of view</a:t>
            </a:r>
          </a:p>
          <a:p>
            <a:pPr indent="12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  <p:sp>
        <p:nvSpPr>
          <p:cNvPr id="271" name="Shape 271"/>
          <p:cNvSpPr txBox="1"/>
          <p:nvPr>
            <p:ph idx="3" type="body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1" baseline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New shots to also try</a:t>
            </a:r>
          </a:p>
        </p:txBody>
      </p:sp>
      <p:sp>
        <p:nvSpPr>
          <p:cNvPr id="272" name="Shape 272"/>
          <p:cNvSpPr txBox="1"/>
          <p:nvPr>
            <p:ph idx="4" type="body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4805"/>
              <a:buFont typeface="Helvetica Neue"/>
              <a:buChar char="•"/>
            </a:pPr>
            <a:r>
              <a:rPr b="0" baseline="0" i="0" lang="en-US" sz="18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Low angles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10"/>
              </a:spcBef>
              <a:spcAft>
                <a:spcPts val="0"/>
              </a:spcAft>
              <a:buClr>
                <a:schemeClr val="dk1"/>
              </a:buClr>
              <a:buSzPct val="93847"/>
              <a:buFont typeface="Helvetica Neue"/>
              <a:buChar char="–"/>
            </a:pPr>
            <a:r>
              <a:rPr b="0" baseline="0" i="0" lang="en-US" sz="15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Place the camera on or near the floor and aim up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94805"/>
              <a:buFont typeface="Helvetica Neue"/>
              <a:buChar char="•"/>
            </a:pPr>
            <a:r>
              <a:rPr b="0" baseline="0" i="0" lang="en-US" sz="18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High angles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10"/>
              </a:spcBef>
              <a:spcAft>
                <a:spcPts val="0"/>
              </a:spcAft>
              <a:buClr>
                <a:schemeClr val="dk1"/>
              </a:buClr>
              <a:buSzPct val="93847"/>
              <a:buFont typeface="Helvetica Neue"/>
              <a:buChar char="–"/>
            </a:pPr>
            <a:r>
              <a:rPr b="0" baseline="0" i="0" lang="en-US" sz="15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Hold the camera over your head, or shoot from a raised location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94805"/>
              <a:buFont typeface="Helvetica Neue"/>
              <a:buChar char="•"/>
            </a:pPr>
            <a:r>
              <a:rPr b="0" baseline="0" i="0" lang="en-US" sz="18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Depth shot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10"/>
              </a:spcBef>
              <a:spcAft>
                <a:spcPts val="0"/>
              </a:spcAft>
              <a:buClr>
                <a:schemeClr val="dk1"/>
              </a:buClr>
              <a:buSzPct val="93847"/>
              <a:buFont typeface="Helvetica Neue"/>
              <a:buChar char="–"/>
            </a:pPr>
            <a:r>
              <a:rPr b="0" baseline="0" i="0" lang="en-US" sz="15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Show people or objects in the foreground and the background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94805"/>
              <a:buFont typeface="Helvetica Neue"/>
              <a:buChar char="•"/>
            </a:pPr>
            <a:r>
              <a:rPr b="0" baseline="0" i="0" lang="en-US" sz="18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Reflection shot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10"/>
              </a:spcBef>
              <a:spcAft>
                <a:spcPts val="0"/>
              </a:spcAft>
              <a:buClr>
                <a:schemeClr val="dk1"/>
              </a:buClr>
              <a:buSzPct val="93847"/>
              <a:buFont typeface="Helvetica Neue"/>
              <a:buChar char="–"/>
            </a:pPr>
            <a:r>
              <a:rPr b="0" baseline="0" i="0" lang="en-US" sz="15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Try to find something like glass or water to film a reflection to film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94805"/>
              <a:buFont typeface="Helvetica Neue"/>
              <a:buChar char="•"/>
            </a:pPr>
            <a:r>
              <a:rPr b="0" baseline="0" i="0" lang="en-US" sz="18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Linking shot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310"/>
              </a:spcBef>
              <a:spcAft>
                <a:spcPts val="0"/>
              </a:spcAft>
              <a:buClr>
                <a:schemeClr val="dk1"/>
              </a:buClr>
              <a:buSzPct val="93847"/>
              <a:buFont typeface="Helvetica Neue"/>
              <a:buChar char="–"/>
            </a:pPr>
            <a:r>
              <a:rPr b="0" baseline="0" i="0" lang="en-US" sz="15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Pan the camera from one object to another to show a “linking” or connection between the two</a:t>
            </a:r>
          </a:p>
          <a:p>
            <a:pPr indent="-41275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155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  <a:p>
            <a:pPr indent="-41275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155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  <p:sp>
        <p:nvSpPr>
          <p:cNvPr id="273" name="Shape 273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Highlight a location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Create a title that identifies your location.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Put credits on your finished edit.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Export your finished project as a playable file.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Use a descriptive name for your file: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LastName_Location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Highlight a location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Iris ring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Professional level cameras will have an iris ring that allows you to adjust the aperture of the camera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Smaller cameras usually have this feature through a menu or setting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Aperture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 ring that allows you to select the amount of light let through the lens</a:t>
            </a:r>
          </a:p>
          <a:p>
            <a:pPr indent="38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  <p:sp>
        <p:nvSpPr>
          <p:cNvPr id="132" name="Shape 132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Video camera terms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6694"/>
              <a:buFont typeface="Helvetica Neue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Tripod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It is best to use a tripod in most productions.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If you don’t plan on using one, make sure to ask yourself, why?</a:t>
            </a:r>
          </a:p>
          <a:p>
            <a:pPr indent="-228600" lvl="2" marL="1143000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That is, do you have a legitimate reason not to?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spcAft>
                <a:spcPts val="0"/>
              </a:spcAft>
              <a:buClr>
                <a:schemeClr val="dk1"/>
              </a:buClr>
              <a:buSzPct val="96694"/>
              <a:buFont typeface="Helvetica Neue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Monopod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 leg alone that usually screws directly into the bottom of your camera.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Often used with DSLRs or in situations where you know you will have to move often and quickly.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Video camera terms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WS – wide shot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MS – medium shot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CU – close-up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ECU – extreme</a:t>
            </a:r>
            <a:b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</a:b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close- up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LS – long shot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POV – point of view</a:t>
            </a:r>
          </a:p>
          <a:p>
            <a:pPr indent="38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  <p:sp>
        <p:nvSpPr>
          <p:cNvPr id="144" name="Shape 144"/>
          <p:cNvSpPr txBox="1"/>
          <p:nvPr>
            <p:ph idx="2" type="body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Split into groups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 of 2-3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Write a two-column script that shows someone completing a simple task (getting a book from their locker, getting a drink of water, etc.)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Film the short production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Script writing terms in practice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WS – wide shot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MS – medium shot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CU – close-up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ECU – extreme</a:t>
            </a:r>
          </a:p>
          <a:p>
            <a:pPr indent="0" lvl="0" marL="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close-up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LS – long shot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POV – point of view</a:t>
            </a:r>
          </a:p>
          <a:p>
            <a:pPr indent="38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  <p:sp>
        <p:nvSpPr>
          <p:cNvPr id="151" name="Shape 151"/>
          <p:cNvSpPr txBox="1"/>
          <p:nvPr>
            <p:ph idx="2" type="body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Be careful to not film jump-cuts.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Jump-cuts are when something in the shot jumps abruptly.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For example, if the subject is on the right side of the hallway on the WS then on the left side in the CU.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Script writing terms in practice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4648200" y="1417650"/>
            <a:ext cx="4038598" cy="52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Avoid continuity errors.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These can be something as simple as your talent wearing a different shirt or holding a book in one hand in one shot and in another hand in the next shot.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Keep a shot-log of everything that you film with your group and in what order.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Script writing terms in practice</a:t>
            </a:r>
          </a:p>
        </p:txBody>
      </p:sp>
      <p:sp>
        <p:nvSpPr>
          <p:cNvPr id="159" name="Shape 159"/>
          <p:cNvSpPr txBox="1"/>
          <p:nvPr>
            <p:ph idx="2" type="body"/>
          </p:nvPr>
        </p:nvSpPr>
        <p:spPr>
          <a:xfrm>
            <a:off x="457200" y="1600200"/>
            <a:ext cx="4038598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WS – wide shot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MS – medium shot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CU – close-up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ECU – extreme</a:t>
            </a:r>
          </a:p>
          <a:p>
            <a:pPr indent="0" lvl="0" marL="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close-up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LS – long shot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POV – point of view</a:t>
            </a:r>
          </a:p>
          <a:p>
            <a:pPr indent="38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Asset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Any video clip, graphic, audio, etc., you import to use in your project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Timeline or sequence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place where you assemble and edit all of your assets to get a desired product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Track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What you place your video and audio assets into insider of your video editor</a:t>
            </a:r>
          </a:p>
          <a:p>
            <a:pPr indent="381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  <a:rtl val="0"/>
            </a:endParaRPr>
          </a:p>
        </p:txBody>
      </p:sp>
      <p:sp>
        <p:nvSpPr>
          <p:cNvPr id="165" name="Shape 165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Editing terms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Import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process of bringing in assets to your project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Capture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process of digitizing footage shot on a camera that uses a tape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Batch capture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Helvetica Neue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process of digitizing a collection of clips shot on a camera that uses a tape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Helvetica Neue"/>
              <a:buNone/>
            </a:pPr>
            <a:r>
              <a:rPr b="1" baseline="0" i="0" lang="en-US" sz="3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Editing terms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