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5.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slides/slide8.xml" Type="http://schemas.openxmlformats.org/officeDocument/2006/relationships/slide" Id="rId13"/><Relationship Target="theme/theme3.xml" Type="http://schemas.openxmlformats.org/officeDocument/2006/relationships/theme" Id="rId1"/><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 name="Shape 1"/>
        <p:cNvGrpSpPr/>
        <p:nvPr/>
      </p:nvGrpSpPr>
      <p:grpSpPr>
        <a:xfrm>
          <a:off y="0" x="0"/>
          <a:ext cy="0" cx="0"/>
          <a:chOff y="0" x="0"/>
          <a:chExt cy="0" cx="0"/>
        </a:xfrm>
      </p:grpSpPr>
      <p:sp>
        <p:nvSpPr>
          <p:cNvPr id="2" name="Shape 2"/>
          <p:cNvSpPr/>
          <p:nvPr>
            <p:ph idx="2" type="sldImg"/>
          </p:nvPr>
        </p:nvSpPr>
        <p:spPr>
          <a:xfrm>
            <a:off y="685800" x="1714752"/>
            <a:ext cy="3429000" cx="3429300"/>
          </a:xfrm>
          <a:custGeom>
            <a:pathLst>
              <a:path w="120000" extrusionOk="0" h="120000">
                <a:moveTo>
                  <a:pt y="0" x="0"/>
                </a:moveTo>
                <a:lnTo>
                  <a:pt y="0" x="120000"/>
                </a:lnTo>
                <a:lnTo>
                  <a:pt y="120000" x="120000"/>
                </a:lnTo>
                <a:lnTo>
                  <a:pt y="120000" x="0"/>
                </a:lnTo>
                <a:close/>
              </a:path>
            </a:pathLst>
          </a:custGeom>
          <a:noFill/>
          <a:ln>
            <a:noFill/>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http://journalistsresource.org/" Type="http://schemas.openxmlformats.org/officeDocument/2006/relationships/hyperlink" TargetMode="External" Id="rId2"/><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 name="Shape 25"/>
        <p:cNvGrpSpPr/>
        <p:nvPr/>
      </p:nvGrpSpPr>
      <p:grpSpPr>
        <a:xfrm>
          <a:off y="0" x="0"/>
          <a:ext cy="0" cx="0"/>
          <a:chOff y="0" x="0"/>
          <a:chExt cy="0" cx="0"/>
        </a:xfrm>
      </p:grpSpPr>
      <p:sp>
        <p:nvSpPr>
          <p:cNvPr id="26" name="Shape 2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27" name="Shape 27"/>
          <p:cNvSpPr/>
          <p:nvPr>
            <p:ph idx="2" type="sldImg"/>
          </p:nvPr>
        </p:nvSpPr>
        <p:spPr>
          <a:xfrm>
            <a:off y="685800" x="1714752"/>
            <a:ext cy="3429000" cx="34293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9" name="Shape 79"/>
        <p:cNvGrpSpPr/>
        <p:nvPr/>
      </p:nvGrpSpPr>
      <p:grpSpPr>
        <a:xfrm>
          <a:off y="0" x="0"/>
          <a:ext cy="0" cx="0"/>
          <a:chOff y="0" x="0"/>
          <a:chExt cy="0" cx="0"/>
        </a:xfrm>
      </p:grpSpPr>
      <p:sp>
        <p:nvSpPr>
          <p:cNvPr id="80" name="Shape 8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81" name="Shape 81"/>
          <p:cNvSpPr txBox="1"/>
          <p:nvPr>
            <p:ph idx="1" type="body"/>
          </p:nvPr>
        </p:nvSpPr>
        <p:spPr>
          <a:xfrm>
            <a:off y="4343400" x="685800"/>
            <a:ext cy="4114800" cx="5486399"/>
          </a:xfrm>
          <a:prstGeom prst="rect">
            <a:avLst/>
          </a:prstGeom>
          <a:noFill/>
          <a:ln>
            <a:noFill/>
          </a:ln>
        </p:spPr>
        <p:txBody>
          <a:bodyPr bIns="91425" rIns="91425" lIns="91425" tIns="91425" anchor="t" anchorCtr="0">
            <a:noAutofit/>
          </a:bodyPr>
          <a:lstStyle/>
          <a:p>
            <a:pPr algn="l" rtl="0" lvl="0" marR="0" indent="0" marL="0">
              <a:spcBef>
                <a:spcPts val="0"/>
              </a:spcBef>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5" name="Shape 85"/>
        <p:cNvGrpSpPr/>
        <p:nvPr/>
      </p:nvGrpSpPr>
      <p:grpSpPr>
        <a:xfrm>
          <a:off y="0" x="0"/>
          <a:ext cy="0" cx="0"/>
          <a:chOff y="0" x="0"/>
          <a:chExt cy="0" cx="0"/>
        </a:xfrm>
      </p:grpSpPr>
      <p:sp>
        <p:nvSpPr>
          <p:cNvPr id="86" name="Shape 8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87" name="Shape 87"/>
          <p:cNvSpPr/>
          <p:nvPr>
            <p:ph idx="2" type="sldImg"/>
          </p:nvPr>
        </p:nvSpPr>
        <p:spPr>
          <a:xfrm>
            <a:off y="685800" x="1714752"/>
            <a:ext cy="3429000" cx="34293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1" name="Shape 91"/>
        <p:cNvGrpSpPr/>
        <p:nvPr/>
      </p:nvGrpSpPr>
      <p:grpSpPr>
        <a:xfrm>
          <a:off y="0" x="0"/>
          <a:ext cy="0" cx="0"/>
          <a:chOff y="0" x="0"/>
          <a:chExt cy="0" cx="0"/>
        </a:xfrm>
      </p:grpSpPr>
      <p:sp>
        <p:nvSpPr>
          <p:cNvPr id="92" name="Shape 9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93" name="Shape 93"/>
          <p:cNvSpPr txBox="1"/>
          <p:nvPr>
            <p:ph idx="1" type="body"/>
          </p:nvPr>
        </p:nvSpPr>
        <p:spPr>
          <a:xfrm>
            <a:off y="4343400" x="685800"/>
            <a:ext cy="4114800" cx="5486399"/>
          </a:xfrm>
          <a:prstGeom prst="rect">
            <a:avLst/>
          </a:prstGeom>
          <a:noFill/>
          <a:ln>
            <a:noFill/>
          </a:ln>
        </p:spPr>
        <p:txBody>
          <a:bodyPr bIns="91425" rIns="91425" lIns="91425" tIns="91425" anchor="t" anchorCtr="0">
            <a:noAutofit/>
          </a:bodyPr>
          <a:lstStyle/>
          <a:p>
            <a:pPr algn="l" rtl="0" lvl="0" marR="0" indent="0" marL="0">
              <a:spcBef>
                <a:spcPts val="0"/>
              </a:spcBef>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6" name="Shape 96"/>
        <p:cNvGrpSpPr/>
        <p:nvPr/>
      </p:nvGrpSpPr>
      <p:grpSpPr>
        <a:xfrm>
          <a:off y="0" x="0"/>
          <a:ext cy="0" cx="0"/>
          <a:chOff y="0" x="0"/>
          <a:chExt cy="0" cx="0"/>
        </a:xfrm>
      </p:grpSpPr>
      <p:sp>
        <p:nvSpPr>
          <p:cNvPr id="97" name="Shape 9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98" name="Shape 98"/>
          <p:cNvSpPr txBox="1"/>
          <p:nvPr>
            <p:ph idx="1" type="body"/>
          </p:nvPr>
        </p:nvSpPr>
        <p:spPr>
          <a:xfrm>
            <a:off y="4343400" x="685800"/>
            <a:ext cy="4114800" cx="5486399"/>
          </a:xfrm>
          <a:prstGeom prst="rect">
            <a:avLst/>
          </a:prstGeom>
          <a:noFill/>
          <a:ln>
            <a:noFill/>
          </a:ln>
        </p:spPr>
        <p:txBody>
          <a:bodyPr bIns="91425" rIns="91425" lIns="91425" tIns="91425" anchor="t" anchorCtr="0">
            <a:noAutofit/>
          </a:bodyPr>
          <a:lstStyle/>
          <a:p>
            <a:pPr algn="l" rtl="0" lvl="0" marR="0" indent="0" marL="0">
              <a:spcBef>
                <a:spcPts val="0"/>
              </a:spcBef>
              <a:buSzPct val="25000"/>
              <a:buNone/>
            </a:pPr>
            <a:r>
              <a:rPr strike="noStrike" u="none" b="0" cap="none" baseline="0" sz="1100" lang="en-US" i="0">
                <a:solidFill>
                  <a:schemeClr val="dk1"/>
                </a:solidFill>
                <a:latin typeface="Arial"/>
                <a:ea typeface="Arial"/>
                <a:cs typeface="Arial"/>
                <a:sym typeface="Arial"/>
              </a:rPr>
              <a:t>Teachers, pause here to let students brainstorm ideas they might have about using databases – both looking at data and researching published information.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2" name="Shape 102"/>
        <p:cNvGrpSpPr/>
        <p:nvPr/>
      </p:nvGrpSpPr>
      <p:grpSpPr>
        <a:xfrm>
          <a:off y="0" x="0"/>
          <a:ext cy="0" cx="0"/>
          <a:chOff y="0" x="0"/>
          <a:chExt cy="0" cx="0"/>
        </a:xfrm>
      </p:grpSpPr>
      <p:sp>
        <p:nvSpPr>
          <p:cNvPr id="103" name="Shape 10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04" name="Shape 104"/>
          <p:cNvSpPr txBox="1"/>
          <p:nvPr>
            <p:ph idx="1" type="body"/>
          </p:nvPr>
        </p:nvSpPr>
        <p:spPr>
          <a:xfrm>
            <a:off y="4343400" x="685800"/>
            <a:ext cy="4114800" cx="5486399"/>
          </a:xfrm>
          <a:prstGeom prst="rect">
            <a:avLst/>
          </a:prstGeom>
          <a:noFill/>
          <a:ln>
            <a:noFill/>
          </a:ln>
        </p:spPr>
        <p:txBody>
          <a:bodyPr bIns="91425" rIns="91425" lIns="91425" tIns="91425" anchor="t" anchorCtr="0">
            <a:noAutofit/>
          </a:bodyPr>
          <a:lstStyle/>
          <a:p>
            <a:pPr algn="l" rtl="0" lvl="0" marR="0" indent="0" marL="0">
              <a:spcBef>
                <a:spcPts val="0"/>
              </a:spcBef>
              <a:buSzPct val="25000"/>
              <a:buNone/>
            </a:pPr>
            <a:r>
              <a:rPr strike="noStrike" u="none" b="0" cap="none" baseline="0" sz="1100" lang="en-US" i="0">
                <a:solidFill>
                  <a:schemeClr val="dk1"/>
                </a:solidFill>
                <a:latin typeface="Arial"/>
                <a:ea typeface="Arial"/>
                <a:cs typeface="Arial"/>
                <a:sym typeface="Arial"/>
              </a:rPr>
              <a:t>TEACHERS:  Use the handout “Getting to Know Databases” with this activity.  Grade on completion, using the handout as an exit ticket.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8" name="Shape 108"/>
        <p:cNvGrpSpPr/>
        <p:nvPr/>
      </p:nvGrpSpPr>
      <p:grpSpPr>
        <a:xfrm>
          <a:off y="0" x="0"/>
          <a:ext cy="0" cx="0"/>
          <a:chOff y="0" x="0"/>
          <a:chExt cy="0" cx="0"/>
        </a:xfrm>
      </p:grpSpPr>
      <p:sp>
        <p:nvSpPr>
          <p:cNvPr id="109" name="Shape 10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110" name="Shape 110"/>
          <p:cNvSpPr txBox="1"/>
          <p:nvPr>
            <p:ph idx="1" type="body"/>
          </p:nvPr>
        </p:nvSpPr>
        <p:spPr>
          <a:xfrm>
            <a:off y="4343400" x="685800"/>
            <a:ext cy="4114800" cx="5486399"/>
          </a:xfrm>
          <a:prstGeom prst="rect">
            <a:avLst/>
          </a:prstGeom>
          <a:noFill/>
          <a:ln>
            <a:noFill/>
          </a:ln>
        </p:spPr>
        <p:txBody>
          <a:bodyPr bIns="91425" rIns="91425" lIns="91425" tIns="91425" anchor="t" anchorCtr="0">
            <a:noAutofit/>
          </a:bodyPr>
          <a:lstStyle/>
          <a:p>
            <a:pPr algn="l" rtl="0" lvl="0" marR="0" indent="0" marL="0">
              <a:spcBef>
                <a:spcPts val="0"/>
              </a:spcBef>
              <a:buSzPct val="25000"/>
              <a:buNone/>
            </a:pPr>
            <a:r>
              <a:rPr strike="noStrike" u="none" b="0" cap="none" baseline="0" sz="1100" lang="en-US" i="0">
                <a:solidFill>
                  <a:schemeClr val="dk1"/>
                </a:solidFill>
                <a:latin typeface="Arial"/>
                <a:ea typeface="Arial"/>
                <a:cs typeface="Arial"/>
                <a:sym typeface="Arial"/>
              </a:rPr>
              <a:t>TEACHERS:  Use the “Using Databases” handout with this assignment.  A rubic is provided for this assignment. Successful completion will result in beginning research for two news feature or in-depth feature stories.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 name="Shape 31"/>
        <p:cNvGrpSpPr/>
        <p:nvPr/>
      </p:nvGrpSpPr>
      <p:grpSpPr>
        <a:xfrm>
          <a:off y="0" x="0"/>
          <a:ext cy="0" cx="0"/>
          <a:chOff y="0" x="0"/>
          <a:chExt cy="0" cx="0"/>
        </a:xfrm>
      </p:grpSpPr>
      <p:sp>
        <p:nvSpPr>
          <p:cNvPr id="32" name="Shape 32"/>
          <p:cNvSpPr/>
          <p:nvPr>
            <p:ph idx="2" type="sldImg"/>
          </p:nvPr>
        </p:nvSpPr>
        <p:spPr>
          <a:xfrm>
            <a:off y="685800" x="1714752"/>
            <a:ext cy="3429000" cx="3429300"/>
          </a:xfrm>
          <a:custGeom>
            <a:pathLst>
              <a:path w="120000" extrusionOk="0" h="120000">
                <a:moveTo>
                  <a:pt y="0" x="0"/>
                </a:moveTo>
                <a:lnTo>
                  <a:pt y="0" x="120000"/>
                </a:lnTo>
                <a:lnTo>
                  <a:pt y="120000" x="120000"/>
                </a:lnTo>
                <a:lnTo>
                  <a:pt y="120000" x="0"/>
                </a:lnTo>
                <a:close/>
              </a:path>
            </a:pathLst>
          </a:custGeom>
          <a:noFill/>
          <a:ln>
            <a:noFill/>
          </a:ln>
        </p:spPr>
      </p:sp>
      <p:sp>
        <p:nvSpPr>
          <p:cNvPr id="33" name="Shape 33"/>
          <p:cNvSpPr txBox="1"/>
          <p:nvPr>
            <p:ph idx="1" type="body"/>
          </p:nvPr>
        </p:nvSpPr>
        <p:spPr>
          <a:xfrm>
            <a:off y="4343400" x="685800"/>
            <a:ext cy="4114800" cx="5486399"/>
          </a:xfrm>
          <a:prstGeom prst="rect">
            <a:avLst/>
          </a:prstGeom>
          <a:noFill/>
          <a:ln>
            <a:noFill/>
          </a:ln>
        </p:spPr>
        <p:txBody>
          <a:bodyPr bIns="91425" rIns="91425" lIns="91425" tIns="91425" anchor="t" anchorCtr="0">
            <a:noAutofit/>
          </a:bodyPr>
          <a:lstStyle/>
          <a:p>
            <a:pPr algn="l" rtl="0" lvl="0" marR="0" indent="0" marL="0">
              <a:spcBef>
                <a:spcPts val="0"/>
              </a:spcBef>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 name="Shape 37"/>
        <p:cNvGrpSpPr/>
        <p:nvPr/>
      </p:nvGrpSpPr>
      <p:grpSpPr>
        <a:xfrm>
          <a:off y="0" x="0"/>
          <a:ext cy="0" cx="0"/>
          <a:chOff y="0" x="0"/>
          <a:chExt cy="0" cx="0"/>
        </a:xfrm>
      </p:grpSpPr>
      <p:sp>
        <p:nvSpPr>
          <p:cNvPr id="38" name="Shape 3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39" name="Shape 39"/>
          <p:cNvSpPr txBox="1"/>
          <p:nvPr>
            <p:ph idx="1" type="body"/>
          </p:nvPr>
        </p:nvSpPr>
        <p:spPr>
          <a:xfrm>
            <a:off y="4343400" x="685800"/>
            <a:ext cy="4114800" cx="5486399"/>
          </a:xfrm>
          <a:prstGeom prst="rect">
            <a:avLst/>
          </a:prstGeom>
          <a:noFill/>
          <a:ln>
            <a:noFill/>
          </a:ln>
        </p:spPr>
        <p:txBody>
          <a:bodyPr bIns="91425" rIns="91425" lIns="91425" tIns="91425" anchor="t" anchorCtr="0">
            <a:no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0" cap="none" baseline="0" sz="1100" lang="en-US" i="0">
                <a:solidFill>
                  <a:schemeClr val="dk1"/>
                </a:solidFill>
                <a:latin typeface="Helvetica Neue"/>
                <a:ea typeface="Helvetica Neue"/>
                <a:cs typeface="Helvetica Neue"/>
                <a:sym typeface="Helvetica Neue"/>
              </a:rPr>
              <a:t>IMDb, the Internet Movie Database is one</a:t>
            </a:r>
          </a:p>
          <a:p>
            <a:pPr algn="l" rtl="0" lvl="0" marR="0" indent="0" marL="0">
              <a:lnSpc>
                <a:spcPct val="100000"/>
              </a:lnSpc>
              <a:spcBef>
                <a:spcPts val="0"/>
              </a:spcBef>
              <a:spcAft>
                <a:spcPts val="0"/>
              </a:spcAft>
              <a:buClr>
                <a:schemeClr val="dk1"/>
              </a:buClr>
              <a:buSzPct val="25000"/>
              <a:buFont typeface="Helvetica Neue"/>
              <a:buNone/>
            </a:pPr>
            <a:r>
              <a:rPr strike="noStrike" u="none" b="0" cap="none" baseline="0" sz="1100" lang="en-US" i="0">
                <a:solidFill>
                  <a:schemeClr val="dk1"/>
                </a:solidFill>
                <a:latin typeface="Helvetica Neue"/>
                <a:ea typeface="Helvetica Neue"/>
                <a:cs typeface="Helvetica Neue"/>
                <a:sym typeface="Helvetica Neue"/>
              </a:rPr>
              <a:t>Essentially, all of Google and all of Wikipedia are databases</a:t>
            </a:r>
          </a:p>
          <a:p>
            <a:pPr algn="l" rtl="0" lvl="0" marR="0" indent="0" marL="0">
              <a:lnSpc>
                <a:spcPct val="100000"/>
              </a:lnSpc>
              <a:spcBef>
                <a:spcPts val="0"/>
              </a:spcBef>
              <a:spcAft>
                <a:spcPts val="0"/>
              </a:spcAft>
              <a:buClr>
                <a:schemeClr val="dk1"/>
              </a:buClr>
              <a:buSzPct val="25000"/>
              <a:buFont typeface="Helvetica Neue"/>
              <a:buNone/>
            </a:pPr>
            <a:r>
              <a:rPr strike="noStrike" u="none" b="0" cap="none" baseline="0" sz="1100" lang="en-US" i="0">
                <a:solidFill>
                  <a:schemeClr val="dk1"/>
                </a:solidFill>
                <a:latin typeface="Helvetica Neue"/>
                <a:ea typeface="Helvetica Neue"/>
                <a:cs typeface="Helvetica Neue"/>
                <a:sym typeface="Helvetica Neue"/>
              </a:rPr>
              <a:t>Some students may know of Gale’s or Jstor from research in other classes.</a:t>
            </a:r>
          </a:p>
          <a:p>
            <a:pPr algn="l" rtl="0" lvl="0" marR="0" indent="0" marL="0">
              <a:lnSpc>
                <a:spcPct val="100000"/>
              </a:lnSpc>
              <a:spcBef>
                <a:spcPts val="0"/>
              </a:spcBef>
              <a:spcAft>
                <a:spcPts val="0"/>
              </a:spcAft>
              <a:buClr>
                <a:schemeClr val="dk1"/>
              </a:buClr>
              <a:buSzPct val="25000"/>
              <a:buFont typeface="Helvetica Neue"/>
              <a:buNone/>
            </a:pPr>
            <a:r>
              <a:rPr strike="noStrike" u="none" b="0" cap="none" baseline="0" sz="1100" lang="en-US" i="0">
                <a:solidFill>
                  <a:schemeClr val="dk1"/>
                </a:solidFill>
                <a:latin typeface="Helvetica Neue"/>
                <a:ea typeface="Helvetica Neue"/>
                <a:cs typeface="Helvetica Neue"/>
                <a:sym typeface="Helvetica Neue"/>
              </a:rPr>
              <a:t>Journalism databases provide access to data via articles, photographs, infographics, and other related material.</a:t>
            </a:r>
          </a:p>
          <a:p>
            <a:pPr algn="l" rtl="0" lvl="0" marR="0" indent="0" marL="0">
              <a:spcBef>
                <a:spcPts val="0"/>
              </a:spcBef>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 name="Shape 43"/>
        <p:cNvGrpSpPr/>
        <p:nvPr/>
      </p:nvGrpSpPr>
      <p:grpSpPr>
        <a:xfrm>
          <a:off y="0" x="0"/>
          <a:ext cy="0" cx="0"/>
          <a:chOff y="0" x="0"/>
          <a:chExt cy="0" cx="0"/>
        </a:xfrm>
      </p:grpSpPr>
      <p:sp>
        <p:nvSpPr>
          <p:cNvPr id="44" name="Shape 4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45" name="Shape 45"/>
          <p:cNvSpPr/>
          <p:nvPr>
            <p:ph idx="2" type="sldImg"/>
          </p:nvPr>
        </p:nvSpPr>
        <p:spPr>
          <a:xfrm>
            <a:off y="685800" x="1714752"/>
            <a:ext cy="3429000" cx="34293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9" name="Shape 49"/>
        <p:cNvGrpSpPr/>
        <p:nvPr/>
      </p:nvGrpSpPr>
      <p:grpSpPr>
        <a:xfrm>
          <a:off y="0" x="0"/>
          <a:ext cy="0" cx="0"/>
          <a:chOff y="0" x="0"/>
          <a:chExt cy="0" cx="0"/>
        </a:xfrm>
      </p:grpSpPr>
      <p:sp>
        <p:nvSpPr>
          <p:cNvPr id="50" name="Shape 5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51" name="Shape 51"/>
          <p:cNvSpPr/>
          <p:nvPr>
            <p:ph idx="2" type="sldImg"/>
          </p:nvPr>
        </p:nvSpPr>
        <p:spPr>
          <a:xfrm>
            <a:off y="685800" x="1714752"/>
            <a:ext cy="3429000" cx="34293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5" name="Shape 55"/>
        <p:cNvGrpSpPr/>
        <p:nvPr/>
      </p:nvGrpSpPr>
      <p:grpSpPr>
        <a:xfrm>
          <a:off y="0" x="0"/>
          <a:ext cy="0" cx="0"/>
          <a:chOff y="0" x="0"/>
          <a:chExt cy="0" cx="0"/>
        </a:xfrm>
      </p:grpSpPr>
      <p:sp>
        <p:nvSpPr>
          <p:cNvPr id="56" name="Shape 5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57" name="Shape 57"/>
          <p:cNvSpPr txBox="1"/>
          <p:nvPr>
            <p:ph idx="1" type="body"/>
          </p:nvPr>
        </p:nvSpPr>
        <p:spPr>
          <a:xfrm>
            <a:off y="4343400" x="685800"/>
            <a:ext cy="4114800" cx="5486399"/>
          </a:xfrm>
          <a:prstGeom prst="rect">
            <a:avLst/>
          </a:prstGeom>
          <a:noFill/>
          <a:ln>
            <a:noFill/>
          </a:ln>
        </p:spPr>
        <p:txBody>
          <a:bodyPr bIns="91425" rIns="91425" lIns="91425" tIns="91425" anchor="t" anchorCtr="0">
            <a:noAutofit/>
          </a:bodyPr>
          <a:lstStyle/>
          <a:p>
            <a:pPr algn="l" rtl="0" lvl="0" marR="0" indent="0" marL="0">
              <a:spcBef>
                <a:spcPts val="0"/>
              </a:spcBef>
              <a:buNone/>
            </a:pPr>
            <a:r>
              <a:t/>
            </a:r>
            <a:endParaRPr strike="noStrike" u="none" b="0" cap="none" baseline="0" sz="1100" i="0">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1" name="Shape 61"/>
        <p:cNvGrpSpPr/>
        <p:nvPr/>
      </p:nvGrpSpPr>
      <p:grpSpPr>
        <a:xfrm>
          <a:off y="0" x="0"/>
          <a:ext cy="0" cx="0"/>
          <a:chOff y="0" x="0"/>
          <a:chExt cy="0" cx="0"/>
        </a:xfrm>
      </p:grpSpPr>
      <p:sp>
        <p:nvSpPr>
          <p:cNvPr id="62" name="Shape 6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63" name="Shape 63"/>
          <p:cNvSpPr txBox="1"/>
          <p:nvPr>
            <p:ph idx="1" type="body"/>
          </p:nvPr>
        </p:nvSpPr>
        <p:spPr>
          <a:xfrm>
            <a:off y="4343400" x="685800"/>
            <a:ext cy="4114800" cx="5486399"/>
          </a:xfrm>
          <a:prstGeom prst="rect">
            <a:avLst/>
          </a:prstGeom>
          <a:noFill/>
          <a:ln>
            <a:noFill/>
          </a:ln>
        </p:spPr>
        <p:txBody>
          <a:bodyPr bIns="91425" rIns="91425" lIns="91425" tIns="91425" anchor="t" anchorCtr="0">
            <a:noAutofit/>
          </a:bodyPr>
          <a:lstStyle/>
          <a:p>
            <a:pPr algn="l" rtl="0" lvl="0" marR="0" indent="0" marL="0">
              <a:spcBef>
                <a:spcPts val="0"/>
              </a:spcBef>
              <a:buSzPct val="25000"/>
              <a:buNone/>
            </a:pPr>
            <a:r>
              <a:rPr strike="noStrike" u="none" b="0" cap="none" baseline="0" sz="1100" lang="en-US" i="0">
                <a:solidFill>
                  <a:schemeClr val="dk1"/>
                </a:solidFill>
                <a:latin typeface="Arial"/>
                <a:ea typeface="Arial"/>
                <a:cs typeface="Arial"/>
                <a:sym typeface="Arial"/>
              </a:rPr>
              <a:t>: </a:t>
            </a:r>
            <a:r>
              <a:rPr strike="noStrike" u="sng" b="0" cap="none" baseline="0" sz="1100" lang="en-US" i="0">
                <a:solidFill>
                  <a:schemeClr val="hlink"/>
                </a:solidFill>
                <a:latin typeface="Arial"/>
                <a:ea typeface="Arial"/>
                <a:cs typeface="Arial"/>
                <a:sym typeface="Arial"/>
                <a:hlinkClick r:id="rId2"/>
              </a:rPr>
              <a:t>http://journalistsresource.org</a:t>
            </a:r>
            <a:r>
              <a:rPr strike="noStrike" u="none" b="0" cap="none" baseline="0" sz="1100" lang="en-US" i="0">
                <a:solidFill>
                  <a:schemeClr val="dk1"/>
                </a:solidFill>
                <a:latin typeface="Arial"/>
                <a:ea typeface="Arial"/>
                <a:cs typeface="Arial"/>
                <a:sym typeface="Arial"/>
              </a:rPr>
              <a:t>  NEWSELA  journalists toolbox</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7" name="Shape 67"/>
        <p:cNvGrpSpPr/>
        <p:nvPr/>
      </p:nvGrpSpPr>
      <p:grpSpPr>
        <a:xfrm>
          <a:off y="0" x="0"/>
          <a:ext cy="0" cx="0"/>
          <a:chOff y="0" x="0"/>
          <a:chExt cy="0" cx="0"/>
        </a:xfrm>
      </p:grpSpPr>
      <p:sp>
        <p:nvSpPr>
          <p:cNvPr id="68" name="Shape 6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
        <p:nvSpPr>
          <p:cNvPr id="69" name="Shape 69"/>
          <p:cNvSpPr/>
          <p:nvPr>
            <p:ph idx="2" type="sldImg"/>
          </p:nvPr>
        </p:nvSpPr>
        <p:spPr>
          <a:xfrm>
            <a:off y="685800" x="1714752"/>
            <a:ext cy="3429000" cx="34293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3" name="Shape 73"/>
        <p:cNvGrpSpPr/>
        <p:nvPr/>
      </p:nvGrpSpPr>
      <p:grpSpPr>
        <a:xfrm>
          <a:off y="0" x="0"/>
          <a:ext cy="0" cx="0"/>
          <a:chOff y="0" x="0"/>
          <a:chExt cy="0" cx="0"/>
        </a:xfrm>
      </p:grpSpPr>
      <p:sp>
        <p:nvSpPr>
          <p:cNvPr id="74" name="Shape 7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75" name="Shape 75"/>
          <p:cNvSpPr txBox="1"/>
          <p:nvPr>
            <p:ph idx="1" type="body"/>
          </p:nvPr>
        </p:nvSpPr>
        <p:spPr>
          <a:xfrm>
            <a:off y="4343400" x="685800"/>
            <a:ext cy="4114800" cx="5486399"/>
          </a:xfrm>
          <a:prstGeom prst="rect">
            <a:avLst/>
          </a:prstGeom>
          <a:noFill/>
          <a:ln>
            <a:noFill/>
          </a:ln>
        </p:spPr>
        <p:txBody>
          <a:bodyPr bIns="91425" rIns="91425" lIns="91425" tIns="91425" anchor="t" anchorCtr="0">
            <a:noAutofit/>
          </a:bodyPr>
          <a:lstStyle/>
          <a:p>
            <a:pPr algn="l" rtl="0" lvl="0" marR="0" indent="0" marL="0">
              <a:spcBef>
                <a:spcPts val="0"/>
              </a:spcBef>
              <a:buSzPct val="25000"/>
              <a:buNone/>
            </a:pPr>
            <a:r>
              <a:rPr strike="noStrike" u="none" b="0" cap="none" baseline="0" sz="1100" lang="en-US" i="0">
                <a:solidFill>
                  <a:schemeClr val="dk1"/>
                </a:solidFill>
                <a:latin typeface="Arial"/>
                <a:ea typeface="Arial"/>
                <a:cs typeface="Arial"/>
                <a:sym typeface="Arial"/>
              </a:rPr>
              <a:t>Teachers, you may want to invite your school librarian or media center manager to speak to your class and teach students how to access the databases that your school has for them.   Prepare a topic or two ahead of time to use for examples.</a:t>
            </a: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7" name="Shape 7"/>
        <p:cNvGrpSpPr/>
        <p:nvPr/>
      </p:nvGrpSpPr>
      <p:grpSpPr>
        <a:xfrm>
          <a:off y="0" x="0"/>
          <a:ext cy="0" cx="0"/>
          <a:chOff y="0" x="0"/>
          <a:chExt cy="0" cx="0"/>
        </a:xfrm>
      </p:grpSpPr>
      <p:sp>
        <p:nvSpPr>
          <p:cNvPr id="8" name="Shape 8"/>
          <p:cNvSpPr txBox="1"/>
          <p:nvPr>
            <p:ph type="title"/>
          </p:nvPr>
        </p:nvSpPr>
        <p:spPr>
          <a:xfrm>
            <a:off y="274637" x="457200"/>
            <a:ext cy="1143000" cx="8229600"/>
          </a:xfrm>
          <a:prstGeom prst="rect">
            <a:avLst/>
          </a:prstGeom>
          <a:noFill/>
          <a:ln>
            <a:noFill/>
          </a:ln>
        </p:spPr>
        <p:txBody>
          <a:bodyPr bIns="91425" rIns="91425" lIns="91425" t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9" name="Shape 9"/>
          <p:cNvSpPr txBox="1"/>
          <p:nvPr>
            <p:ph idx="1" type="body"/>
          </p:nvPr>
        </p:nvSpPr>
        <p:spPr>
          <a:xfrm>
            <a:off y="1600200" x="457200"/>
            <a:ext cy="4967700" cx="8229600"/>
          </a:xfrm>
          <a:prstGeom prst="rect">
            <a:avLst/>
          </a:prstGeom>
          <a:noFill/>
          <a:ln>
            <a:noFill/>
          </a:ln>
        </p:spPr>
        <p:txBody>
          <a:bodyPr bIns="91425" rIns="91425" lIns="91425" tIns="91425" anchor="t" anchorCtr="0"/>
          <a:lstStyle>
            <a:lvl1pPr rtl="0">
              <a:spcBef>
                <a:spcPts val="0"/>
              </a:spcBef>
              <a:defRPr/>
            </a:lvl1pPr>
            <a:lvl2pPr rtl="0" indent="457200">
              <a:spcBef>
                <a:spcPts val="0"/>
              </a:spcBef>
              <a:defRPr/>
            </a:lvl2pPr>
            <a:lvl3pPr rtl="0" indent="914400">
              <a:spcBef>
                <a:spcPts val="0"/>
              </a:spcBef>
              <a:defRPr/>
            </a:lvl3pPr>
            <a:lvl4pPr rtl="0" indent="137160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0" name="Shape 10"/>
        <p:cNvGrpSpPr/>
        <p:nvPr/>
      </p:nvGrpSpPr>
      <p:grpSpPr>
        <a:xfrm>
          <a:off y="0" x="0"/>
          <a:ext cy="0" cx="0"/>
          <a:chOff y="0" x="0"/>
          <a:chExt cy="0" cx="0"/>
        </a:xfrm>
      </p:grpSpPr>
      <p:sp>
        <p:nvSpPr>
          <p:cNvPr id="11" name="Shape 11"/>
          <p:cNvSpPr txBox="1"/>
          <p:nvPr>
            <p:ph type="ctrTitle"/>
          </p:nvPr>
        </p:nvSpPr>
        <p:spPr>
          <a:xfrm>
            <a:off y="2111123" x="685800"/>
            <a:ext cy="1546500" cx="7772400"/>
          </a:xfrm>
          <a:prstGeom prst="rect">
            <a:avLst/>
          </a:prstGeom>
          <a:noFill/>
          <a:ln>
            <a:noFill/>
          </a:ln>
        </p:spPr>
        <p:txBody>
          <a:bodyPr bIns="91425" rIns="91425" lIns="91425" tIns="91425" anchor="b" anchorCtr="0"/>
          <a:lstStyle>
            <a:lvl1pPr algn="ctr" rtl="0" marR="0" indent="304800" marL="0">
              <a:lnSpc>
                <a:spcPct val="100000"/>
              </a:lnSpc>
              <a:spcBef>
                <a:spcPts val="0"/>
              </a:spcBef>
              <a:spcAft>
                <a:spcPts val="0"/>
              </a:spcAft>
              <a:buClr>
                <a:schemeClr val="dk1"/>
              </a:buClr>
              <a:buFont typeface="Arial"/>
              <a:buNone/>
              <a:defRPr/>
            </a:lvl1pPr>
            <a:lvl2pPr algn="ctr" rtl="0" marR="0" indent="304800" marL="0">
              <a:lnSpc>
                <a:spcPct val="100000"/>
              </a:lnSpc>
              <a:spcBef>
                <a:spcPts val="0"/>
              </a:spcBef>
              <a:spcAft>
                <a:spcPts val="0"/>
              </a:spcAft>
              <a:buClr>
                <a:schemeClr val="dk1"/>
              </a:buClr>
              <a:buFont typeface="Arial"/>
              <a:buNone/>
              <a:defRPr/>
            </a:lvl2pPr>
            <a:lvl3pPr algn="ctr" rtl="0" marR="0" indent="304800" marL="0">
              <a:spcBef>
                <a:spcPts val="0"/>
              </a:spcBef>
              <a:buClr>
                <a:schemeClr val="dk1"/>
              </a:buClr>
              <a:buFont typeface="Arial"/>
              <a:buNone/>
              <a:defRPr/>
            </a:lvl3pPr>
            <a:lvl4pPr algn="ctr" rtl="0" marR="0" indent="304800" marL="0">
              <a:spcBef>
                <a:spcPts val="0"/>
              </a:spcBef>
              <a:buClr>
                <a:schemeClr val="dk1"/>
              </a:buClr>
              <a:buFont typeface="Arial"/>
              <a:buNone/>
              <a:defRPr/>
            </a:lvl4pPr>
            <a:lvl5pPr algn="ctr" rtl="0" marR="0" indent="304800" marL="0">
              <a:spcBef>
                <a:spcPts val="0"/>
              </a:spcBef>
              <a:buClr>
                <a:schemeClr val="dk1"/>
              </a:buClr>
              <a:buFont typeface="Arial"/>
              <a:buNone/>
              <a:defRPr/>
            </a:lvl5pPr>
            <a:lvl6pPr algn="ctr" rtl="0" marR="0" indent="304800" marL="0">
              <a:spcBef>
                <a:spcPts val="0"/>
              </a:spcBef>
              <a:buClr>
                <a:schemeClr val="dk1"/>
              </a:buClr>
              <a:buFont typeface="Arial"/>
              <a:buNone/>
              <a:defRPr/>
            </a:lvl6pPr>
            <a:lvl7pPr algn="ctr" rtl="0" marR="0" indent="304800" marL="0">
              <a:spcBef>
                <a:spcPts val="0"/>
              </a:spcBef>
              <a:buClr>
                <a:schemeClr val="dk1"/>
              </a:buClr>
              <a:buFont typeface="Arial"/>
              <a:buNone/>
              <a:defRPr/>
            </a:lvl7pPr>
            <a:lvl8pPr algn="ctr" rtl="0" marR="0" indent="304800" marL="0">
              <a:spcBef>
                <a:spcPts val="0"/>
              </a:spcBef>
              <a:buClr>
                <a:schemeClr val="dk1"/>
              </a:buClr>
              <a:buFont typeface="Arial"/>
              <a:buNone/>
              <a:defRPr/>
            </a:lvl8pPr>
            <a:lvl9pPr algn="ctr" rtl="0" marR="0" indent="304800" marL="0">
              <a:spcBef>
                <a:spcPts val="0"/>
              </a:spcBef>
              <a:buClr>
                <a:schemeClr val="dk1"/>
              </a:buClr>
              <a:buFont typeface="Arial"/>
              <a:buNone/>
              <a:defRPr/>
            </a:lvl9pPr>
          </a:lstStyle>
          <a:p/>
        </p:txBody>
      </p:sp>
      <p:sp>
        <p:nvSpPr>
          <p:cNvPr id="12" name="Shape 12"/>
          <p:cNvSpPr txBox="1"/>
          <p:nvPr>
            <p:ph idx="1" type="subTitle"/>
          </p:nvPr>
        </p:nvSpPr>
        <p:spPr>
          <a:xfrm>
            <a:off y="3786737" x="685800"/>
            <a:ext cy="1046400" cx="7772400"/>
          </a:xfrm>
          <a:prstGeom prst="rect">
            <a:avLst/>
          </a:prstGeom>
          <a:noFill/>
          <a:ln>
            <a:noFill/>
          </a:ln>
        </p:spPr>
        <p:txBody>
          <a:bodyPr bIns="91425" rIns="91425" lIns="91425" tIns="91425" anchor="t" anchorCtr="0"/>
          <a:lstStyle>
            <a:lvl1pPr algn="ctr" rtl="0" marR="0" indent="0" marL="0">
              <a:lnSpc>
                <a:spcPct val="100000"/>
              </a:lnSpc>
              <a:spcBef>
                <a:spcPts val="0"/>
              </a:spcBef>
              <a:spcAft>
                <a:spcPts val="0"/>
              </a:spcAft>
              <a:buClr>
                <a:schemeClr val="dk2"/>
              </a:buClr>
              <a:buFont typeface="Arial"/>
              <a:buNone/>
              <a:defRPr/>
            </a:lvl1pPr>
            <a:lvl2pPr algn="ctr" rtl="0" marR="0" indent="190500" marL="0">
              <a:lnSpc>
                <a:spcPct val="100000"/>
              </a:lnSpc>
              <a:spcBef>
                <a:spcPts val="0"/>
              </a:spcBef>
              <a:spcAft>
                <a:spcPts val="0"/>
              </a:spcAft>
              <a:buClr>
                <a:schemeClr val="dk2"/>
              </a:buClr>
              <a:buFont typeface="Arial"/>
              <a:buNone/>
              <a:defRPr/>
            </a:lvl2pPr>
            <a:lvl3pPr algn="ctr" rtl="0" marR="0" indent="190500" marL="0">
              <a:lnSpc>
                <a:spcPct val="100000"/>
              </a:lnSpc>
              <a:spcBef>
                <a:spcPts val="0"/>
              </a:spcBef>
              <a:spcAft>
                <a:spcPts val="0"/>
              </a:spcAft>
              <a:buClr>
                <a:schemeClr val="dk2"/>
              </a:buClr>
              <a:buFont typeface="Arial"/>
              <a:buNone/>
              <a:defRPr/>
            </a:lvl3pPr>
            <a:lvl4pPr algn="ctr" rtl="0" marR="0" indent="190500" marL="0">
              <a:lnSpc>
                <a:spcPct val="100000"/>
              </a:lnSpc>
              <a:spcBef>
                <a:spcPts val="0"/>
              </a:spcBef>
              <a:spcAft>
                <a:spcPts val="0"/>
              </a:spcAft>
              <a:buClr>
                <a:schemeClr val="dk2"/>
              </a:buClr>
              <a:buFont typeface="Arial"/>
              <a:buNone/>
              <a:defRPr/>
            </a:lvl4pPr>
            <a:lvl5pPr algn="ctr" rtl="0" marR="0" indent="190500" marL="0">
              <a:lnSpc>
                <a:spcPct val="100000"/>
              </a:lnSpc>
              <a:spcBef>
                <a:spcPts val="0"/>
              </a:spcBef>
              <a:spcAft>
                <a:spcPts val="0"/>
              </a:spcAft>
              <a:buClr>
                <a:schemeClr val="dk2"/>
              </a:buClr>
              <a:buFont typeface="Arial"/>
              <a:buNone/>
              <a:defRPr/>
            </a:lvl5pPr>
            <a:lvl6pPr algn="ctr" rtl="0" marR="0" indent="190500" marL="0">
              <a:lnSpc>
                <a:spcPct val="100000"/>
              </a:lnSpc>
              <a:spcBef>
                <a:spcPts val="0"/>
              </a:spcBef>
              <a:spcAft>
                <a:spcPts val="0"/>
              </a:spcAft>
              <a:buClr>
                <a:schemeClr val="dk2"/>
              </a:buClr>
              <a:buFont typeface="Arial"/>
              <a:buNone/>
              <a:defRPr/>
            </a:lvl6pPr>
            <a:lvl7pPr algn="ctr" rtl="0" marR="0" indent="190500" marL="0">
              <a:lnSpc>
                <a:spcPct val="100000"/>
              </a:lnSpc>
              <a:spcBef>
                <a:spcPts val="0"/>
              </a:spcBef>
              <a:spcAft>
                <a:spcPts val="0"/>
              </a:spcAft>
              <a:buClr>
                <a:schemeClr val="dk2"/>
              </a:buClr>
              <a:buFont typeface="Arial"/>
              <a:buNone/>
              <a:defRPr/>
            </a:lvl7pPr>
            <a:lvl8pPr algn="ctr" rtl="0" marR="0" indent="190500" marL="0">
              <a:lnSpc>
                <a:spcPct val="100000"/>
              </a:lnSpc>
              <a:spcBef>
                <a:spcPts val="0"/>
              </a:spcBef>
              <a:spcAft>
                <a:spcPts val="0"/>
              </a:spcAft>
              <a:buClr>
                <a:schemeClr val="dk2"/>
              </a:buClr>
              <a:buFont typeface="Arial"/>
              <a:buNone/>
              <a:defRPr/>
            </a:lvl8pPr>
            <a:lvl9pPr algn="ctr" rtl="0" marR="0" indent="190500" marL="0">
              <a:lnSpc>
                <a:spcPct val="100000"/>
              </a:lnSpc>
              <a:spcBef>
                <a:spcPts val="0"/>
              </a:spcBef>
              <a:spcAft>
                <a:spcPts val="0"/>
              </a:spcAft>
              <a:buClr>
                <a:schemeClr val="dk2"/>
              </a:buClr>
              <a:buFont typeface="Arial"/>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y="0" x="0"/>
          <a:ext cy="0" cx="0"/>
          <a:chOff y="0" x="0"/>
          <a:chExt cy="0" cx="0"/>
        </a:xfrm>
      </p:grpSpPr>
      <p:sp>
        <p:nvSpPr>
          <p:cNvPr id="14" name="Shape 14"/>
          <p:cNvSpPr txBox="1"/>
          <p:nvPr>
            <p:ph type="title"/>
          </p:nvPr>
        </p:nvSpPr>
        <p:spPr>
          <a:xfrm>
            <a:off y="274637" x="457200"/>
            <a:ext cy="1143000" cx="8229600"/>
          </a:xfrm>
          <a:prstGeom prst="rect">
            <a:avLst/>
          </a:prstGeom>
          <a:noFill/>
          <a:ln>
            <a:noFill/>
          </a:ln>
        </p:spPr>
        <p:txBody>
          <a:bodyPr bIns="91425" rIns="91425" lIns="91425" t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5" name="Shape 15"/>
          <p:cNvSpPr txBox="1"/>
          <p:nvPr>
            <p:ph idx="1" type="body"/>
          </p:nvPr>
        </p:nvSpPr>
        <p:spPr>
          <a:xfrm>
            <a:off y="1600200" x="457200"/>
            <a:ext cy="4967700" cx="3994500"/>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6" name="Shape 16"/>
          <p:cNvSpPr txBox="1"/>
          <p:nvPr>
            <p:ph idx="2" type="body"/>
          </p:nvPr>
        </p:nvSpPr>
        <p:spPr>
          <a:xfrm>
            <a:off y="1600200" x="4692273"/>
            <a:ext cy="4967700" cx="3994500"/>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y="0" x="0"/>
          <a:ext cy="0" cx="0"/>
          <a:chOff y="0" x="0"/>
          <a:chExt cy="0" cx="0"/>
        </a:xfrm>
      </p:grpSpPr>
      <p:sp>
        <p:nvSpPr>
          <p:cNvPr id="18" name="Shape 18"/>
          <p:cNvSpPr txBox="1"/>
          <p:nvPr>
            <p:ph type="title"/>
          </p:nvPr>
        </p:nvSpPr>
        <p:spPr>
          <a:xfrm>
            <a:off y="274637" x="457200"/>
            <a:ext cy="1143000" cx="8229600"/>
          </a:xfrm>
          <a:prstGeom prst="rect">
            <a:avLst/>
          </a:prstGeom>
          <a:noFill/>
          <a:ln>
            <a:noFill/>
          </a:ln>
        </p:spPr>
        <p:txBody>
          <a:bodyPr bIns="91425" rIns="91425" lIns="91425" t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y="0" x="0"/>
          <a:ext cy="0" cx="0"/>
          <a:chOff y="0" x="0"/>
          <a:chExt cy="0" cx="0"/>
        </a:xfrm>
      </p:grpSpPr>
      <p:sp>
        <p:nvSpPr>
          <p:cNvPr id="20" name="Shape 20"/>
          <p:cNvSpPr txBox="1"/>
          <p:nvPr>
            <p:ph idx="1" type="body"/>
          </p:nvPr>
        </p:nvSpPr>
        <p:spPr>
          <a:xfrm>
            <a:off y="5875078" x="457200"/>
            <a:ext cy="692700" cx="8229600"/>
          </a:xfrm>
          <a:prstGeom prst="rect">
            <a:avLst/>
          </a:prstGeom>
          <a:noFill/>
          <a:ln>
            <a:noFill/>
          </a:ln>
        </p:spPr>
        <p:txBody>
          <a:bodyPr bIns="91425" rIns="91425" lIns="91425" tIns="91425" anchor="t" anchorCtr="0"/>
          <a:lstStyle>
            <a:lvl1pPr algn="ctr" rtl="0" indent="-171450" marL="285750">
              <a:spcBef>
                <a:spcPts val="360"/>
              </a:spcBef>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143000" cx="8229600"/>
          </a:xfrm>
          <a:prstGeom prst="rect">
            <a:avLst/>
          </a:prstGeom>
          <a:noFill/>
          <a:ln>
            <a:noFill/>
          </a:ln>
        </p:spPr>
        <p:txBody>
          <a:bodyPr bIns="91425" rIns="91425" lIns="91425" tIns="91425" anchor="b" anchorCtr="0"/>
          <a:lstStyle>
            <a:lvl1pPr algn="l" rtl="0" marR="0" indent="0" marL="0">
              <a:lnSpc>
                <a:spcPct val="100000"/>
              </a:lnSpc>
              <a:spcBef>
                <a:spcPts val="0"/>
              </a:spcBef>
              <a:spcAft>
                <a:spcPts val="0"/>
              </a:spcAft>
              <a:buClr>
                <a:schemeClr val="dk1"/>
              </a:buClr>
              <a:buFont typeface="Arial"/>
              <a:buNone/>
              <a:defRPr/>
            </a:lvl1pPr>
            <a:lvl2pPr algn="l" rtl="0" marR="0" indent="228600" marL="0">
              <a:lnSpc>
                <a:spcPct val="100000"/>
              </a:lnSpc>
              <a:spcBef>
                <a:spcPts val="0"/>
              </a:spcBef>
              <a:spcAft>
                <a:spcPts val="0"/>
              </a:spcAft>
              <a:buClr>
                <a:schemeClr val="dk1"/>
              </a:buClr>
              <a:buFont typeface="Arial"/>
              <a:buNone/>
              <a:defRPr/>
            </a:lvl2pPr>
            <a:lvl3pPr algn="l" rtl="0" marR="0" indent="228600" marL="0">
              <a:spcBef>
                <a:spcPts val="0"/>
              </a:spcBef>
              <a:buClr>
                <a:schemeClr val="dk1"/>
              </a:buClr>
              <a:buFont typeface="Arial"/>
              <a:buNone/>
              <a:defRPr/>
            </a:lvl3pPr>
            <a:lvl4pPr algn="l" rtl="0" marR="0" indent="228600" marL="0">
              <a:spcBef>
                <a:spcPts val="0"/>
              </a:spcBef>
              <a:buClr>
                <a:schemeClr val="dk1"/>
              </a:buClr>
              <a:buFont typeface="Arial"/>
              <a:buNone/>
              <a:defRPr/>
            </a:lvl4pPr>
            <a:lvl5pPr algn="l" rtl="0" marR="0" indent="228600" marL="0">
              <a:spcBef>
                <a:spcPts val="0"/>
              </a:spcBef>
              <a:buClr>
                <a:schemeClr val="dk1"/>
              </a:buClr>
              <a:buFont typeface="Arial"/>
              <a:buNone/>
              <a:defRPr/>
            </a:lvl5pPr>
            <a:lvl6pPr algn="l" rtl="0" marR="0" indent="228600" marL="0">
              <a:spcBef>
                <a:spcPts val="0"/>
              </a:spcBef>
              <a:buClr>
                <a:schemeClr val="dk1"/>
              </a:buClr>
              <a:buFont typeface="Arial"/>
              <a:buNone/>
              <a:defRPr/>
            </a:lvl6pPr>
            <a:lvl7pPr algn="l" rtl="0" marR="0" indent="228600" marL="0">
              <a:spcBef>
                <a:spcPts val="0"/>
              </a:spcBef>
              <a:buClr>
                <a:schemeClr val="dk1"/>
              </a:buClr>
              <a:buFont typeface="Arial"/>
              <a:buNone/>
              <a:defRPr/>
            </a:lvl7pPr>
            <a:lvl8pPr algn="l" rtl="0" marR="0" indent="228600" marL="0">
              <a:spcBef>
                <a:spcPts val="0"/>
              </a:spcBef>
              <a:buClr>
                <a:schemeClr val="dk1"/>
              </a:buClr>
              <a:buFont typeface="Arial"/>
              <a:buNone/>
              <a:defRPr/>
            </a:lvl8pPr>
            <a:lvl9pPr algn="l" rtl="0" marR="0" indent="228600" marL="0">
              <a:spcBef>
                <a:spcPts val="0"/>
              </a:spcBef>
              <a:buClr>
                <a:schemeClr val="dk1"/>
              </a:buClr>
              <a:buFont typeface="Arial"/>
              <a:buNone/>
              <a:defRPr/>
            </a:lvl9pPr>
          </a:lstStyle>
          <a:p/>
        </p:txBody>
      </p:sp>
      <p:sp>
        <p:nvSpPr>
          <p:cNvPr id="6" name="Shape 6"/>
          <p:cNvSpPr txBox="1"/>
          <p:nvPr>
            <p:ph idx="1" type="body"/>
          </p:nvPr>
        </p:nvSpPr>
        <p:spPr>
          <a:xfrm>
            <a:off y="1600200" x="457200"/>
            <a:ext cy="4967700" cx="8229600"/>
          </a:xfrm>
          <a:prstGeom prst="rect">
            <a:avLst/>
          </a:prstGeom>
          <a:noFill/>
          <a:ln>
            <a:noFill/>
          </a:ln>
        </p:spPr>
        <p:txBody>
          <a:bodyPr bIns="91425" rIns="91425" lIns="91425" tIns="91425" anchor="t" anchorCtr="0"/>
          <a:lstStyle>
            <a:lvl1pPr algn="l" rtl="0" marR="0" indent="-152400" marL="342900">
              <a:lnSpc>
                <a:spcPct val="100000"/>
              </a:lnSpc>
              <a:spcBef>
                <a:spcPts val="600"/>
              </a:spcBef>
              <a:spcAft>
                <a:spcPts val="0"/>
              </a:spcAft>
              <a:buClr>
                <a:schemeClr val="dk1"/>
              </a:buClr>
              <a:buFont typeface="Arial"/>
              <a:buNone/>
              <a:defRPr/>
            </a:lvl1pPr>
            <a:lvl2pPr algn="l" rtl="0" marR="0" indent="-133350" marL="742950">
              <a:lnSpc>
                <a:spcPct val="100000"/>
              </a:lnSpc>
              <a:spcBef>
                <a:spcPts val="480"/>
              </a:spcBef>
              <a:spcAft>
                <a:spcPts val="0"/>
              </a:spcAft>
              <a:buClr>
                <a:schemeClr val="dk1"/>
              </a:buClr>
              <a:buFont typeface="Arial"/>
              <a:buNone/>
              <a:defRPr/>
            </a:lvl2pPr>
            <a:lvl3pPr algn="l" rtl="0" marR="0" indent="-76200" marL="1143000">
              <a:lnSpc>
                <a:spcPct val="100000"/>
              </a:lnSpc>
              <a:spcBef>
                <a:spcPts val="480"/>
              </a:spcBef>
              <a:spcAft>
                <a:spcPts val="0"/>
              </a:spcAft>
              <a:buClr>
                <a:schemeClr val="dk1"/>
              </a:buClr>
              <a:buFont typeface="Arial"/>
              <a:buNone/>
              <a:defRPr/>
            </a:lvl3pPr>
            <a:lvl4pPr algn="l" rtl="0" marR="0" indent="-114300" marL="1600200">
              <a:lnSpc>
                <a:spcPct val="100000"/>
              </a:lnSpc>
              <a:spcBef>
                <a:spcPts val="360"/>
              </a:spcBef>
              <a:spcAft>
                <a:spcPts val="0"/>
              </a:spcAft>
              <a:buClr>
                <a:schemeClr val="dk1"/>
              </a:buClr>
              <a:buFont typeface="Arial"/>
              <a:buNone/>
              <a:defRPr/>
            </a:lvl4pPr>
            <a:lvl5pPr algn="l" rtl="0" marR="0" indent="-114300" marL="2057400">
              <a:lnSpc>
                <a:spcPct val="100000"/>
              </a:lnSpc>
              <a:spcBef>
                <a:spcPts val="360"/>
              </a:spcBef>
              <a:spcAft>
                <a:spcPts val="0"/>
              </a:spcAft>
              <a:buClr>
                <a:schemeClr val="dk1"/>
              </a:buClr>
              <a:buFont typeface="Arial"/>
              <a:buNone/>
              <a:defRPr/>
            </a:lvl5pPr>
            <a:lvl6pPr algn="l" rtl="0" marR="0" indent="-114300" marL="2514600">
              <a:lnSpc>
                <a:spcPct val="100000"/>
              </a:lnSpc>
              <a:spcBef>
                <a:spcPts val="360"/>
              </a:spcBef>
              <a:spcAft>
                <a:spcPts val="0"/>
              </a:spcAft>
              <a:buClr>
                <a:schemeClr val="dk1"/>
              </a:buClr>
              <a:buFont typeface="Arial"/>
              <a:buNone/>
              <a:defRPr/>
            </a:lvl6pPr>
            <a:lvl7pPr algn="l" rtl="0" marR="0" indent="-114300" marL="2971800">
              <a:lnSpc>
                <a:spcPct val="100000"/>
              </a:lnSpc>
              <a:spcBef>
                <a:spcPts val="360"/>
              </a:spcBef>
              <a:spcAft>
                <a:spcPts val="0"/>
              </a:spcAft>
              <a:buClr>
                <a:schemeClr val="dk1"/>
              </a:buClr>
              <a:buFont typeface="Arial"/>
              <a:buNone/>
              <a:defRPr/>
            </a:lvl7pPr>
            <a:lvl8pPr algn="l" rtl="0" marR="0" indent="-114300" marL="3429000">
              <a:lnSpc>
                <a:spcPct val="100000"/>
              </a:lnSpc>
              <a:spcBef>
                <a:spcPts val="360"/>
              </a:spcBef>
              <a:spcAft>
                <a:spcPts val="0"/>
              </a:spcAft>
              <a:buClr>
                <a:schemeClr val="dk1"/>
              </a:buClr>
              <a:buFont typeface="Arial"/>
              <a:buNone/>
              <a:defRPr/>
            </a:lvl8pPr>
            <a:lvl9pPr algn="l" rtl="0" marR="0" indent="-114300" marL="3886200">
              <a:lnSpc>
                <a:spcPct val="100000"/>
              </a:lnSpc>
              <a:spcBef>
                <a:spcPts val="360"/>
              </a:spcBef>
              <a:spcAft>
                <a:spcPts val="0"/>
              </a:spcAft>
              <a:buClr>
                <a:schemeClr val="dk1"/>
              </a:buClr>
              <a:buFont typeface="Arial"/>
              <a:buNone/>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1.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1.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1.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1.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1.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1.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 Target="../media/image00.jp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1.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1.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1.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1.xml" Type="http://schemas.openxmlformats.org/officeDocument/2006/relationships/slideLayout" Id="rId1"/><Relationship Target="http://www.ire.org/" Type="http://schemas.openxmlformats.org/officeDocument/2006/relationships/hyperlink" TargetMode="External"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1.xml" Type="http://schemas.openxmlformats.org/officeDocument/2006/relationships/slideLayout" Id="rId1"/><Relationship Target="http://www.journaliststoolbox.org/" Type="http://schemas.openxmlformats.org/officeDocument/2006/relationships/hyperlink" TargetMode="External" Id="rId4"/><Relationship Target="http://journalistsresource.org/" Type="http://schemas.openxmlformats.org/officeDocument/2006/relationships/hyperlink" TargetMode="External"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1.xml" Type="http://schemas.openxmlformats.org/officeDocument/2006/relationships/slideLayout" Id="rId1"/><Relationship Target="http://www.ipl.org/" Type="http://schemas.openxmlformats.org/officeDocument/2006/relationships/hyperlink" TargetMode="External"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1.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 name="Shape 22"/>
        <p:cNvGrpSpPr/>
        <p:nvPr/>
      </p:nvGrpSpPr>
      <p:grpSpPr>
        <a:xfrm>
          <a:off y="0" x="0"/>
          <a:ext cy="0" cx="0"/>
          <a:chOff y="0" x="0"/>
          <a:chExt cy="0" cx="0"/>
        </a:xfrm>
      </p:grpSpPr>
      <p:sp>
        <p:nvSpPr>
          <p:cNvPr id="23" name="Shape 23"/>
          <p:cNvSpPr txBox="1"/>
          <p:nvPr>
            <p:ph type="title"/>
          </p:nvPr>
        </p:nvSpPr>
        <p:spPr>
          <a:xfrm>
            <a:off y="274637" x="457200"/>
            <a:ext cy="715962" cx="8229600"/>
          </a:xfrm>
          <a:prstGeom prst="rect">
            <a:avLst/>
          </a:prstGeom>
          <a:noFill/>
          <a:ln>
            <a:noFill/>
          </a:ln>
        </p:spPr>
        <p:txBody>
          <a:bodyPr bIns="91425" rIns="91425" lIns="91425" tIns="91425" anchor="b"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b="1" cap="none" baseline="0" sz="3200" lang="en-US" i="0">
                <a:solidFill>
                  <a:schemeClr val="dk1"/>
                </a:solidFill>
                <a:latin typeface="Arial"/>
                <a:ea typeface="Arial"/>
                <a:cs typeface="Arial"/>
                <a:sym typeface="Arial"/>
                <a:rtl val="0"/>
              </a:rPr>
              <a:t>Teachers, how to use this slideshow:</a:t>
            </a:r>
          </a:p>
        </p:txBody>
      </p:sp>
      <p:sp>
        <p:nvSpPr>
          <p:cNvPr id="24" name="Shape 24"/>
          <p:cNvSpPr txBox="1"/>
          <p:nvPr>
            <p:ph idx="1" type="body"/>
          </p:nvPr>
        </p:nvSpPr>
        <p:spPr>
          <a:xfrm>
            <a:off y="1143000" x="457200"/>
            <a:ext cy="5424900" cx="8229600"/>
          </a:xfrm>
          <a:prstGeom prst="rect">
            <a:avLst/>
          </a:prstGeom>
          <a:noFill/>
          <a:ln>
            <a:noFill/>
          </a:ln>
        </p:spPr>
        <p:txBody>
          <a:bodyPr bIns="91425" rIns="91425" lIns="91425" tIns="91425" anchor="t" anchorCtr="0">
            <a:noAutofit/>
          </a:bodyPr>
          <a:lstStyle/>
          <a:p>
            <a:pPr algn="l" rtl="0" lvl="0" marR="0" indent="-152400" marL="342900">
              <a:lnSpc>
                <a:spcPct val="100000"/>
              </a:lnSpc>
              <a:spcBef>
                <a:spcPts val="0"/>
              </a:spcBef>
              <a:spcAft>
                <a:spcPts val="0"/>
              </a:spcAft>
              <a:buClr>
                <a:schemeClr val="dk1"/>
              </a:buClr>
              <a:buSzPct val="25000"/>
              <a:buFont typeface="Arial"/>
              <a:buNone/>
            </a:pPr>
            <a:r>
              <a:rPr strike="noStrike" u="none" b="0" cap="none" baseline="0" sz="3000" lang="en-US" i="0">
                <a:solidFill>
                  <a:schemeClr val="dk1"/>
                </a:solidFill>
                <a:latin typeface="Arial"/>
                <a:ea typeface="Arial"/>
                <a:cs typeface="Arial"/>
                <a:sym typeface="Arial"/>
                <a:rtl val="0"/>
              </a:rPr>
              <a:t>Links to several databases are contained in this slideshow.  As you discuss them, click on the links to show and explore what’s available online.</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3000" i="0">
              <a:solidFill>
                <a:schemeClr val="dk1"/>
              </a:solidFill>
              <a:latin typeface="Arial"/>
              <a:ea typeface="Arial"/>
              <a:cs typeface="Arial"/>
              <a:sym typeface="Arial"/>
              <a:rtl val="0"/>
            </a:endParaRPr>
          </a:p>
          <a:p>
            <a:pPr algn="l" rtl="0" lvl="0" marR="0" indent="-152400" marL="342900">
              <a:lnSpc>
                <a:spcPct val="100000"/>
              </a:lnSpc>
              <a:spcBef>
                <a:spcPts val="600"/>
              </a:spcBef>
              <a:spcAft>
                <a:spcPts val="0"/>
              </a:spcAft>
              <a:buClr>
                <a:schemeClr val="dk1"/>
              </a:buClr>
              <a:buSzPct val="25000"/>
              <a:buFont typeface="Arial"/>
              <a:buNone/>
            </a:pPr>
            <a:r>
              <a:rPr strike="noStrike" u="none" b="0" cap="none" baseline="0" sz="3000" lang="en-US" i="0">
                <a:solidFill>
                  <a:schemeClr val="dk1"/>
                </a:solidFill>
                <a:latin typeface="Arial"/>
                <a:ea typeface="Arial"/>
                <a:cs typeface="Arial"/>
                <a:sym typeface="Arial"/>
                <a:rtl val="0"/>
              </a:rPr>
              <a:t>Links are NOT provided to the databases that are accessible through your school’s media center or public library.  It is recommended that you personalize this slideshow with that information and show those databases to your students as well.</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y="0" x="0"/>
          <a:ext cy="0" cx="0"/>
          <a:chOff y="0" x="0"/>
          <a:chExt cy="0" cx="0"/>
        </a:xfrm>
      </p:grpSpPr>
      <p:sp>
        <p:nvSpPr>
          <p:cNvPr id="77" name="Shape 77"/>
          <p:cNvSpPr txBox="1"/>
          <p:nvPr>
            <p:ph type="title"/>
          </p:nvPr>
        </p:nvSpPr>
        <p:spPr>
          <a:xfrm>
            <a:off y="274637" x="457200"/>
            <a:ext cy="1143000" cx="8229600"/>
          </a:xfrm>
          <a:prstGeom prst="rect">
            <a:avLst/>
          </a:prstGeom>
          <a:noFill/>
          <a:ln>
            <a:noFill/>
          </a:ln>
        </p:spPr>
        <p:txBody>
          <a:bodyPr bIns="91425" rIns="91425" lIns="91425" tIns="91425" anchor="b" anchorCtr="0">
            <a:no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US" i="0">
                <a:solidFill>
                  <a:schemeClr val="dk1"/>
                </a:solidFill>
                <a:latin typeface="Helvetica Neue"/>
                <a:ea typeface="Helvetica Neue"/>
                <a:cs typeface="Helvetica Neue"/>
                <a:sym typeface="Helvetica Neue"/>
                <a:rtl val="0"/>
              </a:rPr>
              <a:t>Public Libraries</a:t>
            </a:r>
            <a:br>
              <a:rPr strike="noStrike" u="none" b="1" cap="none" baseline="0" sz="3600" lang="en-US" i="0">
                <a:solidFill>
                  <a:schemeClr val="dk1"/>
                </a:solidFill>
                <a:latin typeface="Helvetica Neue"/>
                <a:ea typeface="Helvetica Neue"/>
                <a:cs typeface="Helvetica Neue"/>
                <a:sym typeface="Helvetica Neue"/>
                <a:rtl val="0"/>
              </a:rPr>
            </a:br>
          </a:p>
        </p:txBody>
      </p:sp>
      <p:sp>
        <p:nvSpPr>
          <p:cNvPr id="78" name="Shape 78"/>
          <p:cNvSpPr txBox="1"/>
          <p:nvPr>
            <p:ph idx="1" type="body"/>
          </p:nvPr>
        </p:nvSpPr>
        <p:spPr>
          <a:xfrm>
            <a:off y="1054150" x="457200"/>
            <a:ext cy="5513700" cx="8229600"/>
          </a:xfrm>
          <a:prstGeom prst="rect">
            <a:avLst/>
          </a:prstGeom>
          <a:noFill/>
          <a:ln>
            <a:noFill/>
          </a:ln>
        </p:spPr>
        <p:txBody>
          <a:bodyPr bIns="91425" rIns="91425" lIns="91425" tIns="91425" anchor="t" anchorCtr="0">
            <a:noAutofit/>
          </a:bodyPr>
          <a:lstStyle/>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US" i="0">
                <a:solidFill>
                  <a:schemeClr val="dk1"/>
                </a:solidFill>
                <a:latin typeface="Helvetica Neue"/>
                <a:ea typeface="Helvetica Neue"/>
                <a:cs typeface="Helvetica Neue"/>
                <a:sym typeface="Helvetica Neue"/>
                <a:rtl val="0"/>
              </a:rPr>
              <a:t>If your school library doesn’t have it, your public library probably does. </a:t>
            </a:r>
          </a:p>
          <a:p>
            <a:pPr algn="l" rtl="0" lvl="0" marR="0" indent="-152400" marL="342900">
              <a:lnSpc>
                <a:spcPct val="100000"/>
              </a:lnSpc>
              <a:spcBef>
                <a:spcPts val="600"/>
              </a:spcBef>
              <a:spcAft>
                <a:spcPts val="0"/>
              </a:spcAft>
              <a:buClr>
                <a:schemeClr val="dk1"/>
              </a:buClr>
              <a:buSzPct val="25000"/>
              <a:buFont typeface="Helvetica Neue"/>
              <a:buNone/>
            </a:pPr>
            <a:r>
              <a:rPr sz="3000" lang="en-US">
                <a:solidFill>
                  <a:schemeClr val="dk1"/>
                </a:solidFill>
                <a:latin typeface="Helvetica Neue"/>
                <a:ea typeface="Helvetica Neue"/>
                <a:cs typeface="Helvetica Neue"/>
                <a:sym typeface="Helvetica Neue"/>
                <a:rtl val="0"/>
              </a:rPr>
              <a:t>P</a:t>
            </a:r>
            <a:r>
              <a:rPr strike="noStrike" u="none" b="0" cap="none" baseline="0" sz="3000" lang="en-US" i="0">
                <a:solidFill>
                  <a:schemeClr val="dk1"/>
                </a:solidFill>
                <a:latin typeface="Helvetica Neue"/>
                <a:ea typeface="Helvetica Neue"/>
                <a:cs typeface="Helvetica Neue"/>
                <a:sym typeface="Helvetica Neue"/>
                <a:rtl val="0"/>
              </a:rPr>
              <a:t>ublic libraries</a:t>
            </a:r>
            <a:r>
              <a:rPr sz="3000" lang="en-US">
                <a:solidFill>
                  <a:schemeClr val="dk1"/>
                </a:solidFill>
                <a:latin typeface="Helvetica Neue"/>
                <a:ea typeface="Helvetica Neue"/>
                <a:cs typeface="Helvetica Neue"/>
                <a:sym typeface="Helvetica Neue"/>
                <a:rtl val="0"/>
              </a:rPr>
              <a:t> not only have much of what your school library offers, but also may provide access to state and local data, such as property records, education data and more.</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US" i="0">
                <a:solidFill>
                  <a:schemeClr val="dk1"/>
                </a:solidFill>
                <a:latin typeface="Helvetica Neue"/>
                <a:ea typeface="Helvetica Neue"/>
                <a:cs typeface="Helvetica Neue"/>
                <a:sym typeface="Helvetica Neue"/>
                <a:rtl val="0"/>
              </a:rPr>
              <a:t>Most public libraries subscribe to many different databases, providing you access to consumer publications, journals and more.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y="0" x="0"/>
          <a:ext cy="0" cx="0"/>
          <a:chOff y="0" x="0"/>
          <a:chExt cy="0" cx="0"/>
        </a:xfrm>
      </p:grpSpPr>
      <p:sp>
        <p:nvSpPr>
          <p:cNvPr id="83" name="Shape 83"/>
          <p:cNvSpPr txBox="1"/>
          <p:nvPr>
            <p:ph type="title"/>
          </p:nvPr>
        </p:nvSpPr>
        <p:spPr>
          <a:xfrm>
            <a:off y="274637" x="457200"/>
            <a:ext cy="868363" cx="8229600"/>
          </a:xfrm>
          <a:prstGeom prst="rect">
            <a:avLst/>
          </a:prstGeom>
          <a:noFill/>
          <a:ln>
            <a:noFill/>
          </a:ln>
        </p:spPr>
        <p:txBody>
          <a:bodyPr bIns="91425" rIns="91425" lIns="91425" tIns="91425" anchor="b"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b="1" cap="none" baseline="0" sz="3600" lang="en-US" i="0">
                <a:solidFill>
                  <a:schemeClr val="dk1"/>
                </a:solidFill>
                <a:latin typeface="Arial"/>
                <a:ea typeface="Arial"/>
                <a:cs typeface="Arial"/>
                <a:sym typeface="Arial"/>
                <a:rtl val="0"/>
              </a:rPr>
              <a:t>Databases of Data</a:t>
            </a:r>
          </a:p>
        </p:txBody>
      </p:sp>
      <p:sp>
        <p:nvSpPr>
          <p:cNvPr id="84" name="Shape 84"/>
          <p:cNvSpPr txBox="1"/>
          <p:nvPr>
            <p:ph idx="1" type="body"/>
          </p:nvPr>
        </p:nvSpPr>
        <p:spPr>
          <a:xfrm>
            <a:off y="1143000" x="457200"/>
            <a:ext cy="5424900" cx="8229600"/>
          </a:xfrm>
          <a:prstGeom prst="rect">
            <a:avLst/>
          </a:prstGeom>
          <a:noFill/>
          <a:ln>
            <a:noFill/>
          </a:ln>
        </p:spPr>
        <p:txBody>
          <a:bodyPr bIns="91425" rIns="91425" lIns="91425" tIns="91425" anchor="t" anchorCtr="0">
            <a:noAutofit/>
          </a:bodyPr>
          <a:lstStyle/>
          <a:p>
            <a:pPr algn="l" rtl="0" lvl="0" marR="0" indent="-152400" marL="342900">
              <a:lnSpc>
                <a:spcPct val="100000"/>
              </a:lnSpc>
              <a:spcBef>
                <a:spcPts val="0"/>
              </a:spcBef>
              <a:spcAft>
                <a:spcPts val="0"/>
              </a:spcAft>
              <a:buClr>
                <a:schemeClr val="dk1"/>
              </a:buClr>
              <a:buSzPct val="25000"/>
              <a:buFont typeface="Arial"/>
              <a:buNone/>
            </a:pPr>
            <a:r>
              <a:rPr strike="noStrike" u="none" b="0" cap="none" baseline="0" sz="3000" lang="en-US" i="0">
                <a:solidFill>
                  <a:schemeClr val="dk1"/>
                </a:solidFill>
                <a:latin typeface="Arial"/>
                <a:ea typeface="Arial"/>
                <a:cs typeface="Arial"/>
                <a:sym typeface="Arial"/>
                <a:rtl val="0"/>
              </a:rPr>
              <a:t>Examples: </a:t>
            </a:r>
          </a:p>
          <a:p>
            <a:pPr algn="l" rtl="0" lvl="0" marR="0" indent="-457200" marL="647700">
              <a:lnSpc>
                <a:spcPct val="100000"/>
              </a:lnSpc>
              <a:spcBef>
                <a:spcPts val="600"/>
              </a:spcBef>
              <a:spcAft>
                <a:spcPts val="0"/>
              </a:spcAft>
              <a:buClr>
                <a:schemeClr val="dk1"/>
              </a:buClr>
              <a:buSzPct val="100000"/>
              <a:buFont typeface="Arial"/>
              <a:buChar char="•"/>
            </a:pPr>
            <a:r>
              <a:rPr strike="noStrike" u="none" b="0" cap="none" baseline="0" sz="3000" lang="en-US" i="0">
                <a:solidFill>
                  <a:schemeClr val="dk1"/>
                </a:solidFill>
                <a:latin typeface="Arial"/>
                <a:ea typeface="Arial"/>
                <a:cs typeface="Arial"/>
                <a:sym typeface="Arial"/>
                <a:rtl val="0"/>
              </a:rPr>
              <a:t>Property records</a:t>
            </a:r>
          </a:p>
          <a:p>
            <a:pPr algn="l" rtl="0" lvl="0" marR="0" indent="-457200" marL="647700">
              <a:lnSpc>
                <a:spcPct val="100000"/>
              </a:lnSpc>
              <a:spcBef>
                <a:spcPts val="600"/>
              </a:spcBef>
              <a:spcAft>
                <a:spcPts val="0"/>
              </a:spcAft>
              <a:buClr>
                <a:schemeClr val="dk1"/>
              </a:buClr>
              <a:buSzPct val="100000"/>
              <a:buFont typeface="Arial"/>
              <a:buChar char="•"/>
            </a:pPr>
            <a:r>
              <a:rPr strike="noStrike" u="none" b="0" cap="none" baseline="0" sz="3000" lang="en-US" i="0">
                <a:solidFill>
                  <a:schemeClr val="dk1"/>
                </a:solidFill>
                <a:latin typeface="Arial"/>
                <a:ea typeface="Arial"/>
                <a:cs typeface="Arial"/>
                <a:sym typeface="Arial"/>
                <a:rtl val="0"/>
              </a:rPr>
              <a:t>Census records</a:t>
            </a:r>
          </a:p>
          <a:p>
            <a:pPr algn="l" rtl="0" lvl="0" marR="0" indent="-457200" marL="647700">
              <a:lnSpc>
                <a:spcPct val="100000"/>
              </a:lnSpc>
              <a:spcBef>
                <a:spcPts val="600"/>
              </a:spcBef>
              <a:spcAft>
                <a:spcPts val="0"/>
              </a:spcAft>
              <a:buClr>
                <a:schemeClr val="dk1"/>
              </a:buClr>
              <a:buSzPct val="100000"/>
              <a:buFont typeface="Arial"/>
              <a:buChar char="•"/>
            </a:pPr>
            <a:r>
              <a:rPr strike="noStrike" u="none" b="0" cap="none" baseline="0" sz="3000" lang="en-US" i="0">
                <a:solidFill>
                  <a:schemeClr val="dk1"/>
                </a:solidFill>
                <a:latin typeface="Arial"/>
                <a:ea typeface="Arial"/>
                <a:cs typeface="Arial"/>
                <a:sym typeface="Arial"/>
                <a:rtl val="0"/>
              </a:rPr>
              <a:t>Animal control records </a:t>
            </a:r>
          </a:p>
          <a:p>
            <a:pPr algn="l" rtl="0" lvl="0" marR="0" indent="-457200" marL="647700">
              <a:lnSpc>
                <a:spcPct val="100000"/>
              </a:lnSpc>
              <a:spcBef>
                <a:spcPts val="600"/>
              </a:spcBef>
              <a:spcAft>
                <a:spcPts val="0"/>
              </a:spcAft>
              <a:buClr>
                <a:schemeClr val="dk1"/>
              </a:buClr>
              <a:buSzPct val="100000"/>
              <a:buFont typeface="Arial"/>
              <a:buChar char="•"/>
            </a:pPr>
            <a:r>
              <a:rPr strike="noStrike" u="none" b="0" cap="none" baseline="0" sz="3000" lang="en-US" i="0">
                <a:solidFill>
                  <a:schemeClr val="dk1"/>
                </a:solidFill>
                <a:latin typeface="Arial"/>
                <a:ea typeface="Arial"/>
                <a:cs typeface="Arial"/>
                <a:sym typeface="Arial"/>
                <a:rtl val="0"/>
              </a:rPr>
              <a:t>Test scores</a:t>
            </a:r>
          </a:p>
          <a:p>
            <a:pPr algn="l" rtl="0" lvl="0" marR="0" indent="-457200" marL="647700">
              <a:lnSpc>
                <a:spcPct val="100000"/>
              </a:lnSpc>
              <a:spcBef>
                <a:spcPts val="600"/>
              </a:spcBef>
              <a:spcAft>
                <a:spcPts val="0"/>
              </a:spcAft>
              <a:buClr>
                <a:schemeClr val="dk1"/>
              </a:buClr>
              <a:buSzPct val="100000"/>
              <a:buFont typeface="Arial"/>
              <a:buChar char="•"/>
            </a:pPr>
            <a:r>
              <a:rPr strike="noStrike" u="none" b="0" cap="none" baseline="0" sz="3000" lang="en-US" i="0">
                <a:solidFill>
                  <a:schemeClr val="dk1"/>
                </a:solidFill>
                <a:latin typeface="Arial"/>
                <a:ea typeface="Arial"/>
                <a:cs typeface="Arial"/>
                <a:sym typeface="Arial"/>
                <a:rtl val="0"/>
              </a:rPr>
              <a:t>Arrest records</a:t>
            </a:r>
          </a:p>
          <a:p>
            <a:pPr algn="l" rtl="0" lvl="0" marR="0" indent="-457200" marL="647700">
              <a:lnSpc>
                <a:spcPct val="100000"/>
              </a:lnSpc>
              <a:spcBef>
                <a:spcPts val="600"/>
              </a:spcBef>
              <a:spcAft>
                <a:spcPts val="0"/>
              </a:spcAft>
              <a:buClr>
                <a:schemeClr val="dk1"/>
              </a:buClr>
              <a:buSzPct val="100000"/>
              <a:buFont typeface="Arial"/>
              <a:buChar char="•"/>
            </a:pPr>
            <a:r>
              <a:rPr strike="noStrike" u="none" b="0" cap="none" baseline="0" sz="3000" lang="en-US" i="0">
                <a:solidFill>
                  <a:schemeClr val="dk1"/>
                </a:solidFill>
                <a:latin typeface="Arial"/>
                <a:ea typeface="Arial"/>
                <a:cs typeface="Arial"/>
                <a:sym typeface="Arial"/>
                <a:rtl val="0"/>
              </a:rPr>
              <a:t>Auto accident records</a:t>
            </a:r>
          </a:p>
          <a:p>
            <a:pPr algn="l" rtl="0" lvl="0" marR="0" indent="-457200" marL="647700">
              <a:lnSpc>
                <a:spcPct val="100000"/>
              </a:lnSpc>
              <a:spcBef>
                <a:spcPts val="600"/>
              </a:spcBef>
              <a:spcAft>
                <a:spcPts val="0"/>
              </a:spcAft>
              <a:buClr>
                <a:schemeClr val="dk1"/>
              </a:buClr>
              <a:buSzPct val="100000"/>
              <a:buFont typeface="Arial"/>
              <a:buChar char="•"/>
            </a:pPr>
            <a:r>
              <a:rPr strike="noStrike" u="none" b="0" cap="none" baseline="0" sz="3000" lang="en-US" i="0">
                <a:solidFill>
                  <a:schemeClr val="dk1"/>
                </a:solidFill>
                <a:latin typeface="Arial"/>
                <a:ea typeface="Arial"/>
                <a:cs typeface="Arial"/>
                <a:sym typeface="Arial"/>
                <a:rtl val="0"/>
              </a:rPr>
              <a:t>Telephone records (not public, but available for court records if a judge approves)</a:t>
            </a:r>
          </a:p>
          <a:p>
            <a:pPr algn="ctr" rtl="0" lvl="0" marR="0" indent="-152400" marL="342900">
              <a:lnSpc>
                <a:spcPct val="100000"/>
              </a:lnSpc>
              <a:spcBef>
                <a:spcPts val="600"/>
              </a:spcBef>
              <a:spcAft>
                <a:spcPts val="0"/>
              </a:spcAft>
              <a:buClr>
                <a:schemeClr val="dk1"/>
              </a:buClr>
              <a:buSzPct val="25000"/>
              <a:buFont typeface="Arial"/>
              <a:buNone/>
            </a:pPr>
            <a:r>
              <a:rPr sz="3000" lang="en-US">
                <a:solidFill>
                  <a:srgbClr val="980000"/>
                </a:solidFill>
                <a:rtl val="0"/>
              </a:rPr>
              <a:t>What else could you look for?</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y="0" x="0"/>
          <a:ext cy="0" cx="0"/>
          <a:chOff y="0" x="0"/>
          <a:chExt cy="0" cx="0"/>
        </a:xfrm>
      </p:grpSpPr>
      <p:sp>
        <p:nvSpPr>
          <p:cNvPr id="89" name="Shape 89"/>
          <p:cNvSpPr txBox="1"/>
          <p:nvPr>
            <p:ph type="title"/>
          </p:nvPr>
        </p:nvSpPr>
        <p:spPr>
          <a:xfrm>
            <a:off y="0" x="457200"/>
            <a:ext cy="1126800" cx="8229600"/>
          </a:xfrm>
          <a:prstGeom prst="rect">
            <a:avLst/>
          </a:prstGeom>
          <a:noFill/>
          <a:ln>
            <a:noFill/>
          </a:ln>
        </p:spPr>
        <p:txBody>
          <a:bodyPr bIns="91425" rIns="91425" lIns="91425" tIns="91425" anchor="b" anchorCtr="0">
            <a:no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4400" lang="en-US" i="0">
                <a:solidFill>
                  <a:schemeClr val="dk1"/>
                </a:solidFill>
                <a:latin typeface="Helvetica Neue"/>
                <a:ea typeface="Helvetica Neue"/>
                <a:cs typeface="Helvetica Neue"/>
                <a:sym typeface="Helvetica Neue"/>
                <a:rtl val="0"/>
              </a:rPr>
              <a:t>Databases of data</a:t>
            </a:r>
          </a:p>
        </p:txBody>
      </p:sp>
      <p:sp>
        <p:nvSpPr>
          <p:cNvPr id="90" name="Shape 90"/>
          <p:cNvSpPr txBox="1"/>
          <p:nvPr>
            <p:ph idx="1" type="body"/>
          </p:nvPr>
        </p:nvSpPr>
        <p:spPr>
          <a:xfrm>
            <a:off y="1187425" x="278675"/>
            <a:ext cy="5380499" cx="8408100"/>
          </a:xfrm>
          <a:prstGeom prst="rect">
            <a:avLst/>
          </a:prstGeom>
          <a:noFill/>
          <a:ln>
            <a:noFill/>
          </a:ln>
        </p:spPr>
        <p:txBody>
          <a:bodyPr bIns="91425" rIns="91425" lIns="91425" tIns="91425" anchor="t" anchorCtr="0">
            <a:no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US" i="0">
                <a:solidFill>
                  <a:schemeClr val="dk1"/>
                </a:solidFill>
                <a:latin typeface="Helvetica Neue"/>
                <a:ea typeface="Helvetica Neue"/>
                <a:cs typeface="Helvetica Neue"/>
                <a:sym typeface="Helvetica Neue"/>
                <a:rtl val="0"/>
              </a:rPr>
              <a:t>Many government agencies, especially those associated with the federal executive branch, have databases of public records available to all citizens.</a:t>
            </a:r>
          </a:p>
          <a:p>
            <a:pPr rtl="0" lvl="0">
              <a:spcBef>
                <a:spcPts val="0"/>
              </a:spcBef>
              <a:buClr>
                <a:schemeClr val="dk1"/>
              </a:buClr>
              <a:buSzPct val="25000"/>
              <a:buFont typeface="Helvetica Neue"/>
              <a:buNone/>
            </a:pPr>
            <a:r>
              <a:rPr sz="3000" lang="en-US">
                <a:solidFill>
                  <a:schemeClr val="dk1"/>
                </a:solidFill>
                <a:latin typeface="Helvetica Neue"/>
                <a:ea typeface="Helvetica Neue"/>
                <a:cs typeface="Helvetica Neue"/>
                <a:sym typeface="Helvetica Neue"/>
                <a:rtl val="0"/>
              </a:rPr>
              <a:t>Professional journalists have access to journalistic databases such as IRE and LexisNexis to perform extensive research on stories. </a:t>
            </a:r>
          </a:p>
          <a:p>
            <a:pPr rtl="0" lvl="0">
              <a:spcBef>
                <a:spcPts val="0"/>
              </a:spcBef>
              <a:buClr>
                <a:schemeClr val="dk1"/>
              </a:buClr>
              <a:buSzPct val="25000"/>
              <a:buFont typeface="Helvetica Neue"/>
              <a:buNone/>
            </a:pPr>
            <a:r>
              <a:rPr sz="3000" lang="en-US">
                <a:solidFill>
                  <a:schemeClr val="dk1"/>
                </a:solidFill>
                <a:latin typeface="Helvetica Neue"/>
                <a:ea typeface="Helvetica Neue"/>
                <a:cs typeface="Helvetica Neue"/>
                <a:sym typeface="Helvetica Neue"/>
                <a:rtl val="0"/>
              </a:rPr>
              <a:t>These databases offer statistical data, public records, and spreadsheets to help with the reporting process.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y="0" x="0"/>
          <a:ext cy="0" cx="0"/>
          <a:chOff y="0" x="0"/>
          <a:chExt cy="0" cx="0"/>
        </a:xfrm>
      </p:grpSpPr>
      <p:sp>
        <p:nvSpPr>
          <p:cNvPr id="95" name="Shape 95"/>
          <p:cNvSpPr txBox="1"/>
          <p:nvPr>
            <p:ph type="title"/>
          </p:nvPr>
        </p:nvSpPr>
        <p:spPr>
          <a:xfrm>
            <a:off y="381001" x="533400"/>
            <a:ext cy="4114800" cx="8229600"/>
          </a:xfrm>
          <a:prstGeom prst="rect">
            <a:avLst/>
          </a:prstGeom>
          <a:noFill/>
          <a:ln>
            <a:noFill/>
          </a:ln>
        </p:spPr>
        <p:txBody>
          <a:bodyPr bIns="91425" rIns="91425" lIns="91425" tIns="91425" anchor="b" anchorCtr="0">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6600" lang="en-US" i="0">
                <a:solidFill>
                  <a:schemeClr val="accent6"/>
                </a:solidFill>
                <a:latin typeface="Arial"/>
                <a:ea typeface="Arial"/>
                <a:cs typeface="Arial"/>
                <a:sym typeface="Arial"/>
                <a:rtl val="0"/>
              </a:rPr>
              <a:t>How can you use databases?</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y="0" x="0"/>
          <a:ext cy="0" cx="0"/>
          <a:chOff y="0" x="0"/>
          <a:chExt cy="0" cx="0"/>
        </a:xfrm>
      </p:grpSpPr>
      <p:sp>
        <p:nvSpPr>
          <p:cNvPr id="100" name="Shape 100"/>
          <p:cNvSpPr txBox="1"/>
          <p:nvPr>
            <p:ph type="title"/>
          </p:nvPr>
        </p:nvSpPr>
        <p:spPr>
          <a:xfrm>
            <a:off y="457200" x="230225"/>
            <a:ext cy="960300" cx="8456700"/>
          </a:xfrm>
          <a:prstGeom prst="rect">
            <a:avLst/>
          </a:prstGeom>
          <a:noFill/>
          <a:ln>
            <a:noFill/>
          </a:ln>
        </p:spPr>
        <p:txBody>
          <a:bodyPr bIns="91425" rIns="91425" lIns="91425" tIns="91425" anchor="b" anchorCtr="0">
            <a:noAutofit/>
          </a:bodyPr>
          <a:lstStyle/>
          <a:p>
            <a:pPr algn="l" rtl="0" lvl="0" marR="0" indent="0" marL="0">
              <a:lnSpc>
                <a:spcPct val="100000"/>
              </a:lnSpc>
              <a:spcBef>
                <a:spcPts val="0"/>
              </a:spcBef>
              <a:spcAft>
                <a:spcPts val="0"/>
              </a:spcAft>
              <a:buClr>
                <a:schemeClr val="dk1"/>
              </a:buClr>
              <a:buSzPct val="25000"/>
              <a:buFont typeface="Helvetica Neue"/>
              <a:buNone/>
            </a:pPr>
            <a:r>
              <a:rPr b="1" sz="3200" lang="en-US">
                <a:solidFill>
                  <a:schemeClr val="dk1"/>
                </a:solidFill>
                <a:latin typeface="Helvetica Neue"/>
                <a:ea typeface="Helvetica Neue"/>
                <a:cs typeface="Helvetica Neue"/>
                <a:sym typeface="Helvetica Neue"/>
              </a:rPr>
              <a:t>Assignment 1: Getting to Know Databases</a:t>
            </a:r>
          </a:p>
        </p:txBody>
      </p:sp>
      <p:sp>
        <p:nvSpPr>
          <p:cNvPr id="101" name="Shape 101"/>
          <p:cNvSpPr txBox="1"/>
          <p:nvPr>
            <p:ph idx="1" type="body"/>
          </p:nvPr>
        </p:nvSpPr>
        <p:spPr>
          <a:xfrm>
            <a:off y="1600200" x="457200"/>
            <a:ext cy="4967700" cx="8229600"/>
          </a:xfrm>
          <a:prstGeom prst="rect">
            <a:avLst/>
          </a:prstGeom>
          <a:noFill/>
          <a:ln>
            <a:noFill/>
          </a:ln>
        </p:spPr>
        <p:txBody>
          <a:bodyPr bIns="91425" rIns="91425" lIns="91425" tIns="91425" anchor="t" anchorCtr="0">
            <a:noAutofit/>
          </a:bodyPr>
          <a:lstStyle/>
          <a:p>
            <a:pPr algn="l" rtl="0" lvl="0" marR="0" indent="-152400" marL="342900">
              <a:lnSpc>
                <a:spcPct val="100000"/>
              </a:lnSpc>
              <a:spcBef>
                <a:spcPts val="0"/>
              </a:spcBef>
              <a:spcAft>
                <a:spcPts val="0"/>
              </a:spcAft>
              <a:buClr>
                <a:schemeClr val="dk1"/>
              </a:buClr>
              <a:buSzPct val="25000"/>
              <a:buFont typeface="Arial"/>
              <a:buNone/>
            </a:pPr>
            <a:r>
              <a:rPr strike="noStrike" u="none" b="0" cap="none" baseline="0" sz="3000" lang="en-US" i="0">
                <a:solidFill>
                  <a:schemeClr val="dk1"/>
                </a:solidFill>
                <a:latin typeface="Arial"/>
                <a:ea typeface="Arial"/>
                <a:cs typeface="Arial"/>
                <a:sym typeface="Arial"/>
                <a:rtl val="0"/>
              </a:rPr>
              <a:t>Choose and explore five library databases. Write a description of the database (a general statement of what is in it) and choose one example of information that could be useful to you as a reporter.</a:t>
            </a:r>
          </a:p>
          <a:p>
            <a:pPr algn="l" rtl="0" lvl="0" marR="0" indent="-152400" marL="342900">
              <a:lnSpc>
                <a:spcPct val="100000"/>
              </a:lnSpc>
              <a:spcBef>
                <a:spcPts val="600"/>
              </a:spcBef>
              <a:spcAft>
                <a:spcPts val="0"/>
              </a:spcAft>
              <a:buClr>
                <a:schemeClr val="dk1"/>
              </a:buClr>
              <a:buSzPct val="25000"/>
              <a:buFont typeface="Arial"/>
              <a:buNone/>
            </a:pPr>
            <a:r>
              <a:rPr strike="noStrike" u="none" b="0" cap="none" baseline="0" sz="3000" lang="en-US" i="0">
                <a:solidFill>
                  <a:schemeClr val="dk1"/>
                </a:solidFill>
                <a:latin typeface="Arial"/>
                <a:ea typeface="Arial"/>
                <a:cs typeface="Arial"/>
                <a:sym typeface="Arial"/>
                <a:rtl val="0"/>
              </a:rPr>
              <a:t>Then explore the three databases for professional journalists (URLs provided). Describe each and choose one example of information that is found in each site.</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y="0" x="0"/>
          <a:ext cy="0" cx="0"/>
          <a:chOff y="0" x="0"/>
          <a:chExt cy="0" cx="0"/>
        </a:xfrm>
      </p:grpSpPr>
      <p:sp>
        <p:nvSpPr>
          <p:cNvPr id="106" name="Shape 106"/>
          <p:cNvSpPr txBox="1"/>
          <p:nvPr>
            <p:ph type="title"/>
          </p:nvPr>
        </p:nvSpPr>
        <p:spPr>
          <a:xfrm>
            <a:off y="274637" x="457200"/>
            <a:ext cy="1143000" cx="8229600"/>
          </a:xfrm>
          <a:prstGeom prst="rect">
            <a:avLst/>
          </a:prstGeom>
          <a:noFill/>
          <a:ln>
            <a:noFill/>
          </a:ln>
        </p:spPr>
        <p:txBody>
          <a:bodyPr bIns="91425" rIns="91425" lIns="91425" tIns="91425" anchor="b" anchorCtr="0">
            <a:no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US" i="0">
                <a:solidFill>
                  <a:schemeClr val="dk1"/>
                </a:solidFill>
                <a:latin typeface="Helvetica Neue"/>
                <a:ea typeface="Helvetica Neue"/>
                <a:cs typeface="Helvetica Neue"/>
                <a:sym typeface="Helvetica Neue"/>
                <a:rtl val="0"/>
              </a:rPr>
              <a:t>Assignment 2 – Using </a:t>
            </a:r>
            <a:r>
              <a:rPr b="1" sz="3600" lang="en-US">
                <a:solidFill>
                  <a:schemeClr val="dk1"/>
                </a:solidFill>
                <a:latin typeface="Helvetica Neue"/>
                <a:ea typeface="Helvetica Neue"/>
                <a:cs typeface="Helvetica Neue"/>
                <a:sym typeface="Helvetica Neue"/>
                <a:rtl val="0"/>
              </a:rPr>
              <a:t>d</a:t>
            </a:r>
            <a:r>
              <a:rPr strike="noStrike" u="none" b="1" cap="none" baseline="0" sz="3600" lang="en-US" i="0">
                <a:solidFill>
                  <a:schemeClr val="dk1"/>
                </a:solidFill>
                <a:latin typeface="Helvetica Neue"/>
                <a:ea typeface="Helvetica Neue"/>
                <a:cs typeface="Helvetica Neue"/>
                <a:sym typeface="Helvetica Neue"/>
                <a:rtl val="0"/>
              </a:rPr>
              <a:t>ata in </a:t>
            </a:r>
            <a:r>
              <a:rPr b="1" sz="3600" lang="en-US">
                <a:solidFill>
                  <a:schemeClr val="dk1"/>
                </a:solidFill>
                <a:latin typeface="Helvetica Neue"/>
                <a:ea typeface="Helvetica Neue"/>
                <a:cs typeface="Helvetica Neue"/>
                <a:sym typeface="Helvetica Neue"/>
                <a:rtl val="0"/>
              </a:rPr>
              <a:t>s</a:t>
            </a:r>
            <a:r>
              <a:rPr strike="noStrike" u="none" b="1" cap="none" baseline="0" sz="3600" lang="en-US" i="0">
                <a:solidFill>
                  <a:schemeClr val="dk1"/>
                </a:solidFill>
                <a:latin typeface="Helvetica Neue"/>
                <a:ea typeface="Helvetica Neue"/>
                <a:cs typeface="Helvetica Neue"/>
                <a:sym typeface="Helvetica Neue"/>
                <a:rtl val="0"/>
              </a:rPr>
              <a:t>tories</a:t>
            </a:r>
          </a:p>
        </p:txBody>
      </p:sp>
      <p:sp>
        <p:nvSpPr>
          <p:cNvPr id="107" name="Shape 107"/>
          <p:cNvSpPr txBox="1"/>
          <p:nvPr>
            <p:ph idx="1" type="body"/>
          </p:nvPr>
        </p:nvSpPr>
        <p:spPr>
          <a:xfrm>
            <a:off y="1600200" x="457200"/>
            <a:ext cy="4967700" cx="8229600"/>
          </a:xfrm>
          <a:prstGeom prst="rect">
            <a:avLst/>
          </a:prstGeom>
          <a:noFill/>
          <a:ln>
            <a:noFill/>
          </a:ln>
        </p:spPr>
        <p:txBody>
          <a:bodyPr bIns="91425" rIns="91425" lIns="91425" tIns="91425" anchor="t" anchorCtr="0">
            <a:no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US" i="0">
                <a:solidFill>
                  <a:schemeClr val="dk1"/>
                </a:solidFill>
                <a:latin typeface="Helvetica Neue"/>
                <a:ea typeface="Helvetica Neue"/>
                <a:cs typeface="Helvetica Neue"/>
                <a:sym typeface="Helvetica Neue"/>
                <a:rtl val="0"/>
              </a:rPr>
              <a:t>With this exercise, choose two potential story topics. </a:t>
            </a:r>
          </a:p>
          <a:p>
            <a:pPr algn="l" rtl="0" lvl="0" marR="0" indent="-152400" marL="342900">
              <a:lnSpc>
                <a:spcPct val="100000"/>
              </a:lnSpc>
              <a:spcBef>
                <a:spcPts val="600"/>
              </a:spcBef>
              <a:spcAft>
                <a:spcPts val="0"/>
              </a:spcAft>
              <a:buClr>
                <a:schemeClr val="dk1"/>
              </a:buClr>
              <a:buSzPct val="25000"/>
              <a:buFont typeface="Helvetica Neue"/>
              <a:buNone/>
            </a:pPr>
            <a:r>
              <a:rPr sz="3000" lang="en-US">
                <a:solidFill>
                  <a:schemeClr val="dk1"/>
                </a:solidFill>
                <a:latin typeface="Helvetica Neue"/>
                <a:ea typeface="Helvetica Neue"/>
                <a:cs typeface="Helvetica Neue"/>
                <a:sym typeface="Helvetica Neue"/>
                <a:rtl val="0"/>
              </a:rPr>
              <a:t>C</a:t>
            </a:r>
            <a:r>
              <a:rPr strike="noStrike" u="none" b="0" cap="none" baseline="0" sz="3000" lang="en-US" i="0">
                <a:solidFill>
                  <a:schemeClr val="dk1"/>
                </a:solidFill>
                <a:latin typeface="Helvetica Neue"/>
                <a:ea typeface="Helvetica Neue"/>
                <a:cs typeface="Helvetica Neue"/>
                <a:sym typeface="Helvetica Neue"/>
                <a:rtl val="0"/>
              </a:rPr>
              <a:t>hoose three databases available to you that would provide a wealth of information in connection with </a:t>
            </a:r>
            <a:r>
              <a:rPr sz="3000" lang="en-US">
                <a:solidFill>
                  <a:schemeClr val="dk1"/>
                </a:solidFill>
                <a:latin typeface="Helvetica Neue"/>
                <a:ea typeface="Helvetica Neue"/>
                <a:cs typeface="Helvetica Neue"/>
                <a:sym typeface="Helvetica Neue"/>
                <a:rtl val="0"/>
              </a:rPr>
              <a:t>your </a:t>
            </a:r>
            <a:r>
              <a:rPr strike="noStrike" u="none" b="0" cap="none" baseline="0" sz="3000" lang="en-US" i="0">
                <a:solidFill>
                  <a:schemeClr val="dk1"/>
                </a:solidFill>
                <a:latin typeface="Helvetica Neue"/>
                <a:ea typeface="Helvetica Neue"/>
                <a:cs typeface="Helvetica Neue"/>
                <a:sym typeface="Helvetica Neue"/>
                <a:rtl val="0"/>
              </a:rPr>
              <a:t>two topics. </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US" i="0">
                <a:solidFill>
                  <a:schemeClr val="dk1"/>
                </a:solidFill>
                <a:latin typeface="Helvetica Neue"/>
                <a:ea typeface="Helvetica Neue"/>
                <a:cs typeface="Helvetica Neue"/>
                <a:sym typeface="Helvetica Neue"/>
                <a:rtl val="0"/>
              </a:rPr>
              <a:t>Support your choices by naming the sources within the databases and summarizing the information you can find there.</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3">
            <a:alphaModFix/>
          </a:blip>
          <a:stretch>
            <a:fillRect t="0" b="0" r="0" l="0"/>
          </a:stretch>
        </a:blipFill>
      </p:bgPr>
    </p:bg>
    <p:spTree>
      <p:nvGrpSpPr>
        <p:cNvPr id="28" name="Shape 28"/>
        <p:cNvGrpSpPr/>
        <p:nvPr/>
      </p:nvGrpSpPr>
      <p:grpSpPr>
        <a:xfrm>
          <a:off y="0" x="0"/>
          <a:ext cy="0" cx="0"/>
          <a:chOff y="0" x="0"/>
          <a:chExt cy="0" cx="0"/>
        </a:xfrm>
      </p:grpSpPr>
      <p:sp>
        <p:nvSpPr>
          <p:cNvPr id="29" name="Shape 29"/>
          <p:cNvSpPr txBox="1"/>
          <p:nvPr>
            <p:ph type="ctrTitle"/>
          </p:nvPr>
        </p:nvSpPr>
        <p:spPr>
          <a:xfrm>
            <a:off y="2111125" x="262175"/>
            <a:ext cy="1546500" cx="8445000"/>
          </a:xfrm>
          <a:prstGeom prst="rect">
            <a:avLst/>
          </a:prstGeom>
          <a:noFill/>
          <a:ln>
            <a:noFill/>
          </a:ln>
        </p:spPr>
        <p:txBody>
          <a:bodyPr bIns="91425" rIns="91425" lIns="91425" tIns="91425" anchor="b" anchorCtr="0">
            <a:noAutofit/>
          </a:bodyPr>
          <a:lstStyle/>
          <a:p>
            <a:pPr algn="ctr" rtl="0" lvl="0" marR="0" indent="304800" marL="0">
              <a:lnSpc>
                <a:spcPct val="100000"/>
              </a:lnSpc>
              <a:spcBef>
                <a:spcPts val="0"/>
              </a:spcBef>
              <a:spcAft>
                <a:spcPts val="0"/>
              </a:spcAft>
              <a:buClr>
                <a:schemeClr val="dk1"/>
              </a:buClr>
              <a:buSzPct val="25000"/>
              <a:buFont typeface="Garamond"/>
              <a:buNone/>
            </a:pPr>
            <a:r>
              <a:rPr strike="noStrike" u="none" b="0" cap="none" baseline="0" sz="9600" lang="en-US" i="0">
                <a:solidFill>
                  <a:schemeClr val="dk1"/>
                </a:solidFill>
                <a:latin typeface="Garamond"/>
                <a:ea typeface="Garamond"/>
                <a:cs typeface="Garamond"/>
                <a:sym typeface="Garamond"/>
                <a:rtl val="0"/>
              </a:rPr>
              <a:t>Using Databases</a:t>
            </a:r>
          </a:p>
        </p:txBody>
      </p:sp>
      <p:sp>
        <p:nvSpPr>
          <p:cNvPr id="30" name="Shape 30"/>
          <p:cNvSpPr txBox="1"/>
          <p:nvPr>
            <p:ph idx="1" type="subTitle"/>
          </p:nvPr>
        </p:nvSpPr>
        <p:spPr>
          <a:xfrm>
            <a:off y="3786737" x="685800"/>
            <a:ext cy="1046400" cx="7772400"/>
          </a:xfrm>
          <a:prstGeom prst="rect">
            <a:avLst/>
          </a:prstGeom>
          <a:noFill/>
          <a:ln>
            <a:noFill/>
          </a:ln>
        </p:spPr>
        <p:txBody>
          <a:bodyPr bIns="91425" rIns="91425" lIns="91425" tIns="91425" anchor="t"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0" cap="none" baseline="0" sz="3000" lang="en-US" i="0">
                <a:solidFill>
                  <a:srgbClr val="000000"/>
                </a:solidFill>
                <a:latin typeface="Helvetica Neue"/>
                <a:ea typeface="Helvetica Neue"/>
                <a:cs typeface="Helvetica Neue"/>
                <a:sym typeface="Helvetica Neue"/>
                <a:rtl val="0"/>
              </a:rPr>
              <a:t>News Gathering</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 name="Shape 34"/>
        <p:cNvGrpSpPr/>
        <p:nvPr/>
      </p:nvGrpSpPr>
      <p:grpSpPr>
        <a:xfrm>
          <a:off y="0" x="0"/>
          <a:ext cy="0" cx="0"/>
          <a:chOff y="0" x="0"/>
          <a:chExt cy="0" cx="0"/>
        </a:xfrm>
      </p:grpSpPr>
      <p:sp>
        <p:nvSpPr>
          <p:cNvPr id="35" name="Shape 35"/>
          <p:cNvSpPr txBox="1"/>
          <p:nvPr>
            <p:ph type="title"/>
          </p:nvPr>
        </p:nvSpPr>
        <p:spPr>
          <a:xfrm>
            <a:off y="274637" x="457200"/>
            <a:ext cy="1143000" cx="8229600"/>
          </a:xfrm>
          <a:prstGeom prst="rect">
            <a:avLst/>
          </a:prstGeom>
          <a:noFill/>
          <a:ln>
            <a:noFill/>
          </a:ln>
        </p:spPr>
        <p:txBody>
          <a:bodyPr bIns="91425" rIns="91425" lIns="91425" tIns="91425" anchor="b" anchorCtr="0">
            <a:no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US" i="0">
                <a:solidFill>
                  <a:schemeClr val="dk1"/>
                </a:solidFill>
                <a:latin typeface="Helvetica Neue"/>
                <a:ea typeface="Helvetica Neue"/>
                <a:cs typeface="Helvetica Neue"/>
                <a:sym typeface="Helvetica Neue"/>
                <a:rtl val="0"/>
              </a:rPr>
              <a:t>What is a database?</a:t>
            </a:r>
          </a:p>
        </p:txBody>
      </p:sp>
      <p:sp>
        <p:nvSpPr>
          <p:cNvPr id="36" name="Shape 36"/>
          <p:cNvSpPr txBox="1"/>
          <p:nvPr>
            <p:ph idx="1" type="body"/>
          </p:nvPr>
        </p:nvSpPr>
        <p:spPr>
          <a:xfrm>
            <a:off y="1600200" x="457200"/>
            <a:ext cy="4967700" cx="8229600"/>
          </a:xfrm>
          <a:prstGeom prst="rect">
            <a:avLst/>
          </a:prstGeom>
          <a:noFill/>
          <a:ln>
            <a:noFill/>
          </a:ln>
        </p:spPr>
        <p:txBody>
          <a:bodyPr bIns="91425" rIns="91425" lIns="91425" tIns="91425" anchor="t" anchorCtr="0">
            <a:no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US" i="0">
                <a:solidFill>
                  <a:schemeClr val="dk1"/>
                </a:solidFill>
                <a:latin typeface="Helvetica Neue"/>
                <a:ea typeface="Helvetica Neue"/>
                <a:cs typeface="Helvetica Neue"/>
                <a:sym typeface="Helvetica Neue"/>
                <a:rtl val="0"/>
              </a:rPr>
              <a:t>Any collection of searchable, organized information available on a computer. </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3000" i="0">
              <a:solidFill>
                <a:schemeClr val="dk1"/>
              </a:solidFill>
              <a:latin typeface="Helvetica Neue"/>
              <a:ea typeface="Helvetica Neue"/>
              <a:cs typeface="Helvetica Neue"/>
              <a:sym typeface="Helvetica Neue"/>
              <a:rtl val="0"/>
            </a:endParaRP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US" i="0">
                <a:solidFill>
                  <a:schemeClr val="dk1"/>
                </a:solidFill>
                <a:latin typeface="Helvetica Neue"/>
                <a:ea typeface="Helvetica Neue"/>
                <a:cs typeface="Helvetica Neue"/>
                <a:sym typeface="Helvetica Neue"/>
                <a:rtl val="0"/>
              </a:rPr>
              <a:t>Today, many databases are available online, but some are proprietary and used for specific purposes. </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3000" i="0">
              <a:solidFill>
                <a:schemeClr val="dk1"/>
              </a:solidFill>
              <a:latin typeface="Helvetica Neue"/>
              <a:ea typeface="Helvetica Neue"/>
              <a:cs typeface="Helvetica Neue"/>
              <a:sym typeface="Helvetica Neue"/>
              <a:rtl val="0"/>
            </a:endParaRPr>
          </a:p>
          <a:p>
            <a:pPr algn="l" rtl="0" lvl="0" marR="0" indent="-152400" marL="342900">
              <a:lnSpc>
                <a:spcPct val="100000"/>
              </a:lnSpc>
              <a:spcBef>
                <a:spcPts val="600"/>
              </a:spcBef>
              <a:spcAft>
                <a:spcPts val="0"/>
              </a:spcAft>
              <a:buClr>
                <a:schemeClr val="dk1"/>
              </a:buClr>
              <a:buSzPct val="25000"/>
              <a:buFont typeface="Helvetica Neue"/>
              <a:buNone/>
            </a:pPr>
            <a:r>
              <a:rPr strike="noStrike" u="none" b="1" cap="none" baseline="0" sz="3600" lang="en-US" i="0">
                <a:solidFill>
                  <a:schemeClr val="accent6"/>
                </a:solidFill>
                <a:latin typeface="Helvetica Neue"/>
                <a:ea typeface="Helvetica Neue"/>
                <a:cs typeface="Helvetica Neue"/>
                <a:sym typeface="Helvetica Neue"/>
                <a:rtl val="0"/>
              </a:rPr>
              <a:t>Can you think of some examples of databases you use?</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 name="Shape 40"/>
        <p:cNvGrpSpPr/>
        <p:nvPr/>
      </p:nvGrpSpPr>
      <p:grpSpPr>
        <a:xfrm>
          <a:off y="0" x="0"/>
          <a:ext cy="0" cx="0"/>
          <a:chOff y="0" x="0"/>
          <a:chExt cy="0" cx="0"/>
        </a:xfrm>
      </p:grpSpPr>
      <p:sp>
        <p:nvSpPr>
          <p:cNvPr id="41" name="Shape 41"/>
          <p:cNvSpPr txBox="1"/>
          <p:nvPr>
            <p:ph type="title"/>
          </p:nvPr>
        </p:nvSpPr>
        <p:spPr>
          <a:xfrm>
            <a:off y="274637" x="457200"/>
            <a:ext cy="1143000" cx="8229600"/>
          </a:xfrm>
          <a:prstGeom prst="rect">
            <a:avLst/>
          </a:prstGeom>
          <a:noFill/>
          <a:ln>
            <a:noFill/>
          </a:ln>
        </p:spPr>
        <p:txBody>
          <a:bodyPr bIns="91425" rIns="91425" lIns="91425" tIns="91425" anchor="b"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b="1" cap="none" baseline="0" sz="3600" lang="en-US" i="0">
                <a:solidFill>
                  <a:schemeClr val="dk1"/>
                </a:solidFill>
                <a:latin typeface="Arial"/>
                <a:ea typeface="Arial"/>
                <a:cs typeface="Arial"/>
                <a:sym typeface="Arial"/>
                <a:rtl val="0"/>
              </a:rPr>
              <a:t>Types of databases</a:t>
            </a:r>
          </a:p>
        </p:txBody>
      </p:sp>
      <p:sp>
        <p:nvSpPr>
          <p:cNvPr id="42" name="Shape 42"/>
          <p:cNvSpPr txBox="1"/>
          <p:nvPr>
            <p:ph idx="1" type="body"/>
          </p:nvPr>
        </p:nvSpPr>
        <p:spPr>
          <a:xfrm>
            <a:off y="1600200" x="457200"/>
            <a:ext cy="4967700" cx="8229600"/>
          </a:xfrm>
          <a:prstGeom prst="rect">
            <a:avLst/>
          </a:prstGeom>
          <a:noFill/>
          <a:ln>
            <a:noFill/>
          </a:ln>
        </p:spPr>
        <p:txBody>
          <a:bodyPr bIns="91425" rIns="91425" lIns="91425" tIns="91425" anchor="t" anchorCtr="0">
            <a:noAutofit/>
          </a:bodyPr>
          <a:lstStyle/>
          <a:p>
            <a:pPr algn="l" rtl="0" lvl="0" marR="0" indent="-514350" marL="704850">
              <a:lnSpc>
                <a:spcPct val="100000"/>
              </a:lnSpc>
              <a:spcBef>
                <a:spcPts val="0"/>
              </a:spcBef>
              <a:spcAft>
                <a:spcPts val="0"/>
              </a:spcAft>
              <a:buClr>
                <a:schemeClr val="dk1"/>
              </a:buClr>
              <a:buSzPct val="100000"/>
              <a:buFont typeface="Arial"/>
              <a:buAutoNum type="arabicParenR"/>
            </a:pPr>
            <a:r>
              <a:rPr strike="noStrike" u="none" b="0" cap="none" baseline="0" sz="4000" lang="en-US" i="0">
                <a:solidFill>
                  <a:schemeClr val="dk1"/>
                </a:solidFill>
                <a:latin typeface="Arial"/>
                <a:ea typeface="Arial"/>
                <a:cs typeface="Arial"/>
                <a:sym typeface="Arial"/>
                <a:rtl val="0"/>
              </a:rPr>
              <a:t>Databases of data</a:t>
            </a:r>
          </a:p>
          <a:p>
            <a:pPr algn="l" rtl="0" lvl="0" marR="0" indent="-514350" marL="704850">
              <a:lnSpc>
                <a:spcPct val="100000"/>
              </a:lnSpc>
              <a:spcBef>
                <a:spcPts val="600"/>
              </a:spcBef>
              <a:spcAft>
                <a:spcPts val="0"/>
              </a:spcAft>
              <a:buClr>
                <a:schemeClr val="dk1"/>
              </a:buClr>
              <a:buSzPct val="100000"/>
              <a:buFont typeface="Arial"/>
              <a:buAutoNum type="arabicParenR"/>
            </a:pPr>
            <a:r>
              <a:rPr strike="noStrike" u="none" b="0" cap="none" baseline="0" sz="4000" lang="en-US" i="0">
                <a:solidFill>
                  <a:schemeClr val="dk1"/>
                </a:solidFill>
                <a:latin typeface="Arial"/>
                <a:ea typeface="Arial"/>
                <a:cs typeface="Arial"/>
                <a:sym typeface="Arial"/>
                <a:rtl val="0"/>
              </a:rPr>
              <a:t>Databases of articles</a:t>
            </a:r>
          </a:p>
          <a:p>
            <a:pPr algn="l" rtl="0" lvl="0" marR="0" indent="-514350" marL="704850">
              <a:lnSpc>
                <a:spcPct val="100000"/>
              </a:lnSpc>
              <a:spcBef>
                <a:spcPts val="600"/>
              </a:spcBef>
              <a:spcAft>
                <a:spcPts val="0"/>
              </a:spcAft>
              <a:buClr>
                <a:schemeClr val="dk1"/>
              </a:buClr>
              <a:buSzPct val="100000"/>
              <a:buFont typeface="Arial"/>
              <a:buAutoNum type="arabicParenR"/>
            </a:pPr>
            <a:r>
              <a:rPr strike="noStrike" u="none" b="0" cap="none" baseline="0" sz="4000" lang="en-US" i="0">
                <a:solidFill>
                  <a:schemeClr val="dk1"/>
                </a:solidFill>
                <a:latin typeface="Arial"/>
                <a:ea typeface="Arial"/>
                <a:cs typeface="Arial"/>
                <a:sym typeface="Arial"/>
                <a:rtl val="0"/>
              </a:rPr>
              <a:t>Databases that mix the two</a:t>
            </a:r>
          </a:p>
          <a:p>
            <a:pPr algn="l" rtl="0" lvl="0" marR="0" indent="-323850" marL="704850">
              <a:lnSpc>
                <a:spcPct val="100000"/>
              </a:lnSpc>
              <a:spcBef>
                <a:spcPts val="600"/>
              </a:spcBef>
              <a:spcAft>
                <a:spcPts val="0"/>
              </a:spcAft>
              <a:buClr>
                <a:schemeClr val="dk1"/>
              </a:buClr>
              <a:buFont typeface="Arial"/>
              <a:buNone/>
            </a:pPr>
            <a:r>
              <a:t/>
            </a:r>
            <a:endParaRPr strike="noStrike" u="none" b="0" cap="none" baseline="0" sz="3000" i="0">
              <a:solidFill>
                <a:schemeClr val="dk1"/>
              </a:solidFill>
              <a:latin typeface="Arial"/>
              <a:ea typeface="Arial"/>
              <a:cs typeface="Arial"/>
              <a:sym typeface="Arial"/>
              <a:rtl val="0"/>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 name="Shape 46"/>
        <p:cNvGrpSpPr/>
        <p:nvPr/>
      </p:nvGrpSpPr>
      <p:grpSpPr>
        <a:xfrm>
          <a:off y="0" x="0"/>
          <a:ext cy="0" cx="0"/>
          <a:chOff y="0" x="0"/>
          <a:chExt cy="0" cx="0"/>
        </a:xfrm>
      </p:grpSpPr>
      <p:sp>
        <p:nvSpPr>
          <p:cNvPr id="47" name="Shape 47"/>
          <p:cNvSpPr txBox="1"/>
          <p:nvPr>
            <p:ph type="title"/>
          </p:nvPr>
        </p:nvSpPr>
        <p:spPr>
          <a:xfrm>
            <a:off y="274637" x="457200"/>
            <a:ext cy="715962" cx="8229600"/>
          </a:xfrm>
          <a:prstGeom prst="rect">
            <a:avLst/>
          </a:prstGeom>
          <a:noFill/>
          <a:ln>
            <a:noFill/>
          </a:ln>
        </p:spPr>
        <p:txBody>
          <a:bodyPr bIns="91425" rIns="91425" lIns="91425" tIns="91425" anchor="b"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b="1" cap="none" baseline="0" sz="3600" lang="en-US" i="0">
                <a:solidFill>
                  <a:schemeClr val="dk1"/>
                </a:solidFill>
                <a:latin typeface="Arial"/>
                <a:ea typeface="Arial"/>
                <a:cs typeface="Arial"/>
                <a:sym typeface="Arial"/>
                <a:rtl val="0"/>
              </a:rPr>
              <a:t>Why use databases?	</a:t>
            </a:r>
          </a:p>
        </p:txBody>
      </p:sp>
      <p:sp>
        <p:nvSpPr>
          <p:cNvPr id="48" name="Shape 48"/>
          <p:cNvSpPr txBox="1"/>
          <p:nvPr>
            <p:ph idx="1" type="body"/>
          </p:nvPr>
        </p:nvSpPr>
        <p:spPr>
          <a:xfrm>
            <a:off y="1143000" x="304800"/>
            <a:ext cy="5424900" cx="8381999"/>
          </a:xfrm>
          <a:prstGeom prst="rect">
            <a:avLst/>
          </a:prstGeom>
          <a:noFill/>
          <a:ln>
            <a:noFill/>
          </a:ln>
        </p:spPr>
        <p:txBody>
          <a:bodyPr bIns="91425" rIns="91425" lIns="91425" tIns="91425" anchor="t" anchorCtr="0">
            <a:noAutofit/>
          </a:bodyPr>
          <a:lstStyle/>
          <a:p>
            <a:pPr algn="l" rtl="0" lvl="0" marR="0" indent="-457200" marL="647700">
              <a:lnSpc>
                <a:spcPct val="100000"/>
              </a:lnSpc>
              <a:spcBef>
                <a:spcPts val="0"/>
              </a:spcBef>
              <a:spcAft>
                <a:spcPts val="0"/>
              </a:spcAft>
              <a:buClr>
                <a:schemeClr val="dk1"/>
              </a:buClr>
              <a:buSzPct val="100000"/>
              <a:buFont typeface="Arial"/>
              <a:buChar char="•"/>
            </a:pPr>
            <a:r>
              <a:rPr strike="noStrike" u="none" b="0" cap="none" baseline="0" sz="3600" lang="en-US" i="0">
                <a:solidFill>
                  <a:schemeClr val="dk1"/>
                </a:solidFill>
                <a:latin typeface="Arial"/>
                <a:ea typeface="Arial"/>
                <a:cs typeface="Arial"/>
                <a:sym typeface="Arial"/>
                <a:rtl val="0"/>
              </a:rPr>
              <a:t>Quick access to lots of information on a specific topic</a:t>
            </a:r>
          </a:p>
          <a:p>
            <a:pPr algn="l" rtl="0" lvl="0" marR="0" indent="0" marL="190500">
              <a:lnSpc>
                <a:spcPct val="100000"/>
              </a:lnSpc>
              <a:spcBef>
                <a:spcPts val="600"/>
              </a:spcBef>
              <a:spcAft>
                <a:spcPts val="0"/>
              </a:spcAft>
              <a:buClr>
                <a:schemeClr val="dk1"/>
              </a:buClr>
              <a:buFont typeface="Arial"/>
              <a:buNone/>
            </a:pPr>
            <a:r>
              <a:t/>
            </a:r>
            <a:endParaRPr strike="noStrike" u="none" b="0" cap="none" baseline="0" sz="3600" i="0">
              <a:solidFill>
                <a:schemeClr val="dk1"/>
              </a:solidFill>
              <a:latin typeface="Arial"/>
              <a:ea typeface="Arial"/>
              <a:cs typeface="Arial"/>
              <a:sym typeface="Arial"/>
              <a:rtl val="0"/>
            </a:endParaRPr>
          </a:p>
          <a:p>
            <a:pPr algn="l" rtl="0" lvl="0" marR="0" indent="-457200" marL="647700">
              <a:lnSpc>
                <a:spcPct val="100000"/>
              </a:lnSpc>
              <a:spcBef>
                <a:spcPts val="600"/>
              </a:spcBef>
              <a:spcAft>
                <a:spcPts val="0"/>
              </a:spcAft>
              <a:buClr>
                <a:schemeClr val="dk1"/>
              </a:buClr>
              <a:buSzPct val="100000"/>
              <a:buFont typeface="Arial"/>
              <a:buChar char="•"/>
            </a:pPr>
            <a:r>
              <a:rPr strike="noStrike" u="none" b="0" cap="none" baseline="0" sz="3600" lang="en-US" i="0">
                <a:solidFill>
                  <a:schemeClr val="dk1"/>
                </a:solidFill>
                <a:latin typeface="Arial"/>
                <a:ea typeface="Arial"/>
                <a:cs typeface="Arial"/>
                <a:sym typeface="Arial"/>
                <a:rtl val="0"/>
              </a:rPr>
              <a:t>Up-to-date, timely information</a:t>
            </a:r>
          </a:p>
          <a:p>
            <a:pPr algn="l" rtl="0" lvl="0" marR="0" indent="0" marL="190500">
              <a:lnSpc>
                <a:spcPct val="100000"/>
              </a:lnSpc>
              <a:spcBef>
                <a:spcPts val="600"/>
              </a:spcBef>
              <a:spcAft>
                <a:spcPts val="0"/>
              </a:spcAft>
              <a:buClr>
                <a:schemeClr val="dk1"/>
              </a:buClr>
              <a:buFont typeface="Arial"/>
              <a:buNone/>
            </a:pPr>
            <a:r>
              <a:t/>
            </a:r>
            <a:endParaRPr strike="noStrike" u="none" b="0" cap="none" baseline="0" sz="3600" i="0">
              <a:solidFill>
                <a:schemeClr val="dk1"/>
              </a:solidFill>
              <a:latin typeface="Arial"/>
              <a:ea typeface="Arial"/>
              <a:cs typeface="Arial"/>
              <a:sym typeface="Arial"/>
              <a:rtl val="0"/>
            </a:endParaRPr>
          </a:p>
          <a:p>
            <a:pPr algn="l" rtl="0" lvl="0" marR="0" indent="-457200" marL="647700">
              <a:lnSpc>
                <a:spcPct val="100000"/>
              </a:lnSpc>
              <a:spcBef>
                <a:spcPts val="600"/>
              </a:spcBef>
              <a:spcAft>
                <a:spcPts val="0"/>
              </a:spcAft>
              <a:buClr>
                <a:schemeClr val="dk1"/>
              </a:buClr>
              <a:buSzPct val="100000"/>
              <a:buFont typeface="Arial"/>
              <a:buChar char="•"/>
            </a:pPr>
            <a:r>
              <a:rPr strike="noStrike" u="none" b="0" cap="none" baseline="0" sz="3600" lang="en-US" i="0">
                <a:solidFill>
                  <a:schemeClr val="dk1"/>
                </a:solidFill>
                <a:latin typeface="Arial"/>
                <a:ea typeface="Arial"/>
                <a:cs typeface="Arial"/>
                <a:sym typeface="Arial"/>
                <a:rtl val="0"/>
              </a:rPr>
              <a:t>Reliable information from valid sources</a:t>
            </a:r>
          </a:p>
          <a:p>
            <a:pPr algn="l" rtl="0" lvl="0" marR="0" indent="0" marL="190500">
              <a:lnSpc>
                <a:spcPct val="100000"/>
              </a:lnSpc>
              <a:spcBef>
                <a:spcPts val="600"/>
              </a:spcBef>
              <a:spcAft>
                <a:spcPts val="0"/>
              </a:spcAft>
              <a:buClr>
                <a:schemeClr val="dk1"/>
              </a:buClr>
              <a:buFont typeface="Arial"/>
              <a:buNone/>
            </a:pPr>
            <a:r>
              <a:t/>
            </a:r>
            <a:endParaRPr strike="noStrike" u="none" b="0" cap="none" baseline="0" sz="3600" i="0">
              <a:solidFill>
                <a:schemeClr val="dk1"/>
              </a:solidFill>
              <a:latin typeface="Arial"/>
              <a:ea typeface="Arial"/>
              <a:cs typeface="Arial"/>
              <a:sym typeface="Arial"/>
              <a:rtl val="0"/>
            </a:endParaRPr>
          </a:p>
          <a:p>
            <a:pPr algn="l" rtl="0" lvl="0" marR="0" indent="-457200" marL="647700">
              <a:lnSpc>
                <a:spcPct val="100000"/>
              </a:lnSpc>
              <a:spcBef>
                <a:spcPts val="600"/>
              </a:spcBef>
              <a:spcAft>
                <a:spcPts val="0"/>
              </a:spcAft>
              <a:buClr>
                <a:schemeClr val="dk1"/>
              </a:buClr>
              <a:buSzPct val="100000"/>
              <a:buFont typeface="Arial"/>
              <a:buChar char="•"/>
            </a:pPr>
            <a:r>
              <a:rPr strike="noStrike" u="none" b="0" cap="none" baseline="0" sz="3600" lang="en-US" i="0">
                <a:solidFill>
                  <a:schemeClr val="dk1"/>
                </a:solidFill>
                <a:latin typeface="Arial"/>
                <a:ea typeface="Arial"/>
                <a:cs typeface="Arial"/>
                <a:sym typeface="Arial"/>
                <a:rtl val="0"/>
              </a:rPr>
              <a:t>A variety of sources</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3000" i="0">
              <a:solidFill>
                <a:schemeClr val="dk1"/>
              </a:solidFill>
              <a:latin typeface="Arial"/>
              <a:ea typeface="Arial"/>
              <a:cs typeface="Arial"/>
              <a:sym typeface="Arial"/>
              <a:rtl val="0"/>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 name="Shape 52"/>
        <p:cNvGrpSpPr/>
        <p:nvPr/>
      </p:nvGrpSpPr>
      <p:grpSpPr>
        <a:xfrm>
          <a:off y="0" x="0"/>
          <a:ext cy="0" cx="0"/>
          <a:chOff y="0" x="0"/>
          <a:chExt cy="0" cx="0"/>
        </a:xfrm>
      </p:grpSpPr>
      <p:sp>
        <p:nvSpPr>
          <p:cNvPr id="53" name="Shape 53"/>
          <p:cNvSpPr txBox="1"/>
          <p:nvPr>
            <p:ph type="title"/>
          </p:nvPr>
        </p:nvSpPr>
        <p:spPr>
          <a:xfrm>
            <a:off y="274637" x="457200"/>
            <a:ext cy="487363" cx="8229600"/>
          </a:xfrm>
          <a:prstGeom prst="rect">
            <a:avLst/>
          </a:prstGeom>
          <a:noFill/>
          <a:ln>
            <a:noFill/>
          </a:ln>
        </p:spPr>
        <p:txBody>
          <a:bodyPr bIns="91425" rIns="91425" lIns="91425" tIns="91425" anchor="b" anchorCtr="0">
            <a:no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US" i="0">
                <a:solidFill>
                  <a:schemeClr val="dk1"/>
                </a:solidFill>
                <a:latin typeface="Helvetica Neue"/>
                <a:ea typeface="Helvetica Neue"/>
                <a:cs typeface="Helvetica Neue"/>
                <a:sym typeface="Helvetica Neue"/>
                <a:rtl val="0"/>
              </a:rPr>
              <a:t>Databases for Journalists</a:t>
            </a:r>
          </a:p>
        </p:txBody>
      </p:sp>
      <p:sp>
        <p:nvSpPr>
          <p:cNvPr id="54" name="Shape 54"/>
          <p:cNvSpPr txBox="1"/>
          <p:nvPr>
            <p:ph idx="1" type="body"/>
          </p:nvPr>
        </p:nvSpPr>
        <p:spPr>
          <a:xfrm>
            <a:off y="838200" x="457200"/>
            <a:ext cy="5729699" cx="8229600"/>
          </a:xfrm>
          <a:prstGeom prst="rect">
            <a:avLst/>
          </a:prstGeom>
          <a:noFill/>
          <a:ln>
            <a:noFill/>
          </a:ln>
        </p:spPr>
        <p:txBody>
          <a:bodyPr bIns="91425" rIns="91425" lIns="91425" tIns="91425" anchor="t" anchorCtr="0">
            <a:no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1" cap="none" baseline="0" sz="3000" lang="en-US" i="0">
                <a:solidFill>
                  <a:schemeClr val="accent6"/>
                </a:solidFill>
                <a:latin typeface="Helvetica Neue"/>
                <a:ea typeface="Helvetica Neue"/>
                <a:cs typeface="Helvetica Neue"/>
                <a:sym typeface="Helvetica Neue"/>
                <a:rtl val="0"/>
              </a:rPr>
              <a:t>Investigative Reporters and Editors</a:t>
            </a:r>
          </a:p>
          <a:p>
            <a:pPr algn="l" rtl="0" lvl="0" marR="0" indent="-152400" marL="342900">
              <a:lnSpc>
                <a:spcPct val="100000"/>
              </a:lnSpc>
              <a:spcBef>
                <a:spcPts val="600"/>
              </a:spcBef>
              <a:spcAft>
                <a:spcPts val="0"/>
              </a:spcAft>
              <a:buClr>
                <a:schemeClr val="dk1"/>
              </a:buClr>
              <a:buSzPct val="25000"/>
              <a:buFont typeface="Helvetica Neue"/>
              <a:buNone/>
            </a:pPr>
            <a:r>
              <a:rPr strike="noStrike" u="sng" b="0" cap="none" baseline="0" sz="3000" lang="en-US" i="0">
                <a:solidFill>
                  <a:schemeClr val="hlink"/>
                </a:solidFill>
                <a:latin typeface="Helvetica Neue"/>
                <a:ea typeface="Helvetica Neue"/>
                <a:cs typeface="Helvetica Neue"/>
                <a:sym typeface="Helvetica Neue"/>
                <a:hlinkClick r:id="rId3"/>
                <a:rtl val="0"/>
              </a:rPr>
              <a:t>www.ire.org</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US" i="0">
                <a:solidFill>
                  <a:schemeClr val="dk1"/>
                </a:solidFill>
                <a:latin typeface="Helvetica Neue"/>
                <a:ea typeface="Helvetica Neue"/>
                <a:cs typeface="Helvetica Neue"/>
                <a:sym typeface="Helvetica Neue"/>
                <a:rtl val="0"/>
              </a:rPr>
              <a:t>A non-profit organization, IRE provides a data center and a resource database for journalists researching and investigating issues in their communities.</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3000" i="0">
              <a:solidFill>
                <a:schemeClr val="dk1"/>
              </a:solidFill>
              <a:latin typeface="Helvetica Neue"/>
              <a:ea typeface="Helvetica Neue"/>
              <a:cs typeface="Helvetica Neue"/>
              <a:sym typeface="Helvetica Neue"/>
              <a:rtl val="0"/>
            </a:endParaRP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US" i="0">
                <a:solidFill>
                  <a:schemeClr val="dk1"/>
                </a:solidFill>
                <a:latin typeface="Helvetica Neue"/>
                <a:ea typeface="Helvetica Neue"/>
                <a:cs typeface="Helvetica Neue"/>
                <a:sym typeface="Helvetica Neue"/>
                <a:rtl val="0"/>
              </a:rPr>
              <a:t> While most of its services require a paid membership, this site does provide abstracts on stories.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y="0" x="0"/>
          <a:ext cy="0" cx="0"/>
          <a:chOff y="0" x="0"/>
          <a:chExt cy="0" cx="0"/>
        </a:xfrm>
      </p:grpSpPr>
      <p:sp>
        <p:nvSpPr>
          <p:cNvPr id="59" name="Shape 59"/>
          <p:cNvSpPr txBox="1"/>
          <p:nvPr>
            <p:ph type="title"/>
          </p:nvPr>
        </p:nvSpPr>
        <p:spPr>
          <a:xfrm>
            <a:off y="274637" x="457200"/>
            <a:ext cy="487363" cx="8229600"/>
          </a:xfrm>
          <a:prstGeom prst="rect">
            <a:avLst/>
          </a:prstGeom>
          <a:noFill/>
          <a:ln>
            <a:noFill/>
          </a:ln>
        </p:spPr>
        <p:txBody>
          <a:bodyPr bIns="91425" rIns="91425" lIns="91425" tIns="91425" anchor="b" anchorCtr="0">
            <a:no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US" i="0">
                <a:solidFill>
                  <a:schemeClr val="dk1"/>
                </a:solidFill>
                <a:latin typeface="Helvetica Neue"/>
                <a:ea typeface="Helvetica Neue"/>
                <a:cs typeface="Helvetica Neue"/>
                <a:sym typeface="Helvetica Neue"/>
                <a:rtl val="0"/>
              </a:rPr>
              <a:t>Databases for Journalists</a:t>
            </a:r>
          </a:p>
        </p:txBody>
      </p:sp>
      <p:sp>
        <p:nvSpPr>
          <p:cNvPr id="60" name="Shape 60"/>
          <p:cNvSpPr txBox="1"/>
          <p:nvPr>
            <p:ph idx="1" type="body"/>
          </p:nvPr>
        </p:nvSpPr>
        <p:spPr>
          <a:xfrm>
            <a:off y="838200" x="457200"/>
            <a:ext cy="5729699" cx="8229600"/>
          </a:xfrm>
          <a:prstGeom prst="rect">
            <a:avLst/>
          </a:prstGeom>
          <a:noFill/>
          <a:ln>
            <a:noFill/>
          </a:ln>
        </p:spPr>
        <p:txBody>
          <a:bodyPr bIns="91425" rIns="91425" lIns="91425" tIns="91425" anchor="t" anchorCtr="0">
            <a:no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1" cap="none" baseline="0" sz="3000" lang="en-US" i="0">
                <a:solidFill>
                  <a:schemeClr val="accent6"/>
                </a:solidFill>
                <a:latin typeface="Helvetica Neue"/>
                <a:ea typeface="Helvetica Neue"/>
                <a:cs typeface="Helvetica Neue"/>
                <a:sym typeface="Helvetica Neue"/>
                <a:rtl val="0"/>
              </a:rPr>
              <a:t>Journalists Resource</a:t>
            </a:r>
          </a:p>
          <a:p>
            <a:pPr algn="l" rtl="0" lvl="0" marR="0" indent="-152400" marL="342900">
              <a:lnSpc>
                <a:spcPct val="100000"/>
              </a:lnSpc>
              <a:spcBef>
                <a:spcPts val="600"/>
              </a:spcBef>
              <a:spcAft>
                <a:spcPts val="0"/>
              </a:spcAft>
              <a:buClr>
                <a:schemeClr val="dk1"/>
              </a:buClr>
              <a:buSzPct val="25000"/>
              <a:buFont typeface="Arial"/>
              <a:buNone/>
            </a:pPr>
            <a:r>
              <a:rPr strike="noStrike" u="sng" b="0" cap="none" baseline="0" sz="3000" lang="en-US" i="0">
                <a:solidFill>
                  <a:schemeClr val="hlink"/>
                </a:solidFill>
                <a:latin typeface="Arial"/>
                <a:ea typeface="Arial"/>
                <a:cs typeface="Arial"/>
                <a:sym typeface="Arial"/>
                <a:hlinkClick r:id="rId3"/>
                <a:rtl val="0"/>
              </a:rPr>
              <a:t>http://journalistsresource.org</a:t>
            </a:r>
            <a:r>
              <a:rPr strike="noStrike" u="none" b="0" cap="none" baseline="0" sz="3000" lang="en-US" i="0">
                <a:solidFill>
                  <a:schemeClr val="dk1"/>
                </a:solidFill>
                <a:latin typeface="Arial"/>
                <a:ea typeface="Arial"/>
                <a:cs typeface="Arial"/>
                <a:sym typeface="Arial"/>
                <a:rtl val="0"/>
              </a:rPr>
              <a:t> </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US" i="0">
                <a:solidFill>
                  <a:schemeClr val="dk1"/>
                </a:solidFill>
                <a:latin typeface="Helvetica Neue"/>
                <a:ea typeface="Helvetica Neue"/>
                <a:cs typeface="Helvetica Neue"/>
                <a:sym typeface="Helvetica Neue"/>
                <a:rtl val="0"/>
              </a:rPr>
              <a:t>This site provides studies, reports, data and news articles on topics of current interest. </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3000" i="0">
              <a:solidFill>
                <a:schemeClr val="dk1"/>
              </a:solidFill>
              <a:latin typeface="Helvetica Neue"/>
              <a:ea typeface="Helvetica Neue"/>
              <a:cs typeface="Helvetica Neue"/>
              <a:sym typeface="Helvetica Neue"/>
              <a:rtl val="0"/>
            </a:endParaRPr>
          </a:p>
          <a:p>
            <a:pPr algn="l" rtl="0" lvl="0" marR="0" indent="-152400" marL="342900">
              <a:lnSpc>
                <a:spcPct val="100000"/>
              </a:lnSpc>
              <a:spcBef>
                <a:spcPts val="600"/>
              </a:spcBef>
              <a:spcAft>
                <a:spcPts val="0"/>
              </a:spcAft>
              <a:buClr>
                <a:schemeClr val="dk1"/>
              </a:buClr>
              <a:buSzPct val="25000"/>
              <a:buFont typeface="Helvetica Neue"/>
              <a:buNone/>
            </a:pPr>
            <a:r>
              <a:rPr strike="noStrike" u="none" b="1" cap="none" baseline="0" sz="3000" lang="en-US" i="0">
                <a:solidFill>
                  <a:schemeClr val="accent6"/>
                </a:solidFill>
                <a:latin typeface="Helvetica Neue"/>
                <a:ea typeface="Helvetica Neue"/>
                <a:cs typeface="Helvetica Neue"/>
                <a:sym typeface="Helvetica Neue"/>
                <a:rtl val="0"/>
              </a:rPr>
              <a:t>Journalists Toolbox</a:t>
            </a:r>
          </a:p>
          <a:p>
            <a:pPr algn="l" rtl="0" lvl="0" marR="0" indent="-152400" marL="342900">
              <a:lnSpc>
                <a:spcPct val="100000"/>
              </a:lnSpc>
              <a:spcBef>
                <a:spcPts val="600"/>
              </a:spcBef>
              <a:spcAft>
                <a:spcPts val="0"/>
              </a:spcAft>
              <a:buClr>
                <a:schemeClr val="dk1"/>
              </a:buClr>
              <a:buSzPct val="25000"/>
              <a:buFont typeface="Helvetica Neue"/>
              <a:buNone/>
            </a:pPr>
            <a:r>
              <a:rPr strike="noStrike" u="sng" b="0" cap="none" baseline="0" sz="3000" lang="en-US" i="0">
                <a:solidFill>
                  <a:schemeClr val="hlink"/>
                </a:solidFill>
                <a:latin typeface="Helvetica Neue"/>
                <a:ea typeface="Helvetica Neue"/>
                <a:cs typeface="Helvetica Neue"/>
                <a:sym typeface="Helvetica Neue"/>
                <a:hlinkClick r:id="rId4"/>
                <a:rtl val="0"/>
              </a:rPr>
              <a:t>http://www.journaliststoolbox.org/</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US" i="0">
                <a:solidFill>
                  <a:schemeClr val="dk1"/>
                </a:solidFill>
                <a:latin typeface="Helvetica Neue"/>
                <a:ea typeface="Helvetica Neue"/>
                <a:cs typeface="Helvetica Neue"/>
                <a:sym typeface="Helvetica Neue"/>
                <a:rtl val="0"/>
              </a:rPr>
              <a:t>Provided by the Society for Professional Journalists, this site offers how-to lessons on covering various topics, as well as links to information and research.</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y="0" x="0"/>
          <a:ext cy="0" cx="0"/>
          <a:chOff y="0" x="0"/>
          <a:chExt cy="0" cx="0"/>
        </a:xfrm>
      </p:grpSpPr>
      <p:sp>
        <p:nvSpPr>
          <p:cNvPr id="65" name="Shape 65"/>
          <p:cNvSpPr txBox="1"/>
          <p:nvPr>
            <p:ph type="title"/>
          </p:nvPr>
        </p:nvSpPr>
        <p:spPr>
          <a:xfrm>
            <a:off y="274637" x="457200"/>
            <a:ext cy="1143000" cx="8229600"/>
          </a:xfrm>
          <a:prstGeom prst="rect">
            <a:avLst/>
          </a:prstGeom>
          <a:noFill/>
          <a:ln>
            <a:noFill/>
          </a:ln>
        </p:spPr>
        <p:txBody>
          <a:bodyPr bIns="91425" rIns="91425" lIns="91425" tIns="91425" anchor="b"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b="1" cap="none" baseline="0" sz="3600" lang="en-US" i="0">
                <a:solidFill>
                  <a:schemeClr val="dk1"/>
                </a:solidFill>
                <a:latin typeface="Arial"/>
                <a:ea typeface="Arial"/>
                <a:cs typeface="Arial"/>
                <a:sym typeface="Arial"/>
                <a:rtl val="0"/>
              </a:rPr>
              <a:t>Internet Public Library	</a:t>
            </a:r>
          </a:p>
        </p:txBody>
      </p:sp>
      <p:sp>
        <p:nvSpPr>
          <p:cNvPr id="66" name="Shape 66"/>
          <p:cNvSpPr txBox="1"/>
          <p:nvPr>
            <p:ph idx="1" type="body"/>
          </p:nvPr>
        </p:nvSpPr>
        <p:spPr>
          <a:xfrm>
            <a:off y="1600200" x="457200"/>
            <a:ext cy="4967700" cx="8229600"/>
          </a:xfrm>
          <a:prstGeom prst="rect">
            <a:avLst/>
          </a:prstGeom>
          <a:noFill/>
          <a:ln>
            <a:noFill/>
          </a:ln>
        </p:spPr>
        <p:txBody>
          <a:bodyPr bIns="91425" rIns="91425" lIns="91425" tIns="91425" anchor="t" anchorCtr="0">
            <a:noAutofit/>
          </a:bodyPr>
          <a:lstStyle/>
          <a:p>
            <a:pPr algn="l" rtl="0" lvl="0" marR="0" indent="-152400" marL="342900">
              <a:lnSpc>
                <a:spcPct val="100000"/>
              </a:lnSpc>
              <a:spcBef>
                <a:spcPts val="0"/>
              </a:spcBef>
              <a:spcAft>
                <a:spcPts val="0"/>
              </a:spcAft>
              <a:buClr>
                <a:schemeClr val="dk1"/>
              </a:buClr>
              <a:buSzPct val="25000"/>
              <a:buFont typeface="Arial"/>
              <a:buNone/>
            </a:pPr>
            <a:r>
              <a:rPr strike="noStrike" u="sng" b="0" cap="none" baseline="0" sz="3000" lang="en-US" i="0">
                <a:solidFill>
                  <a:schemeClr val="hlink"/>
                </a:solidFill>
                <a:latin typeface="Arial"/>
                <a:ea typeface="Arial"/>
                <a:cs typeface="Arial"/>
                <a:sym typeface="Arial"/>
                <a:hlinkClick r:id="rId3"/>
                <a:rtl val="0"/>
              </a:rPr>
              <a:t>http://www.ipl.org/</a:t>
            </a:r>
          </a:p>
          <a:p>
            <a:pPr algn="l" rtl="0" lvl="0" marR="0" indent="-152400" marL="342900">
              <a:lnSpc>
                <a:spcPct val="100000"/>
              </a:lnSpc>
              <a:spcBef>
                <a:spcPts val="600"/>
              </a:spcBef>
              <a:spcAft>
                <a:spcPts val="0"/>
              </a:spcAft>
              <a:buClr>
                <a:schemeClr val="dk1"/>
              </a:buClr>
              <a:buFont typeface="Arial"/>
              <a:buNone/>
            </a:pPr>
            <a:r>
              <a:t/>
            </a:r>
            <a:endParaRPr strike="noStrike" u="none" b="0" cap="none" baseline="0" sz="3000" i="0">
              <a:solidFill>
                <a:schemeClr val="dk1"/>
              </a:solidFill>
              <a:latin typeface="Arial"/>
              <a:ea typeface="Arial"/>
              <a:cs typeface="Arial"/>
              <a:sym typeface="Arial"/>
              <a:rtl val="0"/>
            </a:endParaRPr>
          </a:p>
          <a:p>
            <a:pPr algn="l" rtl="0" lvl="0" marR="0" indent="-152400" marL="342900">
              <a:lnSpc>
                <a:spcPct val="100000"/>
              </a:lnSpc>
              <a:spcBef>
                <a:spcPts val="600"/>
              </a:spcBef>
              <a:spcAft>
                <a:spcPts val="0"/>
              </a:spcAft>
              <a:buClr>
                <a:schemeClr val="dk1"/>
              </a:buClr>
              <a:buSzPct val="25000"/>
              <a:buFont typeface="Arial"/>
              <a:buNone/>
            </a:pPr>
            <a:r>
              <a:rPr strike="noStrike" u="none" b="0" cap="none" baseline="0" sz="3000" lang="en-US" i="0">
                <a:solidFill>
                  <a:schemeClr val="dk1"/>
                </a:solidFill>
                <a:latin typeface="Arial"/>
                <a:ea typeface="Arial"/>
                <a:cs typeface="Arial"/>
                <a:sym typeface="Arial"/>
                <a:rtl val="0"/>
              </a:rPr>
              <a:t> This online library will let you speak to a librarian via a chat window and search by topics.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y="0" x="0"/>
          <a:ext cy="0" cx="0"/>
          <a:chOff y="0" x="0"/>
          <a:chExt cy="0" cx="0"/>
        </a:xfrm>
      </p:grpSpPr>
      <p:sp>
        <p:nvSpPr>
          <p:cNvPr id="71" name="Shape 71"/>
          <p:cNvSpPr txBox="1"/>
          <p:nvPr>
            <p:ph type="title"/>
          </p:nvPr>
        </p:nvSpPr>
        <p:spPr>
          <a:xfrm>
            <a:off y="274637" x="457200"/>
            <a:ext cy="792162" cx="8229600"/>
          </a:xfrm>
          <a:prstGeom prst="rect">
            <a:avLst/>
          </a:prstGeom>
          <a:noFill/>
          <a:ln>
            <a:noFill/>
          </a:ln>
        </p:spPr>
        <p:txBody>
          <a:bodyPr bIns="91425" rIns="91425" lIns="91425" tIns="91425" anchor="b" anchorCtr="0">
            <a:noAutofit/>
          </a:bodyPr>
          <a:lstStyle/>
          <a:p>
            <a:pPr algn="l" rtl="0" lvl="0" marR="0" indent="0" marL="0">
              <a:lnSpc>
                <a:spcPct val="100000"/>
              </a:lnSpc>
              <a:spcBef>
                <a:spcPts val="0"/>
              </a:spcBef>
              <a:spcAft>
                <a:spcPts val="0"/>
              </a:spcAft>
              <a:buClr>
                <a:schemeClr val="dk1"/>
              </a:buClr>
              <a:buSzPct val="25000"/>
              <a:buFont typeface="Helvetica Neue"/>
              <a:buNone/>
            </a:pPr>
            <a:r>
              <a:rPr strike="noStrike" u="none" b="1" cap="none" baseline="0" sz="3600" lang="en-US" i="0">
                <a:solidFill>
                  <a:schemeClr val="dk1"/>
                </a:solidFill>
                <a:latin typeface="Helvetica Neue"/>
                <a:ea typeface="Helvetica Neue"/>
                <a:cs typeface="Helvetica Neue"/>
                <a:sym typeface="Helvetica Neue"/>
                <a:rtl val="0"/>
              </a:rPr>
              <a:t>School Libraries</a:t>
            </a:r>
          </a:p>
        </p:txBody>
      </p:sp>
      <p:sp>
        <p:nvSpPr>
          <p:cNvPr id="72" name="Shape 72"/>
          <p:cNvSpPr txBox="1"/>
          <p:nvPr>
            <p:ph idx="1" type="body"/>
          </p:nvPr>
        </p:nvSpPr>
        <p:spPr>
          <a:xfrm>
            <a:off y="1066800" x="266575"/>
            <a:ext cy="5501099" cx="8723999"/>
          </a:xfrm>
          <a:prstGeom prst="rect">
            <a:avLst/>
          </a:prstGeom>
          <a:noFill/>
          <a:ln>
            <a:noFill/>
          </a:ln>
        </p:spPr>
        <p:txBody>
          <a:bodyPr bIns="91425" rIns="91425" lIns="91425" tIns="91425" anchor="t" anchorCtr="0">
            <a:noAutofit/>
          </a:bodyPr>
          <a:lstStyle/>
          <a:p>
            <a:pPr algn="l" rtl="0" lvl="0" marR="0" indent="-152400" marL="342900">
              <a:lnSpc>
                <a:spcPct val="100000"/>
              </a:lnSpc>
              <a:spcBef>
                <a:spcPts val="0"/>
              </a:spcBef>
              <a:spcAft>
                <a:spcPts val="0"/>
              </a:spcAft>
              <a:buClr>
                <a:schemeClr val="dk1"/>
              </a:buClr>
              <a:buSzPct val="25000"/>
              <a:buFont typeface="Helvetica Neue"/>
              <a:buNone/>
            </a:pPr>
            <a:r>
              <a:rPr strike="noStrike" u="none" b="0" cap="none" baseline="0" sz="3000" lang="en-US" i="0">
                <a:solidFill>
                  <a:schemeClr val="dk1"/>
                </a:solidFill>
                <a:latin typeface="Helvetica Neue"/>
                <a:ea typeface="Helvetica Neue"/>
                <a:cs typeface="Helvetica Neue"/>
                <a:sym typeface="Helvetica Neue"/>
                <a:rtl val="0"/>
              </a:rPr>
              <a:t>Your school media center offers access to research databases that you can use.</a:t>
            </a:r>
          </a:p>
          <a:p>
            <a:pPr algn="l" rtl="0" lvl="0" marR="0" indent="-152400" marL="342900">
              <a:lnSpc>
                <a:spcPct val="100000"/>
              </a:lnSpc>
              <a:spcBef>
                <a:spcPts val="600"/>
              </a:spcBef>
              <a:spcAft>
                <a:spcPts val="0"/>
              </a:spcAft>
              <a:buClr>
                <a:schemeClr val="dk1"/>
              </a:buClr>
              <a:buSzPct val="25000"/>
              <a:buFont typeface="Helvetica Neue"/>
              <a:buNone/>
            </a:pPr>
            <a:r>
              <a:rPr strike="noStrike" u="none" b="0" cap="none" baseline="0" sz="3000" lang="en-US" i="0">
                <a:solidFill>
                  <a:schemeClr val="dk1"/>
                </a:solidFill>
                <a:latin typeface="Helvetica Neue"/>
                <a:ea typeface="Helvetica Neue"/>
                <a:cs typeface="Helvetica Neue"/>
                <a:sym typeface="Helvetica Neue"/>
                <a:rtl val="0"/>
              </a:rPr>
              <a:t> Gale</a:t>
            </a:r>
            <a:r>
              <a:rPr sz="3000" lang="en-US">
                <a:solidFill>
                  <a:schemeClr val="dk1"/>
                </a:solidFill>
                <a:latin typeface="Helvetica Neue"/>
                <a:ea typeface="Helvetica Neue"/>
                <a:cs typeface="Helvetica Neue"/>
                <a:sym typeface="Helvetica Neue"/>
                <a:rtl val="0"/>
              </a:rPr>
              <a:t> Virtual Reference</a:t>
            </a:r>
            <a:r>
              <a:rPr strike="noStrike" u="none" b="0" cap="none" baseline="0" sz="3000" lang="en-US" i="0">
                <a:solidFill>
                  <a:schemeClr val="dk1"/>
                </a:solidFill>
                <a:latin typeface="Helvetica Neue"/>
                <a:ea typeface="Helvetica Neue"/>
                <a:cs typeface="Helvetica Neue"/>
                <a:sym typeface="Helvetica Neue"/>
                <a:rtl val="0"/>
              </a:rPr>
              <a:t>, Facts on File, JSTOR and others offer reliable secondary s</a:t>
            </a:r>
            <a:r>
              <a:rPr sz="3000" lang="en-US">
                <a:solidFill>
                  <a:schemeClr val="dk1"/>
                </a:solidFill>
                <a:latin typeface="Helvetica Neue"/>
                <a:ea typeface="Helvetica Neue"/>
                <a:cs typeface="Helvetica Neue"/>
                <a:sym typeface="Helvetica Neue"/>
                <a:rtl val="0"/>
              </a:rPr>
              <a:t>ources (researched articles on a topic). </a:t>
            </a:r>
          </a:p>
          <a:p>
            <a:pPr algn="l" rtl="0" lvl="0" marR="0" indent="-152400" marL="342900">
              <a:lnSpc>
                <a:spcPct val="100000"/>
              </a:lnSpc>
              <a:spcBef>
                <a:spcPts val="600"/>
              </a:spcBef>
              <a:spcAft>
                <a:spcPts val="0"/>
              </a:spcAft>
              <a:buClr>
                <a:schemeClr val="dk1"/>
              </a:buClr>
              <a:buSzPct val="25000"/>
              <a:buFont typeface="Helvetica Neue"/>
              <a:buNone/>
            </a:pPr>
            <a:r>
              <a:rPr sz="3000" lang="en-US">
                <a:solidFill>
                  <a:schemeClr val="dk1"/>
                </a:solidFill>
                <a:latin typeface="Helvetica Neue"/>
                <a:ea typeface="Helvetica Neue"/>
                <a:cs typeface="Helvetica Neue"/>
                <a:sym typeface="Helvetica Neue"/>
                <a:rtl val="0"/>
              </a:rPr>
              <a:t>Other databases available through your school library may also have </a:t>
            </a:r>
            <a:r>
              <a:rPr strike="noStrike" u="none" b="0" cap="none" baseline="0" sz="3000" lang="en-US" i="0">
                <a:solidFill>
                  <a:schemeClr val="dk1"/>
                </a:solidFill>
                <a:latin typeface="Helvetica Neue"/>
                <a:ea typeface="Helvetica Neue"/>
                <a:cs typeface="Helvetica Neue"/>
                <a:sym typeface="Helvetica Neue"/>
                <a:rtl val="0"/>
              </a:rPr>
              <a:t>primary documents such as letter</a:t>
            </a:r>
            <a:r>
              <a:rPr sz="3000" lang="en-US">
                <a:solidFill>
                  <a:schemeClr val="dk1"/>
                </a:solidFill>
                <a:latin typeface="Helvetica Neue"/>
                <a:ea typeface="Helvetica Neue"/>
                <a:cs typeface="Helvetica Neue"/>
                <a:sym typeface="Helvetica Neue"/>
                <a:rtl val="0"/>
              </a:rPr>
              <a:t>s, maps, photographs and court cases.  </a:t>
            </a:r>
          </a:p>
          <a:p>
            <a:pPr algn="l" rtl="0" lvl="0" marR="0" indent="-152400" marL="342900">
              <a:lnSpc>
                <a:spcPct val="100000"/>
              </a:lnSpc>
              <a:spcBef>
                <a:spcPts val="600"/>
              </a:spcBef>
              <a:spcAft>
                <a:spcPts val="0"/>
              </a:spcAft>
              <a:buClr>
                <a:schemeClr val="dk1"/>
              </a:buClr>
              <a:buSzPct val="25000"/>
              <a:buFont typeface="Helvetica Neue"/>
              <a:buNone/>
            </a:pPr>
            <a:r>
              <a:rPr sz="3000" lang="en-US">
                <a:solidFill>
                  <a:schemeClr val="dk1"/>
                </a:solidFill>
                <a:latin typeface="Helvetica Neue"/>
                <a:ea typeface="Helvetica Neue"/>
                <a:cs typeface="Helvetica Neue"/>
                <a:sym typeface="Helvetica Neue"/>
                <a:rtl val="0"/>
              </a:rPr>
              <a:t>All of these sources </a:t>
            </a:r>
            <a:r>
              <a:rPr strike="noStrike" u="none" b="0" cap="none" baseline="0" sz="3000" lang="en-US" i="0">
                <a:solidFill>
                  <a:schemeClr val="dk1"/>
                </a:solidFill>
                <a:latin typeface="Helvetica Neue"/>
                <a:ea typeface="Helvetica Neue"/>
                <a:cs typeface="Helvetica Neue"/>
                <a:sym typeface="Helvetica Neue"/>
                <a:rtl val="0"/>
              </a:rPr>
              <a:t>are well-researched, scholarly and reliable. </a:t>
            </a:r>
            <a:r>
              <a:rPr strike="noStrike" u="none" b="0" cap="none" baseline="0" sz="3000" lang="en-US" i="0">
                <a:solidFill>
                  <a:srgbClr val="980000"/>
                </a:solidFill>
                <a:latin typeface="Helvetica Neue"/>
                <a:ea typeface="Helvetica Neue"/>
                <a:cs typeface="Helvetica Neue"/>
                <a:sym typeface="Helvetica Neue"/>
                <a:rtl val="0"/>
              </a:rPr>
              <a:t>These are great places to look for ideas.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