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4" d="100"/>
          <a:sy n="74" d="100"/>
        </p:scale>
        <p:origin x="-123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714753" y="685800"/>
            <a:ext cx="3429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2858914535"/>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1714753" y="685800"/>
            <a:ext cx="3429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1714762" y="685800"/>
            <a:ext cx="3429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1714762" y="685800"/>
            <a:ext cx="3429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1714762" y="685800"/>
            <a:ext cx="3429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1714762" y="685800"/>
            <a:ext cx="3429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1714762" y="685800"/>
            <a:ext cx="3429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5" name="Shape 10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1714762" y="685800"/>
            <a:ext cx="3429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1" name="Shape 11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7" name="Shape 11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1714762" y="685800"/>
            <a:ext cx="3429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Shape 1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
        <p:cNvGrpSpPr/>
        <p:nvPr/>
      </p:nvGrpSpPr>
      <p:grpSpPr>
        <a:xfrm>
          <a:off x="0" y="0"/>
          <a:ext cx="0" cy="0"/>
          <a:chOff x="0" y="0"/>
          <a:chExt cx="0" cy="0"/>
        </a:xfrm>
      </p:grpSpPr>
      <p:sp>
        <p:nvSpPr>
          <p:cNvPr id="32" name="Shape 32"/>
          <p:cNvSpPr>
            <a:spLocks noGrp="1" noRot="1" noChangeAspect="1"/>
          </p:cNvSpPr>
          <p:nvPr>
            <p:ph type="sldImg" idx="2"/>
          </p:nvPr>
        </p:nvSpPr>
        <p:spPr>
          <a:xfrm>
            <a:off x="1714762" y="685800"/>
            <a:ext cx="3429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 name="Shape 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Shape 38"/>
          <p:cNvSpPr>
            <a:spLocks noGrp="1" noRot="1" noChangeAspect="1"/>
          </p:cNvSpPr>
          <p:nvPr>
            <p:ph type="sldImg" idx="2"/>
          </p:nvPr>
        </p:nvSpPr>
        <p:spPr>
          <a:xfrm>
            <a:off x="1714762" y="685800"/>
            <a:ext cx="3429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 name="Shape 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Shape 44"/>
          <p:cNvSpPr>
            <a:spLocks noGrp="1" noRot="1" noChangeAspect="1"/>
          </p:cNvSpPr>
          <p:nvPr>
            <p:ph type="sldImg" idx="2"/>
          </p:nvPr>
        </p:nvSpPr>
        <p:spPr>
          <a:xfrm>
            <a:off x="1714762" y="685800"/>
            <a:ext cx="3429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5" name="Shape 4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Shape 50"/>
          <p:cNvSpPr>
            <a:spLocks noGrp="1" noRot="1" noChangeAspect="1"/>
          </p:cNvSpPr>
          <p:nvPr>
            <p:ph type="sldImg" idx="2"/>
          </p:nvPr>
        </p:nvSpPr>
        <p:spPr>
          <a:xfrm>
            <a:off x="1714762" y="685800"/>
            <a:ext cx="3429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1" name="Shape 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714762" y="685800"/>
            <a:ext cx="3429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1714762" y="685800"/>
            <a:ext cx="3429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1714762" y="685800"/>
            <a:ext cx="3429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1714762" y="685800"/>
            <a:ext cx="3429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Shape 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txBox="1">
            <a:spLocks noGrp="1"/>
          </p:cNvSpPr>
          <p:nvPr>
            <p:ph type="ctrTitle"/>
          </p:nvPr>
        </p:nvSpPr>
        <p:spPr>
          <a:xfrm>
            <a:off x="685800" y="2111123"/>
            <a:ext cx="7772400" cy="1546500"/>
          </a:xfrm>
          <a:prstGeom prst="rect">
            <a:avLst/>
          </a:prstGeom>
        </p:spPr>
        <p:txBody>
          <a:bodyPr lIns="91425" tIns="91425" rIns="91425" bIns="91425" anchor="b" anchorCtr="0"/>
          <a:lstStyle>
            <a:lvl1pPr indent="304800" algn="ctr">
              <a:buSzPct val="100000"/>
              <a:defRPr sz="4800"/>
            </a:lvl1pPr>
            <a:lvl2pPr indent="304800" algn="ctr">
              <a:buSzPct val="100000"/>
              <a:defRPr sz="4800"/>
            </a:lvl2pPr>
            <a:lvl3pPr indent="304800" algn="ctr">
              <a:buSzPct val="100000"/>
              <a:defRPr sz="4800"/>
            </a:lvl3pPr>
            <a:lvl4pPr indent="304800" algn="ctr">
              <a:buSzPct val="100000"/>
              <a:defRPr sz="4800"/>
            </a:lvl4pPr>
            <a:lvl5pPr indent="304800" algn="ctr">
              <a:buSzPct val="100000"/>
              <a:defRPr sz="4800"/>
            </a:lvl5pPr>
            <a:lvl6pPr indent="304800" algn="ctr">
              <a:buSzPct val="100000"/>
              <a:defRPr sz="4800"/>
            </a:lvl6pPr>
            <a:lvl7pPr indent="304800" algn="ctr">
              <a:buSzPct val="100000"/>
              <a:defRPr sz="4800"/>
            </a:lvl7pPr>
            <a:lvl8pPr indent="304800" algn="ctr">
              <a:buSzPct val="100000"/>
              <a:defRPr sz="4800"/>
            </a:lvl8pPr>
            <a:lvl9pPr indent="304800" algn="ctr">
              <a:buSzPct val="100000"/>
              <a:defRPr sz="4800"/>
            </a:lvl9pPr>
          </a:lstStyle>
          <a:p>
            <a:endParaRPr/>
          </a:p>
        </p:txBody>
      </p:sp>
      <p:sp>
        <p:nvSpPr>
          <p:cNvPr id="9" name="Shape 9"/>
          <p:cNvSpPr txBox="1">
            <a:spLocks noGrp="1"/>
          </p:cNvSpPr>
          <p:nvPr>
            <p:ph type="subTitle" idx="1"/>
          </p:nvPr>
        </p:nvSpPr>
        <p:spPr>
          <a:xfrm>
            <a:off x="685800" y="3786737"/>
            <a:ext cx="7772400" cy="1046400"/>
          </a:xfrm>
          <a:prstGeom prst="rect">
            <a:avLst/>
          </a:prstGeom>
        </p:spPr>
        <p:txBody>
          <a:bodyPr lIns="91425" tIns="91425" rIns="91425" bIns="91425" anchor="t" anchorCtr="0"/>
          <a:lstStyle>
            <a:lvl1pPr marL="0" algn="ctr">
              <a:spcBef>
                <a:spcPts val="0"/>
              </a:spcBef>
              <a:buClr>
                <a:schemeClr val="dk2"/>
              </a:buClr>
              <a:buNone/>
              <a:defRPr>
                <a:solidFill>
                  <a:schemeClr val="dk2"/>
                </a:solidFill>
              </a:defRPr>
            </a:lvl1pPr>
            <a:lvl2pPr marL="0" indent="190500" algn="ctr">
              <a:spcBef>
                <a:spcPts val="0"/>
              </a:spcBef>
              <a:buClr>
                <a:schemeClr val="dk2"/>
              </a:buClr>
              <a:buSzPct val="100000"/>
              <a:buNone/>
              <a:defRPr sz="3000">
                <a:solidFill>
                  <a:schemeClr val="dk2"/>
                </a:solidFill>
              </a:defRPr>
            </a:lvl2pPr>
            <a:lvl3pPr marL="0" indent="190500" algn="ctr">
              <a:spcBef>
                <a:spcPts val="0"/>
              </a:spcBef>
              <a:buClr>
                <a:schemeClr val="dk2"/>
              </a:buClr>
              <a:buSzPct val="100000"/>
              <a:buNone/>
              <a:defRPr sz="3000">
                <a:solidFill>
                  <a:schemeClr val="dk2"/>
                </a:solidFill>
              </a:defRPr>
            </a:lvl3pPr>
            <a:lvl4pPr marL="0" indent="190500" algn="ctr">
              <a:spcBef>
                <a:spcPts val="0"/>
              </a:spcBef>
              <a:buClr>
                <a:schemeClr val="dk2"/>
              </a:buClr>
              <a:buSzPct val="100000"/>
              <a:buNone/>
              <a:defRPr sz="3000">
                <a:solidFill>
                  <a:schemeClr val="dk2"/>
                </a:solidFill>
              </a:defRPr>
            </a:lvl4pPr>
            <a:lvl5pPr marL="0" indent="190500" algn="ctr">
              <a:spcBef>
                <a:spcPts val="0"/>
              </a:spcBef>
              <a:buClr>
                <a:schemeClr val="dk2"/>
              </a:buClr>
              <a:buSzPct val="100000"/>
              <a:buNone/>
              <a:defRPr sz="3000">
                <a:solidFill>
                  <a:schemeClr val="dk2"/>
                </a:solidFill>
              </a:defRPr>
            </a:lvl5pPr>
            <a:lvl6pPr marL="0" indent="190500" algn="ctr">
              <a:spcBef>
                <a:spcPts val="0"/>
              </a:spcBef>
              <a:buClr>
                <a:schemeClr val="dk2"/>
              </a:buClr>
              <a:buSzPct val="100000"/>
              <a:buNone/>
              <a:defRPr sz="3000">
                <a:solidFill>
                  <a:schemeClr val="dk2"/>
                </a:solidFill>
              </a:defRPr>
            </a:lvl6pPr>
            <a:lvl7pPr marL="0" indent="190500" algn="ctr">
              <a:spcBef>
                <a:spcPts val="0"/>
              </a:spcBef>
              <a:buClr>
                <a:schemeClr val="dk2"/>
              </a:buClr>
              <a:buSzPct val="100000"/>
              <a:buNone/>
              <a:defRPr sz="3000">
                <a:solidFill>
                  <a:schemeClr val="dk2"/>
                </a:solidFill>
              </a:defRPr>
            </a:lvl7pPr>
            <a:lvl8pPr marL="0" indent="190500" algn="ctr">
              <a:spcBef>
                <a:spcPts val="0"/>
              </a:spcBef>
              <a:buClr>
                <a:schemeClr val="dk2"/>
              </a:buClr>
              <a:buSzPct val="100000"/>
              <a:buNone/>
              <a:defRPr sz="3000">
                <a:solidFill>
                  <a:schemeClr val="dk2"/>
                </a:solidFill>
              </a:defRPr>
            </a:lvl8pPr>
            <a:lvl9pPr marL="0" indent="190500" algn="ctr">
              <a:spcBef>
                <a:spcPts val="0"/>
              </a:spcBef>
              <a:buClr>
                <a:schemeClr val="dk2"/>
              </a:buClr>
              <a:buSzPct val="100000"/>
              <a:buNone/>
              <a:defRPr sz="3000">
                <a:solidFill>
                  <a:schemeClr val="dk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0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2" name="Shape 12"/>
          <p:cNvSpPr txBox="1">
            <a:spLocks noGrp="1"/>
          </p:cNvSpPr>
          <p:nvPr>
            <p:ph type="body" idx="1"/>
          </p:nvPr>
        </p:nvSpPr>
        <p:spPr>
          <a:xfrm>
            <a:off x="457200" y="1600200"/>
            <a:ext cx="8229600" cy="4967700"/>
          </a:xfrm>
          <a:prstGeom prst="rect">
            <a:avLst/>
          </a:prstGeom>
        </p:spPr>
        <p:txBody>
          <a:bodyPr lIns="91425" tIns="91425" rIns="91425" bIns="91425" anchor="t" anchorCtr="0"/>
          <a:lstStyle>
            <a:lvl1pPr>
              <a:defRPr/>
            </a:lvl1pPr>
            <a:lvl2pPr indent="457200">
              <a:defRPr/>
            </a:lvl2pPr>
            <a:lvl3pPr indent="914400">
              <a:defRPr/>
            </a:lvl3pPr>
            <a:lvl4pPr indent="1371600">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74637"/>
            <a:ext cx="8229600" cy="11430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5" name="Shape 15"/>
          <p:cNvSpPr txBox="1">
            <a:spLocks noGrp="1"/>
          </p:cNvSpPr>
          <p:nvPr>
            <p:ph type="body" idx="1"/>
          </p:nvPr>
        </p:nvSpPr>
        <p:spPr>
          <a:xfrm>
            <a:off x="457200" y="1600200"/>
            <a:ext cx="3994500" cy="4967700"/>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6" name="Shape 16"/>
          <p:cNvSpPr txBox="1">
            <a:spLocks noGrp="1"/>
          </p:cNvSpPr>
          <p:nvPr>
            <p:ph type="body" idx="2"/>
          </p:nvPr>
        </p:nvSpPr>
        <p:spPr>
          <a:xfrm>
            <a:off x="4692273" y="1600200"/>
            <a:ext cx="3994500" cy="4967700"/>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0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5875078"/>
            <a:ext cx="8229600" cy="692700"/>
          </a:xfrm>
          <a:prstGeom prst="rect">
            <a:avLst/>
          </a:prstGeom>
        </p:spPr>
        <p:txBody>
          <a:bodyPr lIns="91425" tIns="91425" rIns="91425" bIns="91425" anchor="t" anchorCtr="0"/>
          <a:lstStyle>
            <a:lvl1pPr marL="285750" indent="-171450" algn="ctr">
              <a:spcBef>
                <a:spcPts val="360"/>
              </a:spcBef>
              <a:buSzPct val="100000"/>
              <a:buNone/>
              <a:defRPr sz="1800"/>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p:spPr>
        <p:txBody>
          <a:bodyPr lIns="91425" tIns="91425" rIns="91425" bIns="91425" anchor="b" anchorCtr="0"/>
          <a:lstStyle>
            <a:lvl1pPr marL="0">
              <a:buClr>
                <a:schemeClr val="dk1"/>
              </a:buClr>
              <a:buSzPct val="100000"/>
              <a:buNone/>
              <a:defRPr sz="3600" b="1">
                <a:solidFill>
                  <a:schemeClr val="dk1"/>
                </a:solidFill>
              </a:defRPr>
            </a:lvl1pPr>
            <a:lvl2pPr marL="0" indent="228600">
              <a:buClr>
                <a:schemeClr val="dk1"/>
              </a:buClr>
              <a:buSzPct val="100000"/>
              <a:buNone/>
              <a:defRPr sz="3600" b="1">
                <a:solidFill>
                  <a:schemeClr val="dk1"/>
                </a:solidFill>
              </a:defRPr>
            </a:lvl2pPr>
            <a:lvl3pPr marL="0" indent="228600">
              <a:buClr>
                <a:schemeClr val="dk1"/>
              </a:buClr>
              <a:buSzPct val="100000"/>
              <a:buNone/>
              <a:defRPr sz="3600" b="1">
                <a:solidFill>
                  <a:schemeClr val="dk1"/>
                </a:solidFill>
              </a:defRPr>
            </a:lvl3pPr>
            <a:lvl4pPr marL="0" indent="228600">
              <a:buClr>
                <a:schemeClr val="dk1"/>
              </a:buClr>
              <a:buSzPct val="100000"/>
              <a:buNone/>
              <a:defRPr sz="3600" b="1">
                <a:solidFill>
                  <a:schemeClr val="dk1"/>
                </a:solidFill>
              </a:defRPr>
            </a:lvl4pPr>
            <a:lvl5pPr marL="0" indent="228600">
              <a:buClr>
                <a:schemeClr val="dk1"/>
              </a:buClr>
              <a:buSzPct val="100000"/>
              <a:buNone/>
              <a:defRPr sz="3600" b="1">
                <a:solidFill>
                  <a:schemeClr val="dk1"/>
                </a:solidFill>
              </a:defRPr>
            </a:lvl5pPr>
            <a:lvl6pPr marL="0" indent="228600">
              <a:buClr>
                <a:schemeClr val="dk1"/>
              </a:buClr>
              <a:buSzPct val="100000"/>
              <a:buNone/>
              <a:defRPr sz="3600" b="1">
                <a:solidFill>
                  <a:schemeClr val="dk1"/>
                </a:solidFill>
              </a:defRPr>
            </a:lvl6pPr>
            <a:lvl7pPr marL="0" indent="228600">
              <a:buClr>
                <a:schemeClr val="dk1"/>
              </a:buClr>
              <a:buSzPct val="100000"/>
              <a:buNone/>
              <a:defRPr sz="3600" b="1">
                <a:solidFill>
                  <a:schemeClr val="dk1"/>
                </a:solidFill>
              </a:defRPr>
            </a:lvl7pPr>
            <a:lvl8pPr marL="0" indent="228600">
              <a:buClr>
                <a:schemeClr val="dk1"/>
              </a:buClr>
              <a:buSzPct val="100000"/>
              <a:buNone/>
              <a:defRPr sz="3600" b="1">
                <a:solidFill>
                  <a:schemeClr val="dk1"/>
                </a:solidFill>
              </a:defRPr>
            </a:lvl8pPr>
            <a:lvl9pPr marL="0" indent="228600">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600200"/>
            <a:ext cx="8229600" cy="4967700"/>
          </a:xfrm>
          <a:prstGeom prst="rect">
            <a:avLst/>
          </a:prstGeom>
        </p:spPr>
        <p:txBody>
          <a:bodyPr lIns="91425" tIns="91425" rIns="91425" bIns="91425" anchor="t" anchorCtr="0"/>
          <a:lstStyle>
            <a:lvl1pPr marL="342900" indent="-152400">
              <a:spcBef>
                <a:spcPts val="600"/>
              </a:spcBef>
              <a:buClr>
                <a:schemeClr val="dk1"/>
              </a:buClr>
              <a:buSzPct val="100000"/>
              <a:defRPr sz="3000">
                <a:solidFill>
                  <a:schemeClr val="dk1"/>
                </a:solidFill>
              </a:defRPr>
            </a:lvl1pPr>
            <a:lvl2pPr marL="742950" indent="-133350">
              <a:spcBef>
                <a:spcPts val="480"/>
              </a:spcBef>
              <a:buClr>
                <a:schemeClr val="dk1"/>
              </a:buClr>
              <a:buSzPct val="100000"/>
              <a:defRPr sz="2400">
                <a:solidFill>
                  <a:schemeClr val="dk1"/>
                </a:solidFill>
              </a:defRPr>
            </a:lvl2pPr>
            <a:lvl3pPr marL="1143000" indent="-76200">
              <a:spcBef>
                <a:spcPts val="480"/>
              </a:spcBef>
              <a:buClr>
                <a:schemeClr val="dk1"/>
              </a:buClr>
              <a:buSzPct val="100000"/>
              <a:defRPr sz="2400">
                <a:solidFill>
                  <a:schemeClr val="dk1"/>
                </a:solidFill>
              </a:defRPr>
            </a:lvl3pPr>
            <a:lvl4pPr marL="1600200" indent="-114300">
              <a:spcBef>
                <a:spcPts val="360"/>
              </a:spcBef>
              <a:buClr>
                <a:schemeClr val="dk1"/>
              </a:buClr>
              <a:buSzPct val="100000"/>
              <a:defRPr sz="1800">
                <a:solidFill>
                  <a:schemeClr val="dk1"/>
                </a:solidFill>
              </a:defRPr>
            </a:lvl4pPr>
            <a:lvl5pPr marL="2057400" indent="-114300">
              <a:spcBef>
                <a:spcPts val="360"/>
              </a:spcBef>
              <a:buClr>
                <a:schemeClr val="dk1"/>
              </a:buClr>
              <a:buSzPct val="100000"/>
              <a:defRPr sz="1800">
                <a:solidFill>
                  <a:schemeClr val="dk1"/>
                </a:solidFill>
              </a:defRPr>
            </a:lvl5pPr>
            <a:lvl6pPr marL="2514600" indent="-114300">
              <a:spcBef>
                <a:spcPts val="360"/>
              </a:spcBef>
              <a:buClr>
                <a:schemeClr val="dk1"/>
              </a:buClr>
              <a:buSzPct val="100000"/>
              <a:defRPr sz="1800">
                <a:solidFill>
                  <a:schemeClr val="dk1"/>
                </a:solidFill>
              </a:defRPr>
            </a:lvl6pPr>
            <a:lvl7pPr marL="2971800" indent="-114300">
              <a:spcBef>
                <a:spcPts val="360"/>
              </a:spcBef>
              <a:buClr>
                <a:schemeClr val="dk1"/>
              </a:buClr>
              <a:buSzPct val="100000"/>
              <a:defRPr sz="1800">
                <a:solidFill>
                  <a:schemeClr val="dk1"/>
                </a:solidFill>
              </a:defRPr>
            </a:lvl7pPr>
            <a:lvl8pPr marL="3429000" indent="-114300">
              <a:spcBef>
                <a:spcPts val="360"/>
              </a:spcBef>
              <a:buClr>
                <a:schemeClr val="dk1"/>
              </a:buClr>
              <a:buSzPct val="100000"/>
              <a:defRPr sz="1800">
                <a:solidFill>
                  <a:schemeClr val="dk1"/>
                </a:solidFill>
              </a:defRPr>
            </a:lvl8pPr>
            <a:lvl9pPr marL="3886200" indent="-114300">
              <a:spcBef>
                <a:spcPts val="360"/>
              </a:spcBef>
              <a:buClr>
                <a:schemeClr val="dk1"/>
              </a:buClr>
              <a:buSzPct val="100000"/>
              <a:defRPr sz="1800">
                <a:solidFill>
                  <a:schemeClr val="dk1"/>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685800" y="2111123"/>
            <a:ext cx="7772400" cy="1546500"/>
          </a:xfrm>
          <a:prstGeom prst="rect">
            <a:avLst/>
          </a:prstGeom>
        </p:spPr>
        <p:txBody>
          <a:bodyPr lIns="91425" tIns="91425" rIns="91425" bIns="91425" anchor="b" anchorCtr="0">
            <a:noAutofit/>
          </a:bodyPr>
          <a:lstStyle/>
          <a:p>
            <a:pPr>
              <a:buNone/>
            </a:pPr>
            <a:r>
              <a:rPr lang="en" sz="7200" b="0">
                <a:latin typeface="Garamond"/>
                <a:ea typeface="Garamond"/>
                <a:cs typeface="Garamond"/>
                <a:sym typeface="Garamond"/>
              </a:rPr>
              <a:t>Reporting on Sports</a:t>
            </a:r>
          </a:p>
        </p:txBody>
      </p:sp>
      <p:sp>
        <p:nvSpPr>
          <p:cNvPr id="24" name="Shape 24"/>
          <p:cNvSpPr txBox="1">
            <a:spLocks noGrp="1"/>
          </p:cNvSpPr>
          <p:nvPr>
            <p:ph type="subTitle" idx="1"/>
          </p:nvPr>
        </p:nvSpPr>
        <p:spPr>
          <a:xfrm>
            <a:off x="685800" y="3786737"/>
            <a:ext cx="7772400" cy="1046400"/>
          </a:xfrm>
          <a:prstGeom prst="rect">
            <a:avLst/>
          </a:prstGeom>
        </p:spPr>
        <p:txBody>
          <a:bodyPr lIns="91425" tIns="91425" rIns="91425" bIns="91425" anchor="t" anchorCtr="0">
            <a:noAutofit/>
          </a:bodyPr>
          <a:lstStyle/>
          <a:p>
            <a:pPr>
              <a:buNone/>
            </a:pPr>
            <a:r>
              <a:rPr lang="en">
                <a:solidFill>
                  <a:srgbClr val="000000"/>
                </a:solidFill>
                <a:latin typeface="Helvetica Neue"/>
                <a:ea typeface="Helvetica Neue"/>
                <a:cs typeface="Helvetica Neue"/>
                <a:sym typeface="Helvetica Neue"/>
              </a:rPr>
              <a:t>News Gathering</a:t>
            </a:r>
          </a:p>
        </p:txBody>
      </p:sp>
    </p:spTree>
  </p:cSld>
  <p:clrMapOvr>
    <a:masterClrMapping/>
  </p:clrMapOvr>
  <p:transition xmlns:p14="http://schemas.microsoft.com/office/powerpoint/2010/mai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latin typeface="Helvetica Neue"/>
                <a:ea typeface="Helvetica Neue"/>
                <a:cs typeface="Helvetica Neue"/>
                <a:sym typeface="Helvetica Neue"/>
              </a:rPr>
              <a:t>Collaboration</a:t>
            </a:r>
          </a:p>
        </p:txBody>
      </p:sp>
      <p:sp>
        <p:nvSpPr>
          <p:cNvPr id="78" name="Shape 7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latin typeface="Helvetica Neue"/>
                <a:ea typeface="Helvetica Neue"/>
                <a:cs typeface="Helvetica Neue"/>
                <a:sym typeface="Helvetica Neue"/>
              </a:rPr>
              <a:t>Try to connect with a sports writer from an opposing school and work together to cover a sports event. </a:t>
            </a:r>
          </a:p>
          <a:p>
            <a:endParaRPr lang="en">
              <a:latin typeface="Helvetica Neue"/>
              <a:ea typeface="Helvetica Neue"/>
              <a:cs typeface="Helvetica Neue"/>
              <a:sym typeface="Helvetica Neue"/>
            </a:endParaRPr>
          </a:p>
          <a:p>
            <a:pPr lvl="0" rtl="0">
              <a:buNone/>
            </a:pPr>
            <a:r>
              <a:rPr lang="en">
                <a:latin typeface="Helvetica Neue"/>
                <a:ea typeface="Helvetica Neue"/>
                <a:cs typeface="Helvetica Neue"/>
                <a:sym typeface="Helvetica Neue"/>
              </a:rPr>
              <a:t>Here is a chance to use open source reporting. </a:t>
            </a:r>
          </a:p>
          <a:p>
            <a:endParaRPr lang="en">
              <a:latin typeface="Helvetica Neue"/>
              <a:ea typeface="Helvetica Neue"/>
              <a:cs typeface="Helvetica Neue"/>
              <a:sym typeface="Helvetica Neue"/>
            </a:endParaRPr>
          </a:p>
          <a:p>
            <a:pPr>
              <a:buNone/>
            </a:pPr>
            <a:r>
              <a:rPr lang="en">
                <a:latin typeface="Helvetica Neue"/>
                <a:ea typeface="Helvetica Neue"/>
                <a:cs typeface="Helvetica Neue"/>
                <a:sym typeface="Helvetica Neue"/>
              </a:rPr>
              <a:t>Arrange to meet each other at certain points of a game, text each other, and share statistics. </a:t>
            </a:r>
          </a:p>
        </p:txBody>
      </p:sp>
    </p:spTree>
  </p:cSld>
  <p:clrMapOvr>
    <a:masterClrMapping/>
  </p:clrMapOvr>
  <p:transition xmlns:p14="http://schemas.microsoft.com/office/powerpoint/2010/mai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latin typeface="Helvetica Neue"/>
                <a:ea typeface="Helvetica Neue"/>
                <a:cs typeface="Helvetica Neue"/>
                <a:sym typeface="Helvetica Neue"/>
              </a:rPr>
              <a:t>Observation</a:t>
            </a:r>
          </a:p>
        </p:txBody>
      </p:sp>
      <p:sp>
        <p:nvSpPr>
          <p:cNvPr id="84" name="Shape 84"/>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latin typeface="Helvetica Neue"/>
                <a:ea typeface="Helvetica Neue"/>
                <a:cs typeface="Helvetica Neue"/>
                <a:sym typeface="Helvetica Neue"/>
              </a:rPr>
              <a:t>This is a vital news gathering technique for covering sports, especially a game report. </a:t>
            </a:r>
          </a:p>
          <a:p>
            <a:endParaRPr lang="en">
              <a:latin typeface="Helvetica Neue"/>
              <a:ea typeface="Helvetica Neue"/>
              <a:cs typeface="Helvetica Neue"/>
              <a:sym typeface="Helvetica Neue"/>
            </a:endParaRPr>
          </a:p>
          <a:p>
            <a:pPr>
              <a:buNone/>
            </a:pPr>
            <a:r>
              <a:rPr lang="en">
                <a:latin typeface="Helvetica Neue"/>
                <a:ea typeface="Helvetica Neue"/>
                <a:cs typeface="Helvetica Neue"/>
                <a:sym typeface="Helvetica Neue"/>
              </a:rPr>
              <a:t>While end-of-game stats help provide the overall story, it is important to observe action and reveal the highs and lows of the game, significant occurrences such as injuries, controversial calls, and turning points. </a:t>
            </a:r>
          </a:p>
        </p:txBody>
      </p:sp>
    </p:spTree>
  </p:cSld>
  <p:clrMapOvr>
    <a:masterClrMapping/>
  </p:clrMapOvr>
  <p:transition xmlns:p14="http://schemas.microsoft.com/office/powerpoint/2010/mai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latin typeface="Helvetica Neue"/>
                <a:ea typeface="Helvetica Neue"/>
                <a:cs typeface="Helvetica Neue"/>
                <a:sym typeface="Helvetica Neue"/>
              </a:rPr>
              <a:t>Live Coverage</a:t>
            </a:r>
          </a:p>
        </p:txBody>
      </p:sp>
      <p:sp>
        <p:nvSpPr>
          <p:cNvPr id="90" name="Shape 90"/>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latin typeface="Helvetica Neue"/>
                <a:ea typeface="Helvetica Neue"/>
                <a:cs typeface="Helvetica Neue"/>
                <a:sym typeface="Helvetica Neue"/>
              </a:rPr>
              <a:t>As you cover the event, and especially with game report coverage, consider the use of social media, such as Twitter, to provide live, updated coverage. </a:t>
            </a:r>
          </a:p>
          <a:p>
            <a:endParaRPr lang="en">
              <a:latin typeface="Helvetica Neue"/>
              <a:ea typeface="Helvetica Neue"/>
              <a:cs typeface="Helvetica Neue"/>
              <a:sym typeface="Helvetica Neue"/>
            </a:endParaRPr>
          </a:p>
          <a:p>
            <a:pPr>
              <a:buNone/>
            </a:pPr>
            <a:r>
              <a:rPr lang="en">
                <a:latin typeface="Helvetica Neue"/>
                <a:ea typeface="Helvetica Neue"/>
                <a:cs typeface="Helvetica Neue"/>
                <a:sym typeface="Helvetica Neue"/>
              </a:rPr>
              <a:t>With online news sites, try to post information immediately. Make arrangements to post a story within an hour after the event. Plan to provide updated info later.</a:t>
            </a:r>
          </a:p>
        </p:txBody>
      </p:sp>
    </p:spTree>
  </p:cSld>
  <p:clrMapOvr>
    <a:masterClrMapping/>
  </p:clrMapOvr>
  <p:transition xmlns:p14="http://schemas.microsoft.com/office/powerpoint/2010/mai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latin typeface="Helvetica Neue"/>
                <a:ea typeface="Helvetica Neue"/>
                <a:cs typeface="Helvetica Neue"/>
                <a:sym typeface="Helvetica Neue"/>
              </a:rPr>
              <a:t>Choosing Event Coverage</a:t>
            </a:r>
          </a:p>
        </p:txBody>
      </p:sp>
      <p:sp>
        <p:nvSpPr>
          <p:cNvPr id="96" name="Shape 9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latin typeface="Helvetica Neue"/>
                <a:ea typeface="Helvetica Neue"/>
                <a:cs typeface="Helvetica Neue"/>
                <a:sym typeface="Helvetica Neue"/>
              </a:rPr>
              <a:t>Use the sports coverage reporting schedule to choose your sports coverage (at least once per semester). </a:t>
            </a:r>
          </a:p>
          <a:p>
            <a:endParaRPr lang="en">
              <a:latin typeface="Helvetica Neue"/>
              <a:ea typeface="Helvetica Neue"/>
              <a:cs typeface="Helvetica Neue"/>
              <a:sym typeface="Helvetica Neue"/>
            </a:endParaRPr>
          </a:p>
          <a:p>
            <a:pPr lvl="0" rtl="0">
              <a:buNone/>
            </a:pPr>
            <a:r>
              <a:rPr lang="en">
                <a:latin typeface="Helvetica Neue"/>
                <a:ea typeface="Helvetica Neue"/>
                <a:cs typeface="Helvetica Neue"/>
                <a:sym typeface="Helvetica Neue"/>
              </a:rPr>
              <a:t>If needed, allow time to become familiar with the sport, the coaching staff, players, team statistician, and opposition. </a:t>
            </a:r>
          </a:p>
          <a:p>
            <a:endParaRPr lang="en">
              <a:latin typeface="Helvetica Neue"/>
              <a:ea typeface="Helvetica Neue"/>
              <a:cs typeface="Helvetica Neue"/>
              <a:sym typeface="Helvetica Neue"/>
            </a:endParaRPr>
          </a:p>
          <a:p>
            <a:pPr>
              <a:buNone/>
            </a:pPr>
            <a:r>
              <a:rPr lang="en">
                <a:latin typeface="Helvetica Neue"/>
                <a:ea typeface="Helvetica Neue"/>
                <a:cs typeface="Helvetica Neue"/>
                <a:sym typeface="Helvetica Neue"/>
              </a:rPr>
              <a:t>Go into advance story and game report coverage with a strong background. </a:t>
            </a:r>
          </a:p>
        </p:txBody>
      </p:sp>
    </p:spTree>
  </p:cSld>
  <p:clrMapOvr>
    <a:masterClrMapping/>
  </p:clrMapOvr>
  <p:transition xmlns:p14="http://schemas.microsoft.com/office/powerpoint/2010/mai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latin typeface="Helvetica Neue"/>
                <a:ea typeface="Helvetica Neue"/>
                <a:cs typeface="Helvetica Neue"/>
                <a:sym typeface="Helvetica Neue"/>
              </a:rPr>
              <a:t>Coverage Planning Sheet</a:t>
            </a:r>
          </a:p>
        </p:txBody>
      </p:sp>
      <p:sp>
        <p:nvSpPr>
          <p:cNvPr id="102" name="Shape 10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latin typeface="Helvetica Neue"/>
                <a:ea typeface="Helvetica Neue"/>
                <a:cs typeface="Helvetica Neue"/>
                <a:sym typeface="Helvetica Neue"/>
              </a:rPr>
              <a:t>Once you have scheduled your sports event, begin collecting contact information using the provided planning sheet. </a:t>
            </a:r>
          </a:p>
          <a:p>
            <a:endParaRPr lang="en">
              <a:latin typeface="Helvetica Neue"/>
              <a:ea typeface="Helvetica Neue"/>
              <a:cs typeface="Helvetica Neue"/>
              <a:sym typeface="Helvetica Neue"/>
            </a:endParaRPr>
          </a:p>
          <a:p>
            <a:pPr>
              <a:buNone/>
            </a:pPr>
            <a:r>
              <a:rPr lang="en">
                <a:latin typeface="Helvetica Neue"/>
                <a:ea typeface="Helvetica Neue"/>
                <a:cs typeface="Helvetica Neue"/>
                <a:sym typeface="Helvetica Neue"/>
              </a:rPr>
              <a:t>Look for fellow staffers that will cover the same sport and collaborate. </a:t>
            </a:r>
          </a:p>
        </p:txBody>
      </p:sp>
    </p:spTree>
  </p:cSld>
  <p:clrMapOvr>
    <a:masterClrMapping/>
  </p:clrMapOvr>
  <p:transition xmlns:p14="http://schemas.microsoft.com/office/powerpoint/2010/mai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latin typeface="Helvetica Neue"/>
                <a:ea typeface="Helvetica Neue"/>
                <a:cs typeface="Helvetica Neue"/>
                <a:sym typeface="Helvetica Neue"/>
              </a:rPr>
              <a:t>Fact Checking</a:t>
            </a:r>
          </a:p>
        </p:txBody>
      </p:sp>
      <p:sp>
        <p:nvSpPr>
          <p:cNvPr id="108" name="Shape 10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latin typeface="Helvetica Neue"/>
                <a:ea typeface="Helvetica Neue"/>
                <a:cs typeface="Helvetica Neue"/>
                <a:sym typeface="Helvetica Neue"/>
              </a:rPr>
              <a:t>When writing sport stories, you will handle a significant amount of data through stats, elements of time, and player identification. </a:t>
            </a:r>
          </a:p>
          <a:p>
            <a:endParaRPr lang="en">
              <a:latin typeface="Helvetica Neue"/>
              <a:ea typeface="Helvetica Neue"/>
              <a:cs typeface="Helvetica Neue"/>
              <a:sym typeface="Helvetica Neue"/>
            </a:endParaRPr>
          </a:p>
          <a:p>
            <a:pPr>
              <a:buNone/>
            </a:pPr>
            <a:r>
              <a:rPr lang="en">
                <a:latin typeface="Helvetica Neue"/>
                <a:ea typeface="Helvetica Neue"/>
                <a:cs typeface="Helvetica Neue"/>
                <a:sym typeface="Helvetica Neue"/>
              </a:rPr>
              <a:t>It is vital to cross check the data you use in your story coverage for accuracy. </a:t>
            </a:r>
          </a:p>
        </p:txBody>
      </p:sp>
    </p:spTree>
  </p:cSld>
  <p:clrMapOvr>
    <a:masterClrMapping/>
  </p:clrMapOvr>
  <p:transition xmlns:p14="http://schemas.microsoft.com/office/powerpoint/2010/mai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latin typeface="Helvetica Neue"/>
                <a:ea typeface="Helvetica Neue"/>
                <a:cs typeface="Helvetica Neue"/>
                <a:sym typeface="Helvetica Neue"/>
              </a:rPr>
              <a:t>Fact Checking</a:t>
            </a:r>
          </a:p>
        </p:txBody>
      </p:sp>
      <p:sp>
        <p:nvSpPr>
          <p:cNvPr id="114" name="Shape 114"/>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dirty="0">
                <a:latin typeface="Helvetica Neue"/>
                <a:ea typeface="Helvetica Neue"/>
                <a:cs typeface="Helvetica Neue"/>
                <a:sym typeface="Helvetica Neue"/>
              </a:rPr>
              <a:t>Also, when conducting interviews, especially post game, consider the emotional quality of responses. </a:t>
            </a:r>
          </a:p>
          <a:p>
            <a:endParaRPr lang="en" dirty="0">
              <a:latin typeface="Helvetica Neue"/>
              <a:ea typeface="Helvetica Neue"/>
              <a:cs typeface="Helvetica Neue"/>
              <a:sym typeface="Helvetica Neue"/>
            </a:endParaRPr>
          </a:p>
          <a:p>
            <a:pPr>
              <a:buNone/>
            </a:pPr>
            <a:r>
              <a:rPr lang="en" dirty="0">
                <a:latin typeface="Helvetica Neue"/>
                <a:ea typeface="Helvetica Neue"/>
                <a:cs typeface="Helvetica Neue"/>
                <a:sym typeface="Helvetica Neue"/>
              </a:rPr>
              <a:t>As the reporter, stay in control of your reporting, but consider the use of read-backs to </a:t>
            </a:r>
            <a:r>
              <a:rPr lang="en-US" dirty="0" smtClean="0">
                <a:latin typeface="Helvetica Neue"/>
                <a:ea typeface="Helvetica Neue"/>
                <a:cs typeface="Helvetica Neue"/>
                <a:sym typeface="Helvetica Neue"/>
              </a:rPr>
              <a:t>confirm </a:t>
            </a:r>
            <a:r>
              <a:rPr lang="en" dirty="0" smtClean="0">
                <a:latin typeface="Helvetica Neue"/>
                <a:ea typeface="Helvetica Neue"/>
                <a:cs typeface="Helvetica Neue"/>
                <a:sym typeface="Helvetica Neue"/>
              </a:rPr>
              <a:t>the </a:t>
            </a:r>
            <a:r>
              <a:rPr lang="en" dirty="0">
                <a:latin typeface="Helvetica Neue"/>
                <a:ea typeface="Helvetica Neue"/>
                <a:cs typeface="Helvetica Neue"/>
                <a:sym typeface="Helvetica Neue"/>
              </a:rPr>
              <a:t>information gathered. </a:t>
            </a:r>
          </a:p>
        </p:txBody>
      </p:sp>
    </p:spTree>
  </p:cSld>
  <p:clrMapOvr>
    <a:masterClrMapping/>
  </p:clrMapOvr>
  <p:transition xmlns:p14="http://schemas.microsoft.com/office/powerpoint/2010/mai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latin typeface="Helvetica Neue"/>
                <a:ea typeface="Helvetica Neue"/>
                <a:cs typeface="Helvetica Neue"/>
                <a:sym typeface="Helvetica Neue"/>
              </a:rPr>
              <a:t>Final Note</a:t>
            </a:r>
          </a:p>
        </p:txBody>
      </p:sp>
      <p:sp>
        <p:nvSpPr>
          <p:cNvPr id="120" name="Shape 120"/>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latin typeface="Helvetica Neue"/>
                <a:ea typeface="Helvetica Neue"/>
                <a:cs typeface="Helvetica Neue"/>
                <a:sym typeface="Helvetica Neue"/>
              </a:rPr>
              <a:t>As you gather information, strive for objectivity. Provide equal coverage for both wins and losses, and strive to cover varying perspectives. </a:t>
            </a:r>
          </a:p>
          <a:p>
            <a:endParaRPr lang="en">
              <a:latin typeface="Helvetica Neue"/>
              <a:ea typeface="Helvetica Neue"/>
              <a:cs typeface="Helvetica Neue"/>
              <a:sym typeface="Helvetica Neue"/>
            </a:endParaRPr>
          </a:p>
          <a:p>
            <a:pPr>
              <a:buNone/>
            </a:pPr>
            <a:r>
              <a:rPr lang="en">
                <a:latin typeface="Helvetica Neue"/>
                <a:ea typeface="Helvetica Neue"/>
                <a:cs typeface="Helvetica Neue"/>
                <a:sym typeface="Helvetica Neue"/>
              </a:rPr>
              <a:t>Make sure opponent perspectives are included in your coverage. Here is a great opportunity to use open source reporting with counterparts from opposing schools. </a:t>
            </a:r>
          </a:p>
        </p:txBody>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latin typeface="Helvetica Neue"/>
                <a:ea typeface="Helvetica Neue"/>
                <a:cs typeface="Helvetica Neue"/>
                <a:sym typeface="Helvetica Neue"/>
              </a:rPr>
              <a:t>Overview</a:t>
            </a:r>
          </a:p>
        </p:txBody>
      </p:sp>
      <p:sp>
        <p:nvSpPr>
          <p:cNvPr id="30" name="Shape 30"/>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latin typeface="Helvetica Neue"/>
                <a:ea typeface="Helvetica Neue"/>
                <a:cs typeface="Helvetica Neue"/>
                <a:sym typeface="Helvetica Neue"/>
              </a:rPr>
              <a:t>This lesson is divided into two parts. </a:t>
            </a:r>
          </a:p>
          <a:p>
            <a:endParaRPr lang="en">
              <a:latin typeface="Helvetica Neue"/>
              <a:ea typeface="Helvetica Neue"/>
              <a:cs typeface="Helvetica Neue"/>
              <a:sym typeface="Helvetica Neue"/>
            </a:endParaRPr>
          </a:p>
          <a:p>
            <a:pPr lvl="0" rtl="0">
              <a:buNone/>
            </a:pPr>
            <a:r>
              <a:rPr lang="en">
                <a:latin typeface="Helvetica Neue"/>
                <a:ea typeface="Helvetica Neue"/>
                <a:cs typeface="Helvetica Neue"/>
                <a:sym typeface="Helvetica Neue"/>
              </a:rPr>
              <a:t>First, we will cover the basics of gathering information for a sports story. </a:t>
            </a:r>
          </a:p>
          <a:p>
            <a:endParaRPr lang="en">
              <a:latin typeface="Helvetica Neue"/>
              <a:ea typeface="Helvetica Neue"/>
              <a:cs typeface="Helvetica Neue"/>
              <a:sym typeface="Helvetica Neue"/>
            </a:endParaRPr>
          </a:p>
          <a:p>
            <a:pPr lvl="0" rtl="0">
              <a:buNone/>
            </a:pPr>
            <a:r>
              <a:rPr lang="en">
                <a:latin typeface="Helvetica Neue"/>
                <a:ea typeface="Helvetica Neue"/>
                <a:cs typeface="Helvetica Neue"/>
                <a:sym typeface="Helvetica Neue"/>
              </a:rPr>
              <a:t>Next, you will gather information for both an advance story on an upcoming event and a game report.</a:t>
            </a:r>
          </a:p>
        </p:txBody>
      </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latin typeface="Helvetica Neue"/>
                <a:ea typeface="Helvetica Neue"/>
                <a:cs typeface="Helvetica Neue"/>
                <a:sym typeface="Helvetica Neue"/>
              </a:rPr>
              <a:t>Planning</a:t>
            </a:r>
          </a:p>
        </p:txBody>
      </p:sp>
      <p:sp>
        <p:nvSpPr>
          <p:cNvPr id="36" name="Shape 3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latin typeface="Helvetica Neue"/>
                <a:ea typeface="Helvetica Neue"/>
                <a:cs typeface="Helvetica Neue"/>
                <a:sym typeface="Helvetica Neue"/>
              </a:rPr>
              <a:t>To fully cover a sporting event, planning should be done well in advance to provide depth of coverage. </a:t>
            </a:r>
          </a:p>
          <a:p>
            <a:endParaRPr lang="en">
              <a:latin typeface="Helvetica Neue"/>
              <a:ea typeface="Helvetica Neue"/>
              <a:cs typeface="Helvetica Neue"/>
              <a:sym typeface="Helvetica Neue"/>
            </a:endParaRPr>
          </a:p>
          <a:p>
            <a:pPr lvl="0" rtl="0">
              <a:buNone/>
            </a:pPr>
            <a:r>
              <a:rPr lang="en">
                <a:latin typeface="Helvetica Neue"/>
                <a:ea typeface="Helvetica Neue"/>
                <a:cs typeface="Helvetica Neue"/>
                <a:sym typeface="Helvetica Neue"/>
              </a:rPr>
              <a:t>Make your connections and plan to have both informal, on-background discussions, data collection, and game coverage information. </a:t>
            </a:r>
          </a:p>
          <a:p>
            <a:endParaRPr lang="en">
              <a:latin typeface="Helvetica Neue"/>
              <a:ea typeface="Helvetica Neue"/>
              <a:cs typeface="Helvetica Neue"/>
              <a:sym typeface="Helvetica Neue"/>
            </a:endParaRPr>
          </a:p>
          <a:p>
            <a:pPr>
              <a:buNone/>
            </a:pPr>
            <a:r>
              <a:rPr lang="en">
                <a:latin typeface="Helvetica Neue"/>
                <a:ea typeface="Helvetica Neue"/>
                <a:cs typeface="Helvetica Neue"/>
                <a:sym typeface="Helvetica Neue"/>
              </a:rPr>
              <a:t>Know how you will publish your story and consider photo, audio, and video needs.  </a:t>
            </a:r>
          </a:p>
        </p:txBody>
      </p: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latin typeface="Helvetica Neue"/>
                <a:ea typeface="Helvetica Neue"/>
                <a:cs typeface="Helvetica Neue"/>
                <a:sym typeface="Helvetica Neue"/>
              </a:rPr>
              <a:t>Online Research</a:t>
            </a:r>
          </a:p>
        </p:txBody>
      </p:sp>
      <p:sp>
        <p:nvSpPr>
          <p:cNvPr id="42" name="Shape 4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latin typeface="Helvetica Neue"/>
                <a:ea typeface="Helvetica Neue"/>
                <a:cs typeface="Helvetica Neue"/>
                <a:sym typeface="Helvetica Neue"/>
              </a:rPr>
              <a:t>Make sure you are able to find where your sports teams maintain statistical information.</a:t>
            </a:r>
          </a:p>
          <a:p>
            <a:pPr lvl="0" rtl="0">
              <a:buNone/>
            </a:pPr>
            <a:r>
              <a:rPr lang="en">
                <a:latin typeface="Helvetica Neue"/>
                <a:ea typeface="Helvetica Neue"/>
                <a:cs typeface="Helvetica Neue"/>
                <a:sym typeface="Helvetica Neue"/>
              </a:rPr>
              <a:t> Does your school maintain an athletic website? Do the opponents do the same? </a:t>
            </a:r>
          </a:p>
          <a:p>
            <a:endParaRPr lang="en">
              <a:latin typeface="Helvetica Neue"/>
              <a:ea typeface="Helvetica Neue"/>
              <a:cs typeface="Helvetica Neue"/>
              <a:sym typeface="Helvetica Neue"/>
            </a:endParaRPr>
          </a:p>
          <a:p>
            <a:pPr>
              <a:buNone/>
            </a:pPr>
            <a:r>
              <a:rPr lang="en">
                <a:latin typeface="Helvetica Neue"/>
                <a:ea typeface="Helvetica Neue"/>
                <a:cs typeface="Helvetica Neue"/>
                <a:sym typeface="Helvetica Neue"/>
              </a:rPr>
              <a:t>Does your local newspapers cover high school sports? Do national sites such as MaxPreps and USA Today maintain records?</a:t>
            </a:r>
          </a:p>
        </p:txBody>
      </p:sp>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latin typeface="Helvetica Neue"/>
                <a:ea typeface="Helvetica Neue"/>
                <a:cs typeface="Helvetica Neue"/>
                <a:sym typeface="Helvetica Neue"/>
              </a:rPr>
              <a:t>Coaching Staff</a:t>
            </a:r>
          </a:p>
        </p:txBody>
      </p:sp>
      <p:sp>
        <p:nvSpPr>
          <p:cNvPr id="48" name="Shape 4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latin typeface="Helvetica Neue"/>
                <a:ea typeface="Helvetica Neue"/>
                <a:cs typeface="Helvetica Neue"/>
                <a:sym typeface="Helvetica Neue"/>
              </a:rPr>
              <a:t>The coaches are likely to be your expert sources. It is best to try to connect with a head coach, but an assistant coach may also serve as an excellent source for both an advance story and game report. </a:t>
            </a:r>
          </a:p>
          <a:p>
            <a:endParaRPr lang="en">
              <a:latin typeface="Helvetica Neue"/>
              <a:ea typeface="Helvetica Neue"/>
              <a:cs typeface="Helvetica Neue"/>
              <a:sym typeface="Helvetica Neue"/>
            </a:endParaRPr>
          </a:p>
          <a:p>
            <a:pPr>
              <a:buNone/>
            </a:pPr>
            <a:r>
              <a:rPr lang="en">
                <a:latin typeface="Helvetica Neue"/>
                <a:ea typeface="Helvetica Neue"/>
                <a:cs typeface="Helvetica Neue"/>
                <a:sym typeface="Helvetica Neue"/>
              </a:rPr>
              <a:t>Get to know the coaching staff and set up interviews. Be conversational and show genuine interest in their sport and team.</a:t>
            </a:r>
          </a:p>
        </p:txBody>
      </p:sp>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latin typeface="Helvetica Neue"/>
                <a:ea typeface="Helvetica Neue"/>
                <a:cs typeface="Helvetica Neue"/>
                <a:sym typeface="Helvetica Neue"/>
              </a:rPr>
              <a:t>Team Statistician</a:t>
            </a:r>
          </a:p>
        </p:txBody>
      </p:sp>
      <p:sp>
        <p:nvSpPr>
          <p:cNvPr id="54" name="Shape 54"/>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latin typeface="Helvetica Neue"/>
                <a:ea typeface="Helvetica Neue"/>
                <a:cs typeface="Helvetica Neue"/>
                <a:sym typeface="Helvetica Neue"/>
              </a:rPr>
              <a:t>Find the person in charge of keeping the scorebook for your team. Make arrangements prior to the event to contact this person and let him/her know that you will cover the upcoming event. </a:t>
            </a:r>
          </a:p>
          <a:p>
            <a:endParaRPr lang="en">
              <a:latin typeface="Helvetica Neue"/>
              <a:ea typeface="Helvetica Neue"/>
              <a:cs typeface="Helvetica Neue"/>
              <a:sym typeface="Helvetica Neue"/>
            </a:endParaRPr>
          </a:p>
          <a:p>
            <a:pPr lvl="0" rtl="0">
              <a:buNone/>
            </a:pPr>
            <a:r>
              <a:rPr lang="en">
                <a:latin typeface="Helvetica Neue"/>
                <a:ea typeface="Helvetica Neue"/>
                <a:cs typeface="Helvetica Neue"/>
                <a:sym typeface="Helvetica Neue"/>
              </a:rPr>
              <a:t>Try to have a moment at the game’s intermission and conclusion to discuss vital stats. Try to get a copy of game stats. </a:t>
            </a:r>
          </a:p>
        </p:txBody>
      </p:sp>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latin typeface="Helvetica Neue"/>
                <a:ea typeface="Helvetica Neue"/>
                <a:cs typeface="Helvetica Neue"/>
                <a:sym typeface="Helvetica Neue"/>
              </a:rPr>
              <a:t>Team Members</a:t>
            </a:r>
          </a:p>
        </p:txBody>
      </p:sp>
      <p:sp>
        <p:nvSpPr>
          <p:cNvPr id="60" name="Shape 60"/>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latin typeface="Helvetica Neue"/>
                <a:ea typeface="Helvetica Neue"/>
                <a:cs typeface="Helvetica Neue"/>
                <a:sym typeface="Helvetica Neue"/>
              </a:rPr>
              <a:t>You will want to get reaction quotes from prominent players such as team captains, star players, and game impact players. </a:t>
            </a:r>
          </a:p>
          <a:p>
            <a:endParaRPr lang="en">
              <a:latin typeface="Helvetica Neue"/>
              <a:ea typeface="Helvetica Neue"/>
              <a:cs typeface="Helvetica Neue"/>
              <a:sym typeface="Helvetica Neue"/>
            </a:endParaRPr>
          </a:p>
          <a:p>
            <a:pPr lvl="0" rtl="0">
              <a:buNone/>
            </a:pPr>
            <a:r>
              <a:rPr lang="en">
                <a:latin typeface="Helvetica Neue"/>
                <a:ea typeface="Helvetica Neue"/>
                <a:cs typeface="Helvetica Neue"/>
                <a:sym typeface="Helvetica Neue"/>
              </a:rPr>
              <a:t>However, any team member may help serve to provide on-background information. </a:t>
            </a:r>
          </a:p>
          <a:p>
            <a:endParaRPr lang="en">
              <a:latin typeface="Helvetica Neue"/>
              <a:ea typeface="Helvetica Neue"/>
              <a:cs typeface="Helvetica Neue"/>
              <a:sym typeface="Helvetica Neue"/>
            </a:endParaRPr>
          </a:p>
          <a:p>
            <a:pPr>
              <a:buNone/>
            </a:pPr>
            <a:r>
              <a:rPr lang="en">
                <a:latin typeface="Helvetica Neue"/>
                <a:ea typeface="Helvetica Neue"/>
                <a:cs typeface="Helvetica Neue"/>
                <a:sym typeface="Helvetica Neue"/>
              </a:rPr>
              <a:t>Find that team player who will hold detailed conversations with you. Find your insider source.</a:t>
            </a:r>
          </a:p>
        </p:txBody>
      </p:sp>
    </p:spTree>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latin typeface="Helvetica Neue"/>
                <a:ea typeface="Helvetica Neue"/>
                <a:cs typeface="Helvetica Neue"/>
                <a:sym typeface="Helvetica Neue"/>
              </a:rPr>
              <a:t>Opponents</a:t>
            </a:r>
          </a:p>
        </p:txBody>
      </p:sp>
      <p:sp>
        <p:nvSpPr>
          <p:cNvPr id="66" name="Shape 6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latin typeface="Helvetica Neue"/>
                <a:ea typeface="Helvetica Neue"/>
                <a:cs typeface="Helvetica Neue"/>
                <a:sym typeface="Helvetica Neue"/>
              </a:rPr>
              <a:t>This is what will set your high school sports story apart from others. As a journalist, try to maintain objective coverage. </a:t>
            </a:r>
          </a:p>
          <a:p>
            <a:endParaRPr lang="en">
              <a:latin typeface="Helvetica Neue"/>
              <a:ea typeface="Helvetica Neue"/>
              <a:cs typeface="Helvetica Neue"/>
              <a:sym typeface="Helvetica Neue"/>
            </a:endParaRPr>
          </a:p>
          <a:p>
            <a:pPr lvl="0" rtl="0">
              <a:buNone/>
            </a:pPr>
            <a:r>
              <a:rPr lang="en">
                <a:latin typeface="Helvetica Neue"/>
                <a:ea typeface="Helvetica Neue"/>
                <a:cs typeface="Helvetica Neue"/>
                <a:sym typeface="Helvetica Neue"/>
              </a:rPr>
              <a:t>Contact coaches or players from opposing teams to add perspective to your coverage. </a:t>
            </a:r>
          </a:p>
          <a:p>
            <a:endParaRPr lang="en">
              <a:latin typeface="Helvetica Neue"/>
              <a:ea typeface="Helvetica Neue"/>
              <a:cs typeface="Helvetica Neue"/>
              <a:sym typeface="Helvetica Neue"/>
            </a:endParaRPr>
          </a:p>
          <a:p>
            <a:pPr lvl="0" rtl="0">
              <a:buNone/>
            </a:pPr>
            <a:r>
              <a:rPr lang="en">
                <a:latin typeface="Helvetica Neue"/>
                <a:ea typeface="Helvetica Neue"/>
                <a:cs typeface="Helvetica Neue"/>
                <a:sym typeface="Helvetica Neue"/>
              </a:rPr>
              <a:t>Use social media to make those connections.</a:t>
            </a:r>
          </a:p>
        </p:txBody>
      </p:sp>
    </p:spTree>
  </p:cSld>
  <p:clrMapOvr>
    <a:masterClrMapping/>
  </p:clrMapOvr>
  <p:transition xmlns:p14="http://schemas.microsoft.com/office/powerpoint/2010/mai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latin typeface="Helvetica Neue"/>
                <a:ea typeface="Helvetica Neue"/>
                <a:cs typeface="Helvetica Neue"/>
                <a:sym typeface="Helvetica Neue"/>
              </a:rPr>
              <a:t>Trends</a:t>
            </a:r>
          </a:p>
        </p:txBody>
      </p:sp>
      <p:sp>
        <p:nvSpPr>
          <p:cNvPr id="72" name="Shape 7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latin typeface="Helvetica Neue"/>
                <a:ea typeface="Helvetica Neue"/>
                <a:cs typeface="Helvetica Neue"/>
                <a:sym typeface="Helvetica Neue"/>
              </a:rPr>
              <a:t>Look for season trends and let that become part of your advance coverage. See if the upcoming game report follows the trend.</a:t>
            </a:r>
          </a:p>
          <a:p>
            <a:pPr lvl="0" rtl="0">
              <a:buNone/>
            </a:pPr>
            <a:r>
              <a:rPr lang="en">
                <a:latin typeface="Helvetica Neue"/>
                <a:ea typeface="Helvetica Neue"/>
                <a:cs typeface="Helvetica Neue"/>
                <a:sym typeface="Helvetica Neue"/>
              </a:rPr>
              <a:t> </a:t>
            </a:r>
          </a:p>
          <a:p>
            <a:pPr>
              <a:buNone/>
            </a:pPr>
            <a:r>
              <a:rPr lang="en">
                <a:latin typeface="Helvetica Neue"/>
                <a:ea typeface="Helvetica Neue"/>
                <a:cs typeface="Helvetica Neue"/>
                <a:sym typeface="Helvetica Neue"/>
              </a:rPr>
              <a:t>Identify prominent players from both teams. Get to know season stats and statistical trends from the past few games.</a:t>
            </a:r>
          </a:p>
        </p:txBody>
      </p:sp>
    </p:spTree>
  </p:cSld>
  <p:clrMapOvr>
    <a:masterClrMapping/>
  </p:clrMapOvr>
  <p:transition xmlns:p14="http://schemas.microsoft.com/office/powerpoint/2010/main" spd="slow">
    <p:cut/>
  </p:transition>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840</Words>
  <Application>Microsoft Macintosh PowerPoint</Application>
  <PresentationFormat>On-screen Show (4:3)</PresentationFormat>
  <Paragraphs>79</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simple-light</vt:lpstr>
      <vt:lpstr>Reporting on Sports</vt:lpstr>
      <vt:lpstr>Overview</vt:lpstr>
      <vt:lpstr>Planning</vt:lpstr>
      <vt:lpstr>Online Research</vt:lpstr>
      <vt:lpstr>Coaching Staff</vt:lpstr>
      <vt:lpstr>Team Statistician</vt:lpstr>
      <vt:lpstr>Team Members</vt:lpstr>
      <vt:lpstr>Opponents</vt:lpstr>
      <vt:lpstr>Trends</vt:lpstr>
      <vt:lpstr>Collaboration</vt:lpstr>
      <vt:lpstr>Observation</vt:lpstr>
      <vt:lpstr>Live Coverage</vt:lpstr>
      <vt:lpstr>Choosing Event Coverage</vt:lpstr>
      <vt:lpstr>Coverage Planning Sheet</vt:lpstr>
      <vt:lpstr>Fact Checking</vt:lpstr>
      <vt:lpstr>Fact Checking</vt:lpstr>
      <vt:lpstr>Final Note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Reporting on Sports</dc:title>
  <cp:lastModifiedBy>Student Publications Authorized User</cp:lastModifiedBy>
  <cp:revision>1</cp:revision>
  <dcterms:modified xsi:type="dcterms:W3CDTF">2014-03-29T16:35:48Z</dcterms:modified>
</cp:coreProperties>
</file>