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9144000"/>
  <p:notesSz cx="6858000" cy="9144000"/>
  <p:embeddedFontLst>
    <p:embeddedFont>
      <p:font typeface="Garamond"/>
      <p:regular r:id="rId34"/>
      <p:bold r:id="rId35"/>
      <p:italic r:id="rId36"/>
      <p:boldItalic r:id="rId37"/>
    </p:embeddedFont>
    <p:embeddedFont>
      <p:font typeface="Helvetica Neue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italic.fntdata"/><Relationship Id="rId20" Type="http://schemas.openxmlformats.org/officeDocument/2006/relationships/slide" Target="slides/slide16.xml"/><Relationship Id="rId41" Type="http://schemas.openxmlformats.org/officeDocument/2006/relationships/font" Target="fonts/HelveticaNeue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Garamond-bold.fntdata"/><Relationship Id="rId12" Type="http://schemas.openxmlformats.org/officeDocument/2006/relationships/slide" Target="slides/slide8.xml"/><Relationship Id="rId34" Type="http://schemas.openxmlformats.org/officeDocument/2006/relationships/font" Target="fonts/Garamond-regular.fntdata"/><Relationship Id="rId15" Type="http://schemas.openxmlformats.org/officeDocument/2006/relationships/slide" Target="slides/slide11.xml"/><Relationship Id="rId37" Type="http://schemas.openxmlformats.org/officeDocument/2006/relationships/font" Target="fonts/Garamond-boldItalic.fntdata"/><Relationship Id="rId14" Type="http://schemas.openxmlformats.org/officeDocument/2006/relationships/slide" Target="slides/slide10.xml"/><Relationship Id="rId36" Type="http://schemas.openxmlformats.org/officeDocument/2006/relationships/font" Target="fonts/Garamond-italic.fntdata"/><Relationship Id="rId17" Type="http://schemas.openxmlformats.org/officeDocument/2006/relationships/slide" Target="slides/slide13.xml"/><Relationship Id="rId39" Type="http://schemas.openxmlformats.org/officeDocument/2006/relationships/font" Target="fonts/HelveticaNeue-bold.fntdata"/><Relationship Id="rId16" Type="http://schemas.openxmlformats.org/officeDocument/2006/relationships/slide" Target="slides/slide12.xml"/><Relationship Id="rId38" Type="http://schemas.openxmlformats.org/officeDocument/2006/relationships/font" Target="fonts/HelveticaNeue-regular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3277480a4_0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Google Shape;26;g23277480a4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277480a4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3277480a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Webclipper is a short cut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3277480a4_0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3277480a4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Skitch is a plugin for Evernote that lets you draw and mark up screenshots.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3277480a4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3277480a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3277480a4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3277480a4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3277480a4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3277480a4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3277480a4_0_1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3277480a4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3277480a4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3277480a4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63226a9d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463226a9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63226a9d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63226a9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463226a9d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463226a9d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8b844d9a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28b844d9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3277480a4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3277480a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277480a4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3277480a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5156c2dd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5156c2d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b844d9ab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b844d9a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8b844d9a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8b844d9a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b844d9a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b844d9a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8b844d9ab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8b844d9a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b844d9a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8b844d9a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b844d9ab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8b844d9a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8b844d9ab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8b844d9a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83ecae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383ecae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3277480a4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23277480a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3277480a4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Google Shape;51;g23277480a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3277480a4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3277480a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3277480a4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3277480a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3277480a4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3277480a4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3277480a4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3277480a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Plug ins for computer are free downloads.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Webclipper doesn’t have an exact mobile app. There are paid versions of webclipper apps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Skitch does have a free mobile app.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3786738"/>
            <a:ext cx="77724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600200"/>
            <a:ext cx="39945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JEA" showMasterSp="0">
  <p:cSld name="TITLE_1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www.moleskine.com/microsites/smartwritingset/how-to-use" TargetMode="External"/><Relationship Id="rId4" Type="http://schemas.openxmlformats.org/officeDocument/2006/relationships/hyperlink" Target="https://getrocketbook.com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16.jpg"/><Relationship Id="rId5" Type="http://schemas.openxmlformats.org/officeDocument/2006/relationships/image" Target="../media/image23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urriculum-background.jpg" id="28" name="Google Shape;2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158"/>
            <a:ext cx="9144002" cy="673768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9"/>
          <p:cNvSpPr txBox="1"/>
          <p:nvPr/>
        </p:nvSpPr>
        <p:spPr>
          <a:xfrm>
            <a:off x="-12750" y="1309575"/>
            <a:ext cx="91440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Reporter’s Guide 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to Digital Note Taking Tools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30" name="Google Shape;30;p9"/>
          <p:cNvSpPr txBox="1"/>
          <p:nvPr/>
        </p:nvSpPr>
        <p:spPr>
          <a:xfrm>
            <a:off x="-12750" y="5174600"/>
            <a:ext cx="9144000" cy="13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News Gathering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0 at 4.20.06 PM.png"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21581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18050" y="6149825"/>
            <a:ext cx="3000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Webclipper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Welcome_to_Journalism_Education_Association.png"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8307" y="0"/>
            <a:ext cx="4007386" cy="68580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118050" y="6302225"/>
            <a:ext cx="3000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Skitch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Screen Shot 2017-07-10 at 4.23.51 PM.png"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563" y="497575"/>
            <a:ext cx="7552880" cy="6098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7414050" y="6032350"/>
            <a:ext cx="8424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Set up - Organization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Notebooks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Tags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Make choices how you want to index work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/>
        </p:nvSpPr>
        <p:spPr>
          <a:xfrm>
            <a:off x="152400" y="5636750"/>
            <a:ext cx="30837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S</a:t>
            </a:r>
            <a:r>
              <a:rPr b="1" lang="en-US">
                <a:solidFill>
                  <a:srgbClr val="FF0000"/>
                </a:solidFill>
              </a:rPr>
              <a:t>ample notebooks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Keep them simple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Skitchsample.png"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12625" cy="555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Organization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Notebooks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Create a logical structure for you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Develop staff organization together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Establish naming conventions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Tags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add searchable tags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Helvetica Neue"/>
              <a:buChar char="○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topics, keywords, authors, tasks, status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Make choices how you want to index work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Naming conventions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Saving Images Workflow.jpg"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953" y="1570038"/>
            <a:ext cx="3968393" cy="513556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 Shot 2017-07-11 at 6.59.47 AM.png"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0746" y="1570038"/>
            <a:ext cx="3986819" cy="513556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4" name="Google Shape;12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575" y="672149"/>
            <a:ext cx="8410851" cy="61858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Features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Annotating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Audio recordings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Cloud syncing, sharing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/>
        </p:nvSpPr>
        <p:spPr>
          <a:xfrm>
            <a:off x="152400" y="6332884"/>
            <a:ext cx="3083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annotation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950" y="353800"/>
            <a:ext cx="6563187" cy="6028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683_PNG.png" id="141" name="Google Shape;14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9000"/>
            <a:ext cx="3556419" cy="655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1966650" y="6180052"/>
            <a:ext cx="3000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audio recordings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6295" y="446050"/>
            <a:ext cx="5943097" cy="5845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/>
          <p:nvPr/>
        </p:nvSpPr>
        <p:spPr>
          <a:xfrm>
            <a:off x="243500" y="4889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attachments &amp; links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339786" cy="464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796981"/>
            <a:ext cx="9144001" cy="130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eep-tile.jpg" id="35" name="Google Shape;3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25" y="2235694"/>
            <a:ext cx="5090300" cy="29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0"/>
          <p:cNvSpPr txBox="1"/>
          <p:nvPr/>
        </p:nvSpPr>
        <p:spPr>
          <a:xfrm>
            <a:off x="1001709" y="4239777"/>
            <a:ext cx="8385000" cy="23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Using smart devices as digital note pad 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with Evernote or Google Keep apps. 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download.png" id="37" name="Google Shape;3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600" y="1154323"/>
            <a:ext cx="5526100" cy="15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457200" y="1008045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Smart Notebooks Sync with Evernote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6" name="Google Shape;156;p28"/>
          <p:cNvSpPr txBox="1"/>
          <p:nvPr>
            <p:ph idx="1" type="body"/>
          </p:nvPr>
        </p:nvSpPr>
        <p:spPr>
          <a:xfrm>
            <a:off x="457200" y="2372226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Moleskine smart notebooks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Rocketbooks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Cloud syncing, sharing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659.JPG"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667.JPG" id="162" name="Google Shape;16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506502" y="-880690"/>
            <a:ext cx="6464526" cy="86193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661.JPG" id="163" name="Google Shape;16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450" y="0"/>
            <a:ext cx="51434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662.JPG" id="164" name="Google Shape;16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250" y="0"/>
            <a:ext cx="51434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664.JPG" id="165" name="Google Shape;165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0050" y="-12"/>
            <a:ext cx="51434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 Shot 2017-07-11 at 7.29.53 AM.png" id="166" name="Google Shape;16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420435"/>
            <a:ext cx="9144001" cy="4017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Google Keep Set up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2" name="Google Shape;172;p30"/>
          <p:cNvSpPr txBox="1"/>
          <p:nvPr>
            <p:ph idx="1" type="body"/>
          </p:nvPr>
        </p:nvSpPr>
        <p:spPr>
          <a:xfrm>
            <a:off x="457200" y="1600200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Download the Google Keep app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Log into Google account on device &amp; desktop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Features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457200" y="1600200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Take notes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Make lists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Capture photos and audio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Digital dictation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Location-based reminders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Labels and color coding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Sharing and collaboration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Quick search for keywords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Sync across devices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Digital Dictation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457200" y="1600200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Record voice memos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When you stop talking, the transcription will automatically pop up on the screen.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The transcription becomes a new note.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Title your note.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Notes may have photos, drawings, recording and checkboxes.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Additional edits available date &amp; time, location, colors, labels and collaborators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Feature in mobile app only, syncs with web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3532.PNG" id="189" name="Google Shape;189;p33"/>
          <p:cNvPicPr preferRelativeResize="0"/>
          <p:nvPr/>
        </p:nvPicPr>
        <p:blipFill rotWithShape="1">
          <a:blip r:embed="rId3">
            <a:alphaModFix/>
          </a:blip>
          <a:srcRect b="0" l="0" r="0" t="3288"/>
          <a:stretch/>
        </p:blipFill>
        <p:spPr>
          <a:xfrm>
            <a:off x="809625" y="260138"/>
            <a:ext cx="3686175" cy="63377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33"/>
          <p:cNvPicPr preferRelativeResize="0"/>
          <p:nvPr/>
        </p:nvPicPr>
        <p:blipFill rotWithShape="1">
          <a:blip r:embed="rId4">
            <a:alphaModFix/>
          </a:blip>
          <a:srcRect b="0" l="0" r="0" t="3288"/>
          <a:stretch/>
        </p:blipFill>
        <p:spPr>
          <a:xfrm>
            <a:off x="4648200" y="260138"/>
            <a:ext cx="3686175" cy="63377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457200" y="1110979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Optical Character Recognition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457200" y="2279709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Read your handwriting and transcripts to text for you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Take or load photo of handwritten notes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Select “Grab Text Image”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Keep will transcribe for you.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It’s not perfect, but you can edit.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Then annotate, highlight, draw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5"/>
          <p:cNvPicPr preferRelativeResize="0"/>
          <p:nvPr/>
        </p:nvPicPr>
        <p:blipFill rotWithShape="1">
          <a:blip r:embed="rId3">
            <a:alphaModFix/>
          </a:blip>
          <a:srcRect b="0" l="0" r="0" t="3484"/>
          <a:stretch/>
        </p:blipFill>
        <p:spPr>
          <a:xfrm>
            <a:off x="795750" y="266563"/>
            <a:ext cx="3686175" cy="63248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4">
            <a:alphaModFix/>
          </a:blip>
          <a:srcRect b="0" l="0" r="0" t="3484"/>
          <a:stretch/>
        </p:blipFill>
        <p:spPr>
          <a:xfrm>
            <a:off x="4621450" y="266575"/>
            <a:ext cx="3686175" cy="63248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3" name="Google Shape;203;p35"/>
          <p:cNvSpPr/>
          <p:nvPr/>
        </p:nvSpPr>
        <p:spPr>
          <a:xfrm>
            <a:off x="579075" y="5051350"/>
            <a:ext cx="2341800" cy="8235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Tools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09" name="Google Shape;209;p36"/>
          <p:cNvSpPr txBox="1"/>
          <p:nvPr>
            <p:ph idx="1" type="body"/>
          </p:nvPr>
        </p:nvSpPr>
        <p:spPr>
          <a:xfrm>
            <a:off x="457200" y="1600200"/>
            <a:ext cx="8229600" cy="311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Custom features with pen tool for variety           in drawing and annotating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Notes in Keep integrate easily into Google Docs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Color coding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Labels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Set reminders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Reminders can sync with Calendar and SMS text notifications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Reminders based on Locations with Addresses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/>
          <p:cNvPicPr preferRelativeResize="0"/>
          <p:nvPr/>
        </p:nvPicPr>
        <p:blipFill rotWithShape="1">
          <a:blip r:embed="rId3">
            <a:alphaModFix/>
          </a:blip>
          <a:srcRect b="0" l="0" r="0" t="3091"/>
          <a:stretch/>
        </p:blipFill>
        <p:spPr>
          <a:xfrm>
            <a:off x="0" y="207050"/>
            <a:ext cx="3686175" cy="6350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5" name="Google Shape;215;p37"/>
          <p:cNvPicPr preferRelativeResize="0"/>
          <p:nvPr/>
        </p:nvPicPr>
        <p:blipFill rotWithShape="1">
          <a:blip r:embed="rId4">
            <a:alphaModFix/>
          </a:blip>
          <a:srcRect b="0" l="0" r="0" t="3091"/>
          <a:stretch/>
        </p:blipFill>
        <p:spPr>
          <a:xfrm>
            <a:off x="2458350" y="207050"/>
            <a:ext cx="3686175" cy="6350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6" name="Google Shape;216;p37"/>
          <p:cNvPicPr preferRelativeResize="0"/>
          <p:nvPr/>
        </p:nvPicPr>
        <p:blipFill rotWithShape="1">
          <a:blip r:embed="rId5">
            <a:alphaModFix/>
          </a:blip>
          <a:srcRect b="-9" l="0" r="0" t="2912"/>
          <a:stretch/>
        </p:blipFill>
        <p:spPr>
          <a:xfrm>
            <a:off x="5286400" y="207050"/>
            <a:ext cx="3857599" cy="665857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idx="1" type="body"/>
          </p:nvPr>
        </p:nvSpPr>
        <p:spPr>
          <a:xfrm>
            <a:off x="457200" y="229351"/>
            <a:ext cx="8229600" cy="56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-US" sz="6000">
                <a:latin typeface="Garamond"/>
                <a:ea typeface="Garamond"/>
                <a:cs typeface="Garamond"/>
                <a:sym typeface="Garamond"/>
              </a:rPr>
              <a:t>Why?</a:t>
            </a:r>
            <a:endParaRPr b="1" sz="6000">
              <a:latin typeface="Garamond"/>
              <a:ea typeface="Garamond"/>
              <a:cs typeface="Garamond"/>
              <a:sym typeface="Garamond"/>
            </a:endParaRPr>
          </a:p>
          <a:p>
            <a:pPr indent="-419100" lvl="0" marL="9144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busy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on-the-go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too much to remember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9144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need reference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Benefits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8" name="Google Shape;48;p12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organization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archives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keywords &amp; tags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mobile, web, cloud sync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research goes with you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digital 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note taking</a:t>
            </a: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 to the extreme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smart notebooks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Evernote Set up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54" name="Google Shape;54;p1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create account online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download for desktop &amp; mobile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turn on sync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0 at 3.03.10 PM.png"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3970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152400" y="4792100"/>
            <a:ext cx="3083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web version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0 at 3.03.10 PM.png"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39707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152400" y="4792100"/>
            <a:ext cx="3083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 version</a:t>
            </a:r>
            <a:endParaRPr/>
          </a:p>
        </p:txBody>
      </p:sp>
      <p:sp>
        <p:nvSpPr>
          <p:cNvPr id="67" name="Google Shape;67;p15"/>
          <p:cNvSpPr txBox="1"/>
          <p:nvPr/>
        </p:nvSpPr>
        <p:spPr>
          <a:xfrm>
            <a:off x="118050" y="6149825"/>
            <a:ext cx="3000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desktop version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descr="Screen Shot 2017-07-10 at 4.25.57 PM.png"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6" y="683552"/>
            <a:ext cx="8839201" cy="5591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7-10 at 3.03.10 PM.png" id="73" name="Google Shape;73;p16"/>
          <p:cNvPicPr preferRelativeResize="0"/>
          <p:nvPr/>
        </p:nvPicPr>
        <p:blipFill>
          <a:blip r:embed="rId3">
            <a:alphaModFix amt="6000"/>
          </a:blip>
          <a:stretch>
            <a:fillRect/>
          </a:stretch>
        </p:blipFill>
        <p:spPr>
          <a:xfrm>
            <a:off x="152400" y="152400"/>
            <a:ext cx="8839200" cy="463970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152400" y="4792100"/>
            <a:ext cx="30837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web version</a:t>
            </a:r>
            <a:endParaRPr/>
          </a:p>
        </p:txBody>
      </p:sp>
      <p:sp>
        <p:nvSpPr>
          <p:cNvPr id="75" name="Google Shape;75;p16"/>
          <p:cNvSpPr txBox="1"/>
          <p:nvPr/>
        </p:nvSpPr>
        <p:spPr>
          <a:xfrm>
            <a:off x="118050" y="6149825"/>
            <a:ext cx="3000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desktop version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Screen Shot 2017-07-10 at 4.25.57 PM.png" id="76" name="Google Shape;76;p16"/>
          <p:cNvPicPr preferRelativeResize="0"/>
          <p:nvPr/>
        </p:nvPicPr>
        <p:blipFill>
          <a:blip r:embed="rId4">
            <a:alphaModFix amt="15000"/>
          </a:blip>
          <a:stretch>
            <a:fillRect/>
          </a:stretch>
        </p:blipFill>
        <p:spPr>
          <a:xfrm>
            <a:off x="152396" y="683552"/>
            <a:ext cx="8839201" cy="5591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658.PNG"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038" y="50550"/>
            <a:ext cx="3857624" cy="6857998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8" name="Google Shape;78;p16"/>
          <p:cNvSpPr txBox="1"/>
          <p:nvPr/>
        </p:nvSpPr>
        <p:spPr>
          <a:xfrm>
            <a:off x="4084800" y="49493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</a:rPr>
              <a:t>mobile version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Garamond"/>
                <a:ea typeface="Garamond"/>
                <a:cs typeface="Garamond"/>
                <a:sym typeface="Garamond"/>
              </a:rPr>
              <a:t>Additional plug-ins</a:t>
            </a:r>
            <a:endParaRPr sz="60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57200" y="1600200"/>
            <a:ext cx="8229600" cy="25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60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Webclipper - web clippings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Skitch - drawing, annotations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Scannable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Font typeface="Helvetica Neue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Popularity of Evernote means lots               of third-party options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