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3" d="100"/>
          <a:sy n="43" d="100"/>
        </p:scale>
        <p:origin x="-187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24305145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STOP HERE and ask these questions. Possible responses: We don’t get all the information that’s out there, we aren’t open-minded to new ideas, it might further polarize debates on really contentious topics like gun control or global warming because when we all selectively expose ourselves to only our own ideas, it makes it seem like there isn’t a middle ground on the subject,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475"/>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9" name="Shape 9"/>
          <p:cNvSpPr txBox="1">
            <a:spLocks noGrp="1"/>
          </p:cNvSpPr>
          <p:nvPr>
            <p:ph type="subTitle" idx="1"/>
          </p:nvPr>
        </p:nvSpPr>
        <p:spPr>
          <a:xfrm>
            <a:off x="685800" y="3786738"/>
            <a:ext cx="7772400" cy="1046316"/>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600200"/>
            <a:ext cx="8229600" cy="4967573"/>
          </a:xfrm>
          <a:prstGeom prst="rect">
            <a:avLst/>
          </a:prstGeom>
        </p:spPr>
        <p:txBody>
          <a:bodyPr lIns="91425" tIns="91425" rIns="91425" b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5" name="Shape 15"/>
          <p:cNvSpPr txBox="1">
            <a:spLocks noGrp="1"/>
          </p:cNvSpPr>
          <p:nvPr>
            <p:ph type="body" idx="1"/>
          </p:nvPr>
        </p:nvSpPr>
        <p:spPr>
          <a:xfrm>
            <a:off x="457201" y="1600200"/>
            <a:ext cx="3994525" cy="4967573"/>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2"/>
          </p:nvPr>
        </p:nvSpPr>
        <p:spPr>
          <a:xfrm>
            <a:off x="4692274" y="1600200"/>
            <a:ext cx="3994525" cy="4967573"/>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9"/>
            <a:ext cx="8229600" cy="692693"/>
          </a:xfrm>
          <a:prstGeom prst="rect">
            <a:avLst/>
          </a:prstGeom>
        </p:spPr>
        <p:txBody>
          <a:bodyPr lIns="91425" tIns="91425" rIns="91425" bIns="91425" anchor="t" anchorCtr="0"/>
          <a:lstStyle>
            <a:lvl1pPr marL="285750" indent="-171450"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600200"/>
            <a:ext cx="8229600" cy="4967573"/>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5800" y="3495045"/>
            <a:ext cx="7772400" cy="1546475"/>
          </a:xfrm>
          <a:prstGeom prst="rect">
            <a:avLst/>
          </a:prstGeom>
        </p:spPr>
        <p:txBody>
          <a:bodyPr lIns="91425" tIns="91425" rIns="91425" bIns="91425" anchor="b" anchorCtr="0">
            <a:noAutofit/>
          </a:bodyPr>
          <a:lstStyle/>
          <a:p>
            <a:pPr>
              <a:buNone/>
            </a:pPr>
            <a:r>
              <a:rPr lang="en" sz="9600" dirty="0">
                <a:latin typeface="Garamond"/>
                <a:cs typeface="Garamond"/>
              </a:rPr>
              <a:t>Selective Exposure</a:t>
            </a:r>
          </a:p>
        </p:txBody>
      </p:sp>
      <p:sp>
        <p:nvSpPr>
          <p:cNvPr id="24" name="Shape 24"/>
          <p:cNvSpPr txBox="1">
            <a:spLocks noGrp="1"/>
          </p:cNvSpPr>
          <p:nvPr>
            <p:ph type="subTitle" idx="1"/>
          </p:nvPr>
        </p:nvSpPr>
        <p:spPr>
          <a:xfrm>
            <a:off x="685800" y="5322323"/>
            <a:ext cx="7772400" cy="1046316"/>
          </a:xfrm>
          <a:prstGeom prst="rect">
            <a:avLst/>
          </a:prstGeom>
        </p:spPr>
        <p:txBody>
          <a:bodyPr lIns="91425" tIns="91425" rIns="91425" bIns="91425" anchor="t" anchorCtr="0">
            <a:noAutofit/>
          </a:bodyPr>
          <a:lstStyle/>
          <a:p>
            <a:pPr>
              <a:buNone/>
            </a:pPr>
            <a:r>
              <a:rPr lang="en-US" dirty="0" smtClean="0">
                <a:solidFill>
                  <a:schemeClr val="tx1"/>
                </a:solidFill>
              </a:rPr>
              <a:t>News Literacy</a:t>
            </a:r>
            <a:endParaRPr lang="en" dirty="0">
              <a:solidFill>
                <a:schemeClr val="tx1"/>
              </a:solidFill>
            </a:endParaRP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a:buNone/>
            </a:pPr>
            <a:r>
              <a:rPr lang="en"/>
              <a:t>What is selective exposure?	</a:t>
            </a:r>
          </a:p>
        </p:txBody>
      </p:sp>
      <p:sp>
        <p:nvSpPr>
          <p:cNvPr id="30" name="Shape 30"/>
          <p:cNvSpPr txBox="1">
            <a:spLocks noGrp="1"/>
          </p:cNvSpPr>
          <p:nvPr>
            <p:ph type="body" idx="1"/>
          </p:nvPr>
        </p:nvSpPr>
        <p:spPr>
          <a:xfrm>
            <a:off x="457200" y="1600201"/>
            <a:ext cx="8229600" cy="4967599"/>
          </a:xfrm>
          <a:prstGeom prst="rect">
            <a:avLst/>
          </a:prstGeom>
          <a:ln>
            <a:noFill/>
          </a:ln>
        </p:spPr>
        <p:txBody>
          <a:bodyPr lIns="91425" tIns="91425" rIns="91425" bIns="91425" anchor="t" anchorCtr="0">
            <a:noAutofit/>
          </a:bodyPr>
          <a:lstStyle/>
          <a:p>
            <a:pPr marL="457200" lvl="0" indent="-419100" rtl="0">
              <a:buClr>
                <a:schemeClr val="dk1"/>
              </a:buClr>
              <a:buSzPct val="166666"/>
              <a:buFont typeface="Arial"/>
              <a:buChar char="•"/>
            </a:pPr>
            <a:r>
              <a:rPr lang="en"/>
              <a:t>The idea that</a:t>
            </a:r>
            <a:r>
              <a:rPr lang="en" b="1"/>
              <a:t> </a:t>
            </a:r>
            <a:r>
              <a:rPr lang="en" b="1">
                <a:solidFill>
                  <a:srgbClr val="0000FF"/>
                </a:solidFill>
              </a:rPr>
              <a:t>we look for information that confirms or supports the ideas we already hold dear</a:t>
            </a:r>
            <a:r>
              <a:rPr lang="en"/>
              <a:t> in our own minds</a:t>
            </a:r>
          </a:p>
          <a:p>
            <a:endParaRPr lang="en"/>
          </a:p>
          <a:p>
            <a:pPr marL="457200" lvl="0" indent="-419100">
              <a:buClr>
                <a:schemeClr val="dk1"/>
              </a:buClr>
              <a:buSzPct val="166666"/>
              <a:buFont typeface="Arial"/>
              <a:buChar char="•"/>
            </a:pPr>
            <a:r>
              <a:rPr lang="en"/>
              <a:t>It also means </a:t>
            </a:r>
            <a:r>
              <a:rPr lang="en" b="1">
                <a:solidFill>
                  <a:srgbClr val="0000FF"/>
                </a:solidFill>
              </a:rPr>
              <a:t>we tend to </a:t>
            </a:r>
            <a:r>
              <a:rPr lang="en" b="1" i="1">
                <a:solidFill>
                  <a:srgbClr val="0000FF"/>
                </a:solidFill>
              </a:rPr>
              <a:t>avoid</a:t>
            </a:r>
            <a:r>
              <a:rPr lang="en" b="1">
                <a:solidFill>
                  <a:srgbClr val="0000FF"/>
                </a:solidFill>
              </a:rPr>
              <a:t> information that conflicts</a:t>
            </a:r>
            <a:r>
              <a:rPr lang="en"/>
              <a:t> with our already-held beliefs</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a:buNone/>
            </a:pPr>
            <a:r>
              <a:rPr lang="en"/>
              <a:t>For example:</a:t>
            </a:r>
          </a:p>
        </p:txBody>
      </p:sp>
      <p:sp>
        <p:nvSpPr>
          <p:cNvPr id="36" name="Shape 36"/>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marL="457200" lvl="0" indent="-419100">
              <a:buClr>
                <a:schemeClr val="dk1"/>
              </a:buClr>
              <a:buSzPct val="166666"/>
              <a:buFont typeface="Arial"/>
              <a:buChar char="•"/>
            </a:pPr>
            <a:r>
              <a:rPr lang="en"/>
              <a:t>If you believe that global warming is really happening, you might consciously or subconsciously look for media reports that confirm your belief instead of looking for a wide range of perspectives.</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a:buNone/>
            </a:pPr>
            <a:r>
              <a:rPr lang="en"/>
              <a:t>How do we know this happens?</a:t>
            </a:r>
          </a:p>
        </p:txBody>
      </p:sp>
      <p:sp>
        <p:nvSpPr>
          <p:cNvPr id="42" name="Shape 42"/>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marL="457200" lvl="0" indent="-381000" rtl="0">
              <a:buClr>
                <a:schemeClr val="dk1"/>
              </a:buClr>
              <a:buSzPct val="166666"/>
              <a:buFont typeface="Arial"/>
              <a:buChar char="•"/>
            </a:pPr>
            <a:r>
              <a:rPr lang="en" sz="2400" dirty="0"/>
              <a:t>Media researchers have done studies to first figure out what people believe, and then to track the information they seek out.</a:t>
            </a:r>
          </a:p>
          <a:p>
            <a:endParaRPr lang="en" sz="2400" dirty="0"/>
          </a:p>
          <a:p>
            <a:pPr marL="457200" lvl="0" indent="-381000">
              <a:buClr>
                <a:schemeClr val="dk1"/>
              </a:buClr>
              <a:buSzPct val="166666"/>
              <a:buFont typeface="Arial"/>
              <a:buChar char="•"/>
            </a:pPr>
            <a:r>
              <a:rPr lang="en" sz="2400" dirty="0"/>
              <a:t>They found that as a whole, we generally feel like the media tends to be against whatever causes we believe in, so we look for information that confirms our </a:t>
            </a:r>
            <a:r>
              <a:rPr lang="en" sz="2400" dirty="0" smtClean="0"/>
              <a:t>thoughts</a:t>
            </a:r>
            <a:r>
              <a:rPr lang="en-US" sz="2400" dirty="0" smtClean="0"/>
              <a:t>.</a:t>
            </a:r>
            <a:endParaRPr lang="en" sz="2400" dirty="0"/>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a:buNone/>
            </a:pPr>
            <a:r>
              <a:rPr lang="en"/>
              <a:t>Do you think this is true?</a:t>
            </a:r>
          </a:p>
        </p:txBody>
      </p:sp>
      <p:sp>
        <p:nvSpPr>
          <p:cNvPr id="48" name="Shape 48"/>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Think about the kind of information you look for or the stories you read in the media. </a:t>
            </a:r>
          </a:p>
          <a:p>
            <a:endParaRPr lang="en"/>
          </a:p>
          <a:p>
            <a:pPr marL="457200" lvl="0" indent="-419100">
              <a:buClr>
                <a:schemeClr val="dk1"/>
              </a:buClr>
              <a:buSzPct val="166666"/>
              <a:buFont typeface="Arial"/>
              <a:buChar char="•"/>
            </a:pPr>
            <a:r>
              <a:rPr lang="en"/>
              <a:t>Do they tend to reinforce what you already think about a topic? Or do you purposefully look for information that contradicts your own beliefs?</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a:buNone/>
            </a:pPr>
            <a:r>
              <a:rPr lang="en"/>
              <a:t>Why might this be a problem?</a:t>
            </a:r>
          </a:p>
        </p:txBody>
      </p:sp>
      <p:sp>
        <p:nvSpPr>
          <p:cNvPr id="54" name="Shape 54"/>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If our goal in this class is to be </a:t>
            </a:r>
            <a:r>
              <a:rPr lang="en" b="1">
                <a:solidFill>
                  <a:srgbClr val="0000FF"/>
                </a:solidFill>
              </a:rPr>
              <a:t>well-rounded, news literate</a:t>
            </a:r>
            <a:r>
              <a:rPr lang="en" b="1" i="1">
                <a:solidFill>
                  <a:srgbClr val="0000FF"/>
                </a:solidFill>
              </a:rPr>
              <a:t> </a:t>
            </a:r>
            <a:r>
              <a:rPr lang="en" b="1">
                <a:solidFill>
                  <a:srgbClr val="0000FF"/>
                </a:solidFill>
              </a:rPr>
              <a:t>citizens</a:t>
            </a:r>
            <a:r>
              <a:rPr lang="en"/>
              <a:t>, why might this be a problem?</a:t>
            </a:r>
          </a:p>
          <a:p>
            <a:endParaRPr lang="en"/>
          </a:p>
          <a:p>
            <a:pPr marL="457200" lvl="0" indent="-419100">
              <a:buClr>
                <a:schemeClr val="dk1"/>
              </a:buClr>
              <a:buSzPct val="166666"/>
              <a:buFont typeface="Arial"/>
              <a:buChar char="•"/>
            </a:pPr>
            <a:r>
              <a:rPr lang="en"/>
              <a:t>What are some negative effects of this idea?</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a:buNone/>
            </a:pPr>
            <a:r>
              <a:rPr lang="en" sz="3400"/>
              <a:t>Remember our news literacy basics?</a:t>
            </a:r>
          </a:p>
        </p:txBody>
      </p:sp>
      <p:sp>
        <p:nvSpPr>
          <p:cNvPr id="60" name="Shape 60"/>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a:buNone/>
            </a:pPr>
            <a:r>
              <a:rPr lang="en" b="1">
                <a:solidFill>
                  <a:srgbClr val="0000FF"/>
                </a:solidFill>
              </a:rPr>
              <a:t>“It’s important to be aware of one’s own biases and assumptions and seek reliable information that challenges one’s own views.”</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329</Words>
  <Application>Microsoft Macintosh PowerPoint</Application>
  <PresentationFormat>On-screen Show (4:3)</PresentationFormat>
  <Paragraphs>23</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simple-light</vt:lpstr>
      <vt:lpstr>Selective Exposure</vt:lpstr>
      <vt:lpstr>What is selective exposure? </vt:lpstr>
      <vt:lpstr>For example:</vt:lpstr>
      <vt:lpstr>How do we know this happens?</vt:lpstr>
      <vt:lpstr>Do you think this is true?</vt:lpstr>
      <vt:lpstr>Why might this be a problem?</vt:lpstr>
      <vt:lpstr>Remember our news literacy basics?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Selective Exposure</dc:title>
  <cp:lastModifiedBy>Megan Fromm</cp:lastModifiedBy>
  <cp:revision>2</cp:revision>
  <dcterms:modified xsi:type="dcterms:W3CDTF">2015-07-10T19:36:47Z</dcterms:modified>
</cp:coreProperties>
</file>