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24"/>
  </p:notesMasterIdLst>
  <p:sldIdLst>
    <p:sldId id="256" r:id="rId2"/>
    <p:sldId id="257" r:id="rId3"/>
    <p:sldId id="258" r:id="rId4"/>
    <p:sldId id="259" r:id="rId5"/>
    <p:sldId id="260" r:id="rId6"/>
    <p:sldId id="276" r:id="rId7"/>
    <p:sldId id="261" r:id="rId8"/>
    <p:sldId id="277"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6EFE14-482C-47D9-8F3A-7C8DE6C81E8A}" v="21" dt="2019-03-28T05:56:52.850"/>
  </p1510:revLst>
</p1510:revInfo>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70" autoAdjust="0"/>
  </p:normalViewPr>
  <p:slideViewPr>
    <p:cSldViewPr snapToGrid="0">
      <p:cViewPr varScale="1">
        <p:scale>
          <a:sx n="63" d="100"/>
          <a:sy n="63" d="100"/>
        </p:scale>
        <p:origin x="15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West" userId="49ae1717-2027-4c18-917f-25fe8fa0aae2" providerId="ADAL" clId="{136EFE14-482C-47D9-8F3A-7C8DE6C81E8A}"/>
    <pc:docChg chg="undo custSel addSld modSld">
      <pc:chgData name="Rachel West" userId="49ae1717-2027-4c18-917f-25fe8fa0aae2" providerId="ADAL" clId="{136EFE14-482C-47D9-8F3A-7C8DE6C81E8A}" dt="2019-03-28T06:04:01.940" v="725" actId="20577"/>
      <pc:docMkLst>
        <pc:docMk/>
      </pc:docMkLst>
      <pc:sldChg chg="modNotesTx">
        <pc:chgData name="Rachel West" userId="49ae1717-2027-4c18-917f-25fe8fa0aae2" providerId="ADAL" clId="{136EFE14-482C-47D9-8F3A-7C8DE6C81E8A}" dt="2019-03-28T06:04:01.940" v="725" actId="20577"/>
        <pc:sldMkLst>
          <pc:docMk/>
          <pc:sldMk cId="0" sldId="256"/>
        </pc:sldMkLst>
      </pc:sldChg>
      <pc:sldChg chg="modSp">
        <pc:chgData name="Rachel West" userId="49ae1717-2027-4c18-917f-25fe8fa0aae2" providerId="ADAL" clId="{136EFE14-482C-47D9-8F3A-7C8DE6C81E8A}" dt="2019-03-28T05:41:36.411" v="0" actId="20577"/>
        <pc:sldMkLst>
          <pc:docMk/>
          <pc:sldMk cId="0" sldId="259"/>
        </pc:sldMkLst>
        <pc:spChg chg="mod">
          <ac:chgData name="Rachel West" userId="49ae1717-2027-4c18-917f-25fe8fa0aae2" providerId="ADAL" clId="{136EFE14-482C-47D9-8F3A-7C8DE6C81E8A}" dt="2019-03-28T05:41:36.411" v="0" actId="20577"/>
          <ac:spMkLst>
            <pc:docMk/>
            <pc:sldMk cId="0" sldId="259"/>
            <ac:spMk id="55" creationId="{00000000-0000-0000-0000-000000000000}"/>
          </ac:spMkLst>
        </pc:spChg>
      </pc:sldChg>
      <pc:sldChg chg="modSp modAnim">
        <pc:chgData name="Rachel West" userId="49ae1717-2027-4c18-917f-25fe8fa0aae2" providerId="ADAL" clId="{136EFE14-482C-47D9-8F3A-7C8DE6C81E8A}" dt="2019-03-28T05:41:42.158" v="1" actId="20577"/>
        <pc:sldMkLst>
          <pc:docMk/>
          <pc:sldMk cId="0" sldId="260"/>
        </pc:sldMkLst>
        <pc:spChg chg="mod">
          <ac:chgData name="Rachel West" userId="49ae1717-2027-4c18-917f-25fe8fa0aae2" providerId="ADAL" clId="{136EFE14-482C-47D9-8F3A-7C8DE6C81E8A}" dt="2019-03-28T05:41:42.158" v="1" actId="20577"/>
          <ac:spMkLst>
            <pc:docMk/>
            <pc:sldMk cId="0" sldId="260"/>
            <ac:spMk id="62" creationId="{00000000-0000-0000-0000-000000000000}"/>
          </ac:spMkLst>
        </pc:spChg>
      </pc:sldChg>
      <pc:sldChg chg="addSp modSp">
        <pc:chgData name="Rachel West" userId="49ae1717-2027-4c18-917f-25fe8fa0aae2" providerId="ADAL" clId="{136EFE14-482C-47D9-8F3A-7C8DE6C81E8A}" dt="2019-03-28T05:45:24.790" v="78" actId="571"/>
        <pc:sldMkLst>
          <pc:docMk/>
          <pc:sldMk cId="0" sldId="261"/>
        </pc:sldMkLst>
        <pc:spChg chg="add mod">
          <ac:chgData name="Rachel West" userId="49ae1717-2027-4c18-917f-25fe8fa0aae2" providerId="ADAL" clId="{136EFE14-482C-47D9-8F3A-7C8DE6C81E8A}" dt="2019-03-28T05:45:24.790" v="78" actId="571"/>
          <ac:spMkLst>
            <pc:docMk/>
            <pc:sldMk cId="0" sldId="261"/>
            <ac:spMk id="3" creationId="{5CBC895D-9CFB-4814-B8B9-F14C121079FE}"/>
          </ac:spMkLst>
        </pc:spChg>
      </pc:sldChg>
      <pc:sldChg chg="modSp">
        <pc:chgData name="Rachel West" userId="49ae1717-2027-4c18-917f-25fe8fa0aae2" providerId="ADAL" clId="{136EFE14-482C-47D9-8F3A-7C8DE6C81E8A}" dt="2019-03-28T05:56:38.341" v="278" actId="20577"/>
        <pc:sldMkLst>
          <pc:docMk/>
          <pc:sldMk cId="0" sldId="264"/>
        </pc:sldMkLst>
        <pc:spChg chg="mod">
          <ac:chgData name="Rachel West" userId="49ae1717-2027-4c18-917f-25fe8fa0aae2" providerId="ADAL" clId="{136EFE14-482C-47D9-8F3A-7C8DE6C81E8A}" dt="2019-03-28T05:56:38.341" v="278" actId="20577"/>
          <ac:spMkLst>
            <pc:docMk/>
            <pc:sldMk cId="0" sldId="264"/>
            <ac:spMk id="86" creationId="{00000000-0000-0000-0000-000000000000}"/>
          </ac:spMkLst>
        </pc:spChg>
      </pc:sldChg>
      <pc:sldChg chg="modSp">
        <pc:chgData name="Rachel West" userId="49ae1717-2027-4c18-917f-25fe8fa0aae2" providerId="ADAL" clId="{136EFE14-482C-47D9-8F3A-7C8DE6C81E8A}" dt="2019-03-28T05:56:52.849" v="286" actId="115"/>
        <pc:sldMkLst>
          <pc:docMk/>
          <pc:sldMk cId="0" sldId="265"/>
        </pc:sldMkLst>
        <pc:spChg chg="mod">
          <ac:chgData name="Rachel West" userId="49ae1717-2027-4c18-917f-25fe8fa0aae2" providerId="ADAL" clId="{136EFE14-482C-47D9-8F3A-7C8DE6C81E8A}" dt="2019-03-28T05:56:52.849" v="286" actId="115"/>
          <ac:spMkLst>
            <pc:docMk/>
            <pc:sldMk cId="0" sldId="265"/>
            <ac:spMk id="93" creationId="{00000000-0000-0000-0000-000000000000}"/>
          </ac:spMkLst>
        </pc:spChg>
      </pc:sldChg>
      <pc:sldChg chg="modSp">
        <pc:chgData name="Rachel West" userId="49ae1717-2027-4c18-917f-25fe8fa0aae2" providerId="ADAL" clId="{136EFE14-482C-47D9-8F3A-7C8DE6C81E8A}" dt="2019-03-28T05:57:29.113" v="290" actId="2711"/>
        <pc:sldMkLst>
          <pc:docMk/>
          <pc:sldMk cId="0" sldId="271"/>
        </pc:sldMkLst>
        <pc:spChg chg="mod">
          <ac:chgData name="Rachel West" userId="49ae1717-2027-4c18-917f-25fe8fa0aae2" providerId="ADAL" clId="{136EFE14-482C-47D9-8F3A-7C8DE6C81E8A}" dt="2019-03-28T05:57:29.113" v="290" actId="2711"/>
          <ac:spMkLst>
            <pc:docMk/>
            <pc:sldMk cId="0" sldId="271"/>
            <ac:spMk id="132" creationId="{00000000-0000-0000-0000-000000000000}"/>
          </ac:spMkLst>
        </pc:spChg>
        <pc:spChg chg="mod">
          <ac:chgData name="Rachel West" userId="49ae1717-2027-4c18-917f-25fe8fa0aae2" providerId="ADAL" clId="{136EFE14-482C-47D9-8F3A-7C8DE6C81E8A}" dt="2019-03-28T05:57:24.625" v="289" actId="403"/>
          <ac:spMkLst>
            <pc:docMk/>
            <pc:sldMk cId="0" sldId="271"/>
            <ac:spMk id="133" creationId="{00000000-0000-0000-0000-000000000000}"/>
          </ac:spMkLst>
        </pc:spChg>
      </pc:sldChg>
      <pc:sldChg chg="addSp delSp modSp add">
        <pc:chgData name="Rachel West" userId="49ae1717-2027-4c18-917f-25fe8fa0aae2" providerId="ADAL" clId="{136EFE14-482C-47D9-8F3A-7C8DE6C81E8A}" dt="2019-03-28T05:55:20.259" v="228" actId="122"/>
        <pc:sldMkLst>
          <pc:docMk/>
          <pc:sldMk cId="2783579444" sldId="276"/>
        </pc:sldMkLst>
        <pc:spChg chg="del mod">
          <ac:chgData name="Rachel West" userId="49ae1717-2027-4c18-917f-25fe8fa0aae2" providerId="ADAL" clId="{136EFE14-482C-47D9-8F3A-7C8DE6C81E8A}" dt="2019-03-28T05:52:50.933" v="122" actId="478"/>
          <ac:spMkLst>
            <pc:docMk/>
            <pc:sldMk cId="2783579444" sldId="276"/>
            <ac:spMk id="2" creationId="{E41F399C-820A-4C0B-B584-173655C1B208}"/>
          </ac:spMkLst>
        </pc:spChg>
        <pc:spChg chg="mod">
          <ac:chgData name="Rachel West" userId="49ae1717-2027-4c18-917f-25fe8fa0aae2" providerId="ADAL" clId="{136EFE14-482C-47D9-8F3A-7C8DE6C81E8A}" dt="2019-03-28T05:45:18.863" v="77" actId="20577"/>
          <ac:spMkLst>
            <pc:docMk/>
            <pc:sldMk cId="2783579444" sldId="276"/>
            <ac:spMk id="3" creationId="{4DF7CA34-D13B-4FA8-BBF9-1595A8C7F4BA}"/>
          </ac:spMkLst>
        </pc:spChg>
        <pc:spChg chg="add mod">
          <ac:chgData name="Rachel West" userId="49ae1717-2027-4c18-917f-25fe8fa0aae2" providerId="ADAL" clId="{136EFE14-482C-47D9-8F3A-7C8DE6C81E8A}" dt="2019-03-28T05:55:20.259" v="228" actId="122"/>
          <ac:spMkLst>
            <pc:docMk/>
            <pc:sldMk cId="2783579444" sldId="276"/>
            <ac:spMk id="5" creationId="{FAD05C53-BC01-4924-87D5-479568F18932}"/>
          </ac:spMkLst>
        </pc:spChg>
        <pc:graphicFrameChg chg="add del mod modGraphic">
          <ac:chgData name="Rachel West" userId="49ae1717-2027-4c18-917f-25fe8fa0aae2" providerId="ADAL" clId="{136EFE14-482C-47D9-8F3A-7C8DE6C81E8A}" dt="2019-03-28T05:54:58.750" v="181" actId="478"/>
          <ac:graphicFrameMkLst>
            <pc:docMk/>
            <pc:sldMk cId="2783579444" sldId="276"/>
            <ac:graphicFrameMk id="4" creationId="{08233A67-7A83-4DF8-85B6-577505EC09E6}"/>
          </ac:graphicFrameMkLst>
        </pc:graphicFrameChg>
      </pc:sldChg>
      <pc:sldChg chg="modSp add">
        <pc:chgData name="Rachel West" userId="49ae1717-2027-4c18-917f-25fe8fa0aae2" providerId="ADAL" clId="{136EFE14-482C-47D9-8F3A-7C8DE6C81E8A}" dt="2019-03-28T05:52:34.898" v="118" actId="20577"/>
        <pc:sldMkLst>
          <pc:docMk/>
          <pc:sldMk cId="2645081416" sldId="277"/>
        </pc:sldMkLst>
        <pc:spChg chg="mod">
          <ac:chgData name="Rachel West" userId="49ae1717-2027-4c18-917f-25fe8fa0aae2" providerId="ADAL" clId="{136EFE14-482C-47D9-8F3A-7C8DE6C81E8A}" dt="2019-03-28T05:52:34.898" v="118" actId="20577"/>
          <ac:spMkLst>
            <pc:docMk/>
            <pc:sldMk cId="2645081416" sldId="277"/>
            <ac:spMk id="2" creationId="{9101EF98-46E4-4ECF-8F64-5F0388158AF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r>
              <a:rPr lang="en-US" dirty="0"/>
              <a:t>There is a lot of vocabulary within this lesson. It may be difficult for students with low levels of English fluency. All students may benefit from completing one </a:t>
            </a:r>
            <a:r>
              <a:rPr lang="en-US"/>
              <a:t>or more vocabulary </a:t>
            </a:r>
            <a:r>
              <a:rPr lang="en-US" dirty="0"/>
              <a:t>activities prior to this lesson (included in the vocabulary strategies section of the JEA website). Additionally, there is a specific vocabulary handout to use as a preview.</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 </a:t>
            </a:r>
          </a:p>
        </p:txBody>
      </p:sp>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8" name="Shape 9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 </a:t>
            </a:r>
          </a:p>
        </p:txBody>
      </p:sp>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5" name="Shape 10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 </a:t>
            </a:r>
          </a:p>
        </p:txBody>
      </p:sp>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2" name="Shape 11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endParaRPr/>
          </a:p>
        </p:txBody>
      </p:sp>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endParaRPr/>
          </a:p>
        </p:txBody>
      </p:sp>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endParaRPr/>
          </a:p>
        </p:txBody>
      </p:sp>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endParaRPr/>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48" name="Shape 14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Opinion does not balance fact.  Facts balance facts. Opinion balances opinion.  If one side is more factual, as a news writer, you present it that way. </a:t>
            </a:r>
          </a:p>
        </p:txBody>
      </p:sp>
      <p:sp>
        <p:nvSpPr>
          <p:cNvPr id="149" name="Shape 14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54" name="Shape 15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Never said it would be easy …</a:t>
            </a:r>
          </a:p>
        </p:txBody>
      </p:sp>
      <p:sp>
        <p:nvSpPr>
          <p:cNvPr id="155" name="Shape 15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endParaRPr/>
          </a:p>
        </p:txBody>
      </p:sp>
      <p:sp>
        <p:nvSpPr>
          <p:cNvPr id="46" name="Shape 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Answer:  Yes.   News is always interesting.  Sometimes it’s interesting BECAUSE it’s important to the reader, but sometimes it’s news just because people find it interesting.  Most celebrity news is not important at all, but people love it and read it.   Most human interest news isn’t all that important but it’s news because it’s odd or weird or dramatic or emotional. </a:t>
            </a:r>
          </a:p>
        </p:txBody>
      </p:sp>
      <p:sp>
        <p:nvSpPr>
          <p:cNvPr id="53" name="Shape 5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Of course it can.  Your science and social studies textbooks are certainly informative and important to you, but they are not news.</a:t>
            </a:r>
          </a:p>
        </p:txBody>
      </p:sp>
      <p:sp>
        <p:nvSpPr>
          <p:cNvPr id="60" name="Shape 6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endParaRPr/>
          </a:p>
        </p:txBody>
      </p:sp>
      <p:sp>
        <p:nvSpPr>
          <p:cNvPr id="66" name="Shape 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endParaRP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endParaRPr/>
          </a:p>
        </p:txBody>
      </p:sp>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 </a:t>
            </a:r>
          </a:p>
        </p:txBody>
      </p:sp>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4" name="Shape 8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 </a:t>
            </a: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1" name="Shape 9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13" name="Shape 13"/>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9" name="Shape 19"/>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0" name="Shape 20"/>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3"/>
        <p:cNvGrpSpPr/>
        <p:nvPr/>
      </p:nvGrpSpPr>
      <p:grpSpPr>
        <a:xfrm>
          <a:off x="0" y="0"/>
          <a:ext cx="0" cy="0"/>
          <a:chOff x="0" y="0"/>
          <a:chExt cx="0" cy="0"/>
        </a:xfrm>
      </p:grpSpPr>
      <p:sp>
        <p:nvSpPr>
          <p:cNvPr id="24" name="Shape 24"/>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5"/>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6"/>
        <p:cNvGrpSpPr/>
        <p:nvPr/>
      </p:nvGrpSpPr>
      <p:grpSpPr>
        <a:xfrm>
          <a:off x="0" y="0"/>
          <a:ext cx="0" cy="0"/>
          <a:chOff x="0" y="0"/>
          <a:chExt cx="0" cy="0"/>
        </a:xfrm>
      </p:grpSpPr>
      <p:sp>
        <p:nvSpPr>
          <p:cNvPr id="27" name="Shape 27"/>
          <p:cNvSpPr txBox="1">
            <a:spLocks noGrp="1"/>
          </p:cNvSpPr>
          <p:nvPr>
            <p:ph type="body" idx="1"/>
          </p:nvPr>
        </p:nvSpPr>
        <p:spPr>
          <a:xfrm>
            <a:off x="457200" y="2020824"/>
            <a:ext cx="8229600" cy="4075199"/>
          </a:xfrm>
          <a:prstGeom prst="rect">
            <a:avLst/>
          </a:prstGeom>
          <a:noFill/>
          <a:ln>
            <a:noFill/>
          </a:ln>
        </p:spPr>
        <p:txBody>
          <a:bodyPr lIns="91425" tIns="91425" rIns="91425" bIns="91425" anchor="t" anchorCtr="0"/>
          <a:lstStyle>
            <a:lvl1pPr marL="0" indent="0" algn="ctr" rtl="0">
              <a:lnSpc>
                <a:spcPct val="100000"/>
              </a:lnSpc>
              <a:spcBef>
                <a:spcPts val="600"/>
              </a:spcBef>
              <a:spcAft>
                <a:spcPts val="0"/>
              </a:spcAft>
              <a:buClr>
                <a:schemeClr val="accent1"/>
              </a:buClr>
              <a:buFont typeface="Garamond"/>
              <a:buNone/>
              <a:defRPr/>
            </a:lvl1pPr>
            <a:lvl2pPr marL="0" indent="0" algn="ctr" rtl="0">
              <a:lnSpc>
                <a:spcPct val="100000"/>
              </a:lnSpc>
              <a:spcBef>
                <a:spcPts val="1200"/>
              </a:spcBef>
              <a:buClr>
                <a:schemeClr val="accent1"/>
              </a:buClr>
              <a:buFont typeface="Garamond"/>
              <a:buNone/>
              <a:defRPr/>
            </a:lvl2pPr>
            <a:lvl3pPr marL="0" indent="0" algn="ctr" rtl="0">
              <a:lnSpc>
                <a:spcPct val="100000"/>
              </a:lnSpc>
              <a:spcBef>
                <a:spcPts val="1200"/>
              </a:spcBef>
              <a:buClr>
                <a:schemeClr val="accent1"/>
              </a:buClr>
              <a:buFont typeface="Garamond"/>
              <a:buNone/>
              <a:defRPr/>
            </a:lvl3pPr>
            <a:lvl4pPr marL="0" indent="0" algn="ctr" rtl="0">
              <a:lnSpc>
                <a:spcPct val="100000"/>
              </a:lnSpc>
              <a:spcBef>
                <a:spcPts val="1200"/>
              </a:spcBef>
              <a:buClr>
                <a:schemeClr val="accent1"/>
              </a:buClr>
              <a:buFont typeface="Garamond"/>
              <a:buNone/>
              <a:defRPr/>
            </a:lvl4pPr>
            <a:lvl5pPr marL="0" indent="0" algn="ctr" rtl="0">
              <a:lnSpc>
                <a:spcPct val="100000"/>
              </a:lnSpc>
              <a:spcBef>
                <a:spcPts val="1200"/>
              </a:spcBef>
              <a:buClr>
                <a:schemeClr val="accent1"/>
              </a:buClr>
              <a:buFont typeface="Garamond"/>
              <a:buNone/>
              <a:defRPr/>
            </a:lvl5pPr>
            <a:lvl6pPr marL="0" indent="0" algn="ctr" rtl="0">
              <a:lnSpc>
                <a:spcPct val="100000"/>
              </a:lnSpc>
              <a:spcBef>
                <a:spcPts val="1200"/>
              </a:spcBef>
              <a:buClr>
                <a:schemeClr val="dk2"/>
              </a:buClr>
              <a:buFont typeface="Garamond"/>
              <a:buNone/>
              <a:defRPr/>
            </a:lvl6pPr>
            <a:lvl7pPr marL="0" indent="0" algn="ctr" rtl="0">
              <a:lnSpc>
                <a:spcPct val="100000"/>
              </a:lnSpc>
              <a:spcBef>
                <a:spcPts val="1200"/>
              </a:spcBef>
              <a:buClr>
                <a:schemeClr val="dk1"/>
              </a:buClr>
              <a:buFont typeface="Garamond"/>
              <a:buNone/>
              <a:defRPr/>
            </a:lvl7pPr>
            <a:lvl8pPr marL="0" indent="0" algn="ctr" rtl="0">
              <a:lnSpc>
                <a:spcPct val="100000"/>
              </a:lnSpc>
              <a:spcBef>
                <a:spcPts val="1200"/>
              </a:spcBef>
              <a:buClr>
                <a:schemeClr val="dk2"/>
              </a:buClr>
              <a:buFont typeface="Garamond"/>
              <a:buNone/>
              <a:defRPr/>
            </a:lvl8pPr>
            <a:lvl9pPr marL="0" indent="0" algn="ctr" rtl="0">
              <a:lnSpc>
                <a:spcPct val="100000"/>
              </a:lnSpc>
              <a:spcBef>
                <a:spcPts val="1200"/>
              </a:spcBef>
              <a:buClr>
                <a:schemeClr val="dk1"/>
              </a:buClr>
              <a:buFont typeface="Garamond"/>
              <a:buNone/>
              <a:defRPr/>
            </a:lvl9pPr>
          </a:lstStyle>
          <a:p>
            <a:endParaRPr/>
          </a:p>
        </p:txBody>
      </p:sp>
      <p:sp>
        <p:nvSpPr>
          <p:cNvPr id="28" name="Shape 28"/>
          <p:cNvSpPr txBox="1">
            <a:spLocks noGrp="1"/>
          </p:cNvSpPr>
          <p:nvPr>
            <p:ph type="title"/>
          </p:nvPr>
        </p:nvSpPr>
        <p:spPr>
          <a:xfrm>
            <a:off x="2514600" y="975358"/>
            <a:ext cx="4114800" cy="701100"/>
          </a:xfrm>
          <a:prstGeom prst="rect">
            <a:avLst/>
          </a:prstGeom>
          <a:solidFill>
            <a:schemeClr val="dk1"/>
          </a:solidFill>
          <a:ln w="76200" cap="flat">
            <a:solidFill>
              <a:schemeClr val="dk1"/>
            </a:solidFill>
            <a:prstDash val="solid"/>
            <a:miter/>
            <a:headEnd type="none" w="med" len="med"/>
            <a:tailEnd type="none" w="med" len="med"/>
          </a:ln>
        </p:spPr>
        <p:txBody>
          <a:bodyPr lIns="91425" tIns="91425" rIns="91425" bIns="91425" anchor="ctr" anchorCtr="0"/>
          <a:lstStyle>
            <a:lvl1pPr algn="ctr" rtl="0">
              <a:spcBef>
                <a:spcPts val="400"/>
              </a:spcBef>
              <a:buClr>
                <a:srgbClr val="FEFEFE"/>
              </a:buClr>
              <a:buFont typeface="Garamond"/>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9" name="Shape 29"/>
          <p:cNvSpPr txBox="1">
            <a:spLocks noGrp="1"/>
          </p:cNvSpPr>
          <p:nvPr>
            <p:ph type="dt" idx="10"/>
          </p:nvPr>
        </p:nvSpPr>
        <p:spPr>
          <a:xfrm>
            <a:off x="2981325" y="273180"/>
            <a:ext cx="3181200" cy="292200"/>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chemeClr val="dk1"/>
              </a:buClr>
              <a:buFont typeface="Garamond"/>
              <a:buNone/>
              <a:defRPr/>
            </a:lvl1pPr>
            <a:lvl2pPr marL="457200" marR="0" indent="0" algn="l" rtl="0">
              <a:lnSpc>
                <a:spcPct val="100000"/>
              </a:lnSpc>
              <a:spcBef>
                <a:spcPts val="0"/>
              </a:spcBef>
              <a:spcAft>
                <a:spcPts val="0"/>
              </a:spcAft>
              <a:buClr>
                <a:schemeClr val="dk1"/>
              </a:buClr>
              <a:buFont typeface="Garamond"/>
              <a:buNone/>
              <a:defRPr/>
            </a:lvl2pPr>
            <a:lvl3pPr marL="914400" marR="0" indent="0" algn="l" rtl="0">
              <a:lnSpc>
                <a:spcPct val="100000"/>
              </a:lnSpc>
              <a:spcBef>
                <a:spcPts val="0"/>
              </a:spcBef>
              <a:spcAft>
                <a:spcPts val="0"/>
              </a:spcAft>
              <a:buClr>
                <a:schemeClr val="dk1"/>
              </a:buClr>
              <a:buFont typeface="Garamond"/>
              <a:buNone/>
              <a:defRPr/>
            </a:lvl3pPr>
            <a:lvl4pPr marL="1371600" marR="0" indent="0" algn="l" rtl="0">
              <a:lnSpc>
                <a:spcPct val="100000"/>
              </a:lnSpc>
              <a:spcBef>
                <a:spcPts val="0"/>
              </a:spcBef>
              <a:spcAft>
                <a:spcPts val="0"/>
              </a:spcAft>
              <a:buClr>
                <a:schemeClr val="dk1"/>
              </a:buClr>
              <a:buFont typeface="Garamond"/>
              <a:buNone/>
              <a:defRPr/>
            </a:lvl4pPr>
            <a:lvl5pPr marL="1828800" marR="0" indent="0" algn="l" rtl="0">
              <a:lnSpc>
                <a:spcPct val="100000"/>
              </a:lnSpc>
              <a:spcBef>
                <a:spcPts val="0"/>
              </a:spcBef>
              <a:spcAft>
                <a:spcPts val="0"/>
              </a:spcAft>
              <a:buClr>
                <a:schemeClr val="dk1"/>
              </a:buClr>
              <a:buFont typeface="Garamond"/>
              <a:buNone/>
              <a:defRPr/>
            </a:lvl5pPr>
            <a:lvl6pPr marL="2286000" marR="0" indent="0" algn="l" rtl="0">
              <a:lnSpc>
                <a:spcPct val="100000"/>
              </a:lnSpc>
              <a:spcBef>
                <a:spcPts val="0"/>
              </a:spcBef>
              <a:spcAft>
                <a:spcPts val="0"/>
              </a:spcAft>
              <a:buClr>
                <a:schemeClr val="dk1"/>
              </a:buClr>
              <a:buFont typeface="Garamond"/>
              <a:buNone/>
              <a:defRPr/>
            </a:lvl6pPr>
            <a:lvl7pPr marL="2743200" marR="0" indent="0" algn="l" rtl="0">
              <a:lnSpc>
                <a:spcPct val="100000"/>
              </a:lnSpc>
              <a:spcBef>
                <a:spcPts val="0"/>
              </a:spcBef>
              <a:spcAft>
                <a:spcPts val="0"/>
              </a:spcAft>
              <a:buClr>
                <a:schemeClr val="dk1"/>
              </a:buClr>
              <a:buFont typeface="Garamond"/>
              <a:buNone/>
              <a:defRPr/>
            </a:lvl7pPr>
            <a:lvl8pPr marL="3200400" marR="0" indent="0" algn="l" rtl="0">
              <a:lnSpc>
                <a:spcPct val="100000"/>
              </a:lnSpc>
              <a:spcBef>
                <a:spcPts val="0"/>
              </a:spcBef>
              <a:spcAft>
                <a:spcPts val="0"/>
              </a:spcAft>
              <a:buClr>
                <a:schemeClr val="dk1"/>
              </a:buClr>
              <a:buFont typeface="Garamond"/>
              <a:buNone/>
              <a:defRPr/>
            </a:lvl8pPr>
            <a:lvl9pPr marL="3657600" marR="0" indent="0" algn="l" rtl="0">
              <a:lnSpc>
                <a:spcPct val="100000"/>
              </a:lnSpc>
              <a:spcBef>
                <a:spcPts val="0"/>
              </a:spcBef>
              <a:spcAft>
                <a:spcPts val="0"/>
              </a:spcAft>
              <a:buClr>
                <a:schemeClr val="dk1"/>
              </a:buClr>
              <a:buFont typeface="Garamond"/>
              <a:buNone/>
              <a:defRPr/>
            </a:lvl9pPr>
          </a:lstStyle>
          <a:p>
            <a:endParaRPr/>
          </a:p>
        </p:txBody>
      </p:sp>
      <p:sp>
        <p:nvSpPr>
          <p:cNvPr id="30" name="Shape 30"/>
          <p:cNvSpPr txBox="1">
            <a:spLocks noGrp="1"/>
          </p:cNvSpPr>
          <p:nvPr>
            <p:ph type="sldNum" idx="12"/>
          </p:nvPr>
        </p:nvSpPr>
        <p:spPr>
          <a:xfrm>
            <a:off x="4038600" y="6172200"/>
            <a:ext cx="1066799" cy="304799"/>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chemeClr val="dk1"/>
              </a:buClr>
              <a:buFont typeface="Garamond"/>
              <a:buNone/>
              <a:defRPr/>
            </a:lvl1pPr>
            <a:lvl2pPr marL="457200" marR="0" indent="0" algn="l" rtl="0">
              <a:lnSpc>
                <a:spcPct val="100000"/>
              </a:lnSpc>
              <a:spcBef>
                <a:spcPts val="0"/>
              </a:spcBef>
              <a:spcAft>
                <a:spcPts val="0"/>
              </a:spcAft>
              <a:buClr>
                <a:schemeClr val="dk1"/>
              </a:buClr>
              <a:buFont typeface="Garamond"/>
              <a:buNone/>
              <a:defRPr/>
            </a:lvl2pPr>
            <a:lvl3pPr marL="914400" marR="0" indent="0" algn="l" rtl="0">
              <a:lnSpc>
                <a:spcPct val="100000"/>
              </a:lnSpc>
              <a:spcBef>
                <a:spcPts val="0"/>
              </a:spcBef>
              <a:spcAft>
                <a:spcPts val="0"/>
              </a:spcAft>
              <a:buClr>
                <a:schemeClr val="dk1"/>
              </a:buClr>
              <a:buFont typeface="Garamond"/>
              <a:buNone/>
              <a:defRPr/>
            </a:lvl3pPr>
            <a:lvl4pPr marL="1371600" marR="0" indent="0" algn="l" rtl="0">
              <a:lnSpc>
                <a:spcPct val="100000"/>
              </a:lnSpc>
              <a:spcBef>
                <a:spcPts val="0"/>
              </a:spcBef>
              <a:spcAft>
                <a:spcPts val="0"/>
              </a:spcAft>
              <a:buClr>
                <a:schemeClr val="dk1"/>
              </a:buClr>
              <a:buFont typeface="Garamond"/>
              <a:buNone/>
              <a:defRPr/>
            </a:lvl4pPr>
            <a:lvl5pPr marL="1828800" marR="0" indent="0" algn="l" rtl="0">
              <a:lnSpc>
                <a:spcPct val="100000"/>
              </a:lnSpc>
              <a:spcBef>
                <a:spcPts val="0"/>
              </a:spcBef>
              <a:spcAft>
                <a:spcPts val="0"/>
              </a:spcAft>
              <a:buClr>
                <a:schemeClr val="dk1"/>
              </a:buClr>
              <a:buFont typeface="Garamond"/>
              <a:buNone/>
              <a:defRPr/>
            </a:lvl5pPr>
            <a:lvl6pPr marL="2286000" marR="0" indent="0" algn="l" rtl="0">
              <a:lnSpc>
                <a:spcPct val="100000"/>
              </a:lnSpc>
              <a:spcBef>
                <a:spcPts val="0"/>
              </a:spcBef>
              <a:spcAft>
                <a:spcPts val="0"/>
              </a:spcAft>
              <a:buClr>
                <a:schemeClr val="dk1"/>
              </a:buClr>
              <a:buFont typeface="Garamond"/>
              <a:buNone/>
              <a:defRPr/>
            </a:lvl6pPr>
            <a:lvl7pPr marL="2743200" marR="0" indent="0" algn="l" rtl="0">
              <a:lnSpc>
                <a:spcPct val="100000"/>
              </a:lnSpc>
              <a:spcBef>
                <a:spcPts val="0"/>
              </a:spcBef>
              <a:spcAft>
                <a:spcPts val="0"/>
              </a:spcAft>
              <a:buClr>
                <a:schemeClr val="dk1"/>
              </a:buClr>
              <a:buFont typeface="Garamond"/>
              <a:buNone/>
              <a:defRPr/>
            </a:lvl7pPr>
            <a:lvl8pPr marL="3200400" marR="0" indent="0" algn="l" rtl="0">
              <a:lnSpc>
                <a:spcPct val="100000"/>
              </a:lnSpc>
              <a:spcBef>
                <a:spcPts val="0"/>
              </a:spcBef>
              <a:spcAft>
                <a:spcPts val="0"/>
              </a:spcAft>
              <a:buClr>
                <a:schemeClr val="dk1"/>
              </a:buClr>
              <a:buFont typeface="Garamond"/>
              <a:buNone/>
              <a:defRPr/>
            </a:lvl8pPr>
            <a:lvl9pPr marL="3657600" marR="0" indent="0" algn="l" rtl="0">
              <a:lnSpc>
                <a:spcPct val="100000"/>
              </a:lnSpc>
              <a:spcBef>
                <a:spcPts val="0"/>
              </a:spcBef>
              <a:spcAft>
                <a:spcPts val="0"/>
              </a:spcAft>
              <a:buClr>
                <a:schemeClr val="dk1"/>
              </a:buClr>
              <a:buFont typeface="Garamond"/>
              <a:buNone/>
              <a:defRPr/>
            </a:lvl9pPr>
          </a:lstStyle>
          <a:p>
            <a:endParaRPr/>
          </a:p>
        </p:txBody>
      </p:sp>
      <p:sp>
        <p:nvSpPr>
          <p:cNvPr id="31" name="Shape 31"/>
          <p:cNvSpPr txBox="1">
            <a:spLocks noGrp="1"/>
          </p:cNvSpPr>
          <p:nvPr>
            <p:ph type="ftr" idx="11"/>
          </p:nvPr>
        </p:nvSpPr>
        <p:spPr>
          <a:xfrm>
            <a:off x="1447800" y="6486525"/>
            <a:ext cx="6248399" cy="292200"/>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chemeClr val="dk1"/>
              </a:buClr>
              <a:buFont typeface="Garamond"/>
              <a:buNone/>
              <a:defRPr/>
            </a:lvl1pPr>
            <a:lvl2pPr marL="457200" marR="0" indent="0" algn="l" rtl="0">
              <a:lnSpc>
                <a:spcPct val="100000"/>
              </a:lnSpc>
              <a:spcBef>
                <a:spcPts val="0"/>
              </a:spcBef>
              <a:spcAft>
                <a:spcPts val="0"/>
              </a:spcAft>
              <a:buClr>
                <a:schemeClr val="dk1"/>
              </a:buClr>
              <a:buFont typeface="Garamond"/>
              <a:buNone/>
              <a:defRPr/>
            </a:lvl2pPr>
            <a:lvl3pPr marL="914400" marR="0" indent="0" algn="l" rtl="0">
              <a:lnSpc>
                <a:spcPct val="100000"/>
              </a:lnSpc>
              <a:spcBef>
                <a:spcPts val="0"/>
              </a:spcBef>
              <a:spcAft>
                <a:spcPts val="0"/>
              </a:spcAft>
              <a:buClr>
                <a:schemeClr val="dk1"/>
              </a:buClr>
              <a:buFont typeface="Garamond"/>
              <a:buNone/>
              <a:defRPr/>
            </a:lvl3pPr>
            <a:lvl4pPr marL="1371600" marR="0" indent="0" algn="l" rtl="0">
              <a:lnSpc>
                <a:spcPct val="100000"/>
              </a:lnSpc>
              <a:spcBef>
                <a:spcPts val="0"/>
              </a:spcBef>
              <a:spcAft>
                <a:spcPts val="0"/>
              </a:spcAft>
              <a:buClr>
                <a:schemeClr val="dk1"/>
              </a:buClr>
              <a:buFont typeface="Garamond"/>
              <a:buNone/>
              <a:defRPr/>
            </a:lvl4pPr>
            <a:lvl5pPr marL="1828800" marR="0" indent="0" algn="l" rtl="0">
              <a:lnSpc>
                <a:spcPct val="100000"/>
              </a:lnSpc>
              <a:spcBef>
                <a:spcPts val="0"/>
              </a:spcBef>
              <a:spcAft>
                <a:spcPts val="0"/>
              </a:spcAft>
              <a:buClr>
                <a:schemeClr val="dk1"/>
              </a:buClr>
              <a:buFont typeface="Garamond"/>
              <a:buNone/>
              <a:defRPr/>
            </a:lvl5pPr>
            <a:lvl6pPr marL="2286000" marR="0" indent="0" algn="l" rtl="0">
              <a:lnSpc>
                <a:spcPct val="100000"/>
              </a:lnSpc>
              <a:spcBef>
                <a:spcPts val="0"/>
              </a:spcBef>
              <a:spcAft>
                <a:spcPts val="0"/>
              </a:spcAft>
              <a:buClr>
                <a:schemeClr val="dk1"/>
              </a:buClr>
              <a:buFont typeface="Garamond"/>
              <a:buNone/>
              <a:defRPr/>
            </a:lvl6pPr>
            <a:lvl7pPr marL="2743200" marR="0" indent="0" algn="l" rtl="0">
              <a:lnSpc>
                <a:spcPct val="100000"/>
              </a:lnSpc>
              <a:spcBef>
                <a:spcPts val="0"/>
              </a:spcBef>
              <a:spcAft>
                <a:spcPts val="0"/>
              </a:spcAft>
              <a:buClr>
                <a:schemeClr val="dk1"/>
              </a:buClr>
              <a:buFont typeface="Garamond"/>
              <a:buNone/>
              <a:defRPr/>
            </a:lvl7pPr>
            <a:lvl8pPr marL="3200400" marR="0" indent="0" algn="l" rtl="0">
              <a:lnSpc>
                <a:spcPct val="100000"/>
              </a:lnSpc>
              <a:spcBef>
                <a:spcPts val="0"/>
              </a:spcBef>
              <a:spcAft>
                <a:spcPts val="0"/>
              </a:spcAft>
              <a:buClr>
                <a:schemeClr val="dk1"/>
              </a:buClr>
              <a:buFont typeface="Garamond"/>
              <a:buNone/>
              <a:defRPr/>
            </a:lvl8pPr>
            <a:lvl9pPr marL="3657600" marR="0" indent="0" algn="l" rtl="0">
              <a:lnSpc>
                <a:spcPct val="100000"/>
              </a:lnSpc>
              <a:spcBef>
                <a:spcPts val="0"/>
              </a:spcBef>
              <a:spcAft>
                <a:spcPts val="0"/>
              </a:spcAft>
              <a:buClr>
                <a:schemeClr val="dk1"/>
              </a:buClr>
              <a:buFont typeface="Garamond"/>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10" name="Shape 10"/>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body" idx="1"/>
          </p:nvPr>
        </p:nvSpPr>
        <p:spPr>
          <a:xfrm>
            <a:off x="457200" y="2020824"/>
            <a:ext cx="8229600" cy="4075199"/>
          </a:xfrm>
          <a:prstGeom prst="rect">
            <a:avLst/>
          </a:prstGeom>
        </p:spPr>
        <p:txBody>
          <a:bodyPr lIns="91425" tIns="91425" rIns="91425" bIns="91425" anchor="t" anchorCtr="0">
            <a:noAutofit/>
          </a:bodyPr>
          <a:lstStyle/>
          <a:p>
            <a:endParaRPr/>
          </a:p>
        </p:txBody>
      </p:sp>
      <p:pic>
        <p:nvPicPr>
          <p:cNvPr id="34" name="Shape 34"/>
          <p:cNvPicPr preferRelativeResize="0"/>
          <p:nvPr/>
        </p:nvPicPr>
        <p:blipFill>
          <a:blip r:embed="rId3"/>
          <a:stretch>
            <a:fillRect/>
          </a:stretch>
        </p:blipFill>
        <p:spPr>
          <a:xfrm>
            <a:off x="-81631" y="0"/>
            <a:ext cx="9307259" cy="6858001"/>
          </a:xfrm>
          <a:prstGeom prst="rect">
            <a:avLst/>
          </a:prstGeom>
          <a:noFill/>
          <a:ln>
            <a:noFill/>
          </a:ln>
        </p:spPr>
      </p:pic>
      <p:sp>
        <p:nvSpPr>
          <p:cNvPr id="35" name="Shape 35"/>
          <p:cNvSpPr txBox="1"/>
          <p:nvPr/>
        </p:nvSpPr>
        <p:spPr>
          <a:xfrm>
            <a:off x="-22925" y="2463875"/>
            <a:ext cx="9248700" cy="1930499"/>
          </a:xfrm>
          <a:prstGeom prst="rect">
            <a:avLst/>
          </a:prstGeom>
        </p:spPr>
        <p:txBody>
          <a:bodyPr lIns="91425" tIns="91425" rIns="91425" bIns="91425" anchor="t" anchorCtr="0">
            <a:noAutofit/>
          </a:bodyPr>
          <a:lstStyle/>
          <a:p>
            <a:pPr algn="ctr">
              <a:buNone/>
            </a:pPr>
            <a:r>
              <a:rPr lang="en-US" sz="9600">
                <a:latin typeface="Garamond"/>
                <a:ea typeface="Garamond"/>
                <a:cs typeface="Garamond"/>
                <a:sym typeface="Garamond"/>
              </a:rPr>
              <a:t>News Defined</a:t>
            </a:r>
          </a:p>
        </p:txBody>
      </p:sp>
      <p:sp>
        <p:nvSpPr>
          <p:cNvPr id="36" name="Shape 36"/>
          <p:cNvSpPr txBox="1"/>
          <p:nvPr/>
        </p:nvSpPr>
        <p:spPr>
          <a:xfrm>
            <a:off x="-95825" y="5327975"/>
            <a:ext cx="9321599" cy="904499"/>
          </a:xfrm>
          <a:prstGeom prst="rect">
            <a:avLst/>
          </a:prstGeom>
        </p:spPr>
        <p:txBody>
          <a:bodyPr lIns="91425" tIns="91425" rIns="91425" bIns="91425" anchor="t" anchorCtr="0">
            <a:noAutofit/>
          </a:bodyPr>
          <a:lstStyle/>
          <a:p>
            <a:pPr algn="ctr">
              <a:buNone/>
            </a:pPr>
            <a:r>
              <a:rPr lang="en-US" sz="3000">
                <a:latin typeface="Helvetica Neue"/>
                <a:ea typeface="Helvetica Neue"/>
                <a:cs typeface="Helvetica Neue"/>
                <a:sym typeface="Helvetica Neue"/>
              </a:rPr>
              <a:t>News Writing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p:nvPr/>
        </p:nvSpPr>
        <p:spPr>
          <a:xfrm>
            <a:off x="152400" y="779462"/>
            <a:ext cx="4038598" cy="612475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C00000"/>
              </a:buClr>
              <a:buSzPct val="25000"/>
              <a:buFont typeface="Garamond"/>
              <a:buNone/>
            </a:pPr>
            <a:r>
              <a:rPr lang="en-US" sz="3600" b="0" i="0" u="none" strike="noStrike" cap="none" baseline="0">
                <a:solidFill>
                  <a:srgbClr val="C00000"/>
                </a:solidFill>
                <a:latin typeface="Helvetica Neue"/>
                <a:ea typeface="Helvetica Neue"/>
                <a:cs typeface="Helvetica Neue"/>
                <a:sym typeface="Helvetica Neue"/>
                <a:rtl val="0"/>
              </a:rPr>
              <a:t>Fact:</a:t>
            </a:r>
            <a:r>
              <a:rPr lang="en-US" sz="4400" b="0" i="0" u="none" strike="noStrike" cap="none" baseline="0">
                <a:solidFill>
                  <a:srgbClr val="C00000"/>
                </a:solidFill>
                <a:latin typeface="Helvetica Neue"/>
                <a:ea typeface="Helvetica Neue"/>
                <a:cs typeface="Helvetica Neue"/>
                <a:sym typeface="Helvetica Neue"/>
                <a:rtl val="0"/>
              </a:rPr>
              <a:t> </a:t>
            </a:r>
            <a:r>
              <a:rPr lang="en-US" sz="3000" b="0" i="0" u="none" strike="noStrike" cap="none" baseline="0">
                <a:solidFill>
                  <a:schemeClr val="dk1"/>
                </a:solidFill>
                <a:latin typeface="Helvetica Neue"/>
                <a:ea typeface="Helvetica Neue"/>
                <a:cs typeface="Helvetica Neue"/>
                <a:sym typeface="Helvetica Neue"/>
                <a:rtl val="0"/>
              </a:rPr>
              <a:t>Something that can be verified, measured or proven. Example: It is 78 degrees.</a:t>
            </a:r>
          </a:p>
          <a:p>
            <a:endParaRPr lang="en-US" sz="3000" b="0" i="0" u="none" strike="noStrike" cap="none" baseline="0">
              <a:solidFill>
                <a:schemeClr val="dk1"/>
              </a:solidFill>
              <a:latin typeface="Helvetica Neue"/>
              <a:ea typeface="Helvetica Neue"/>
              <a:cs typeface="Helvetica Neue"/>
              <a:sym typeface="Helvetica Neue"/>
              <a:rtl val="0"/>
            </a:endParaRPr>
          </a:p>
          <a:p>
            <a:pPr marL="0" marR="0" lvl="0" indent="0" algn="l" rtl="0">
              <a:lnSpc>
                <a:spcPct val="100000"/>
              </a:lnSpc>
              <a:spcBef>
                <a:spcPts val="0"/>
              </a:spcBef>
              <a:spcAft>
                <a:spcPts val="0"/>
              </a:spcAft>
              <a:buClr>
                <a:srgbClr val="C00000"/>
              </a:buClr>
              <a:buSzPct val="25000"/>
              <a:buFont typeface="Garamond"/>
              <a:buNone/>
            </a:pPr>
            <a:r>
              <a:rPr lang="en-US" sz="3600" b="0" i="0" u="none" strike="noStrike" cap="none" baseline="0">
                <a:solidFill>
                  <a:srgbClr val="C00000"/>
                </a:solidFill>
                <a:latin typeface="Helvetica Neue"/>
                <a:ea typeface="Helvetica Neue"/>
                <a:cs typeface="Helvetica Neue"/>
                <a:sym typeface="Helvetica Neue"/>
                <a:rtl val="0"/>
              </a:rPr>
              <a:t>Opinion:</a:t>
            </a:r>
            <a:r>
              <a:rPr lang="en-US" sz="4400" b="0" i="0" u="none" strike="noStrike" cap="none" baseline="0">
                <a:solidFill>
                  <a:srgbClr val="C00000"/>
                </a:solidFill>
                <a:latin typeface="Helvetica Neue"/>
                <a:ea typeface="Helvetica Neue"/>
                <a:cs typeface="Helvetica Neue"/>
                <a:sym typeface="Helvetica Neue"/>
                <a:rtl val="0"/>
              </a:rPr>
              <a:t> </a:t>
            </a:r>
            <a:r>
              <a:rPr lang="en-US" sz="3000" b="0" i="0" u="none" strike="noStrike" cap="none" baseline="0">
                <a:solidFill>
                  <a:schemeClr val="dk1"/>
                </a:solidFill>
                <a:latin typeface="Helvetica Neue"/>
                <a:ea typeface="Helvetica Neue"/>
                <a:cs typeface="Helvetica Neue"/>
                <a:sym typeface="Helvetica Neue"/>
                <a:rtl val="0"/>
              </a:rPr>
              <a:t>A personal viewpoint, subject to interpretation. Example: It is hot outside.</a:t>
            </a:r>
          </a:p>
          <a:p>
            <a:endParaRPr lang="en-US" sz="3000" b="0" i="0" u="none" strike="noStrike" cap="none" baseline="0">
              <a:solidFill>
                <a:schemeClr val="dk1"/>
              </a:solidFill>
              <a:latin typeface="Helvetica Neue"/>
              <a:ea typeface="Helvetica Neue"/>
              <a:cs typeface="Helvetica Neue"/>
              <a:sym typeface="Helvetica Neue"/>
              <a:rtl val="0"/>
            </a:endParaRPr>
          </a:p>
        </p:txBody>
      </p:sp>
      <p:pic>
        <p:nvPicPr>
          <p:cNvPr id="80" name="Shape 80"/>
          <p:cNvPicPr preferRelativeResize="0"/>
          <p:nvPr/>
        </p:nvPicPr>
        <p:blipFill>
          <a:blip r:embed="rId3"/>
          <a:stretch>
            <a:fillRect/>
          </a:stretch>
        </p:blipFill>
        <p:spPr>
          <a:xfrm>
            <a:off x="4191000" y="914400"/>
            <a:ext cx="4667250" cy="4667250"/>
          </a:xfrm>
          <a:prstGeom prst="rect">
            <a:avLst/>
          </a:prstGeom>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304800" y="1905000"/>
            <a:ext cx="8458199" cy="48006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100000"/>
              <a:buFont typeface="Helvetica Neue"/>
              <a:buChar char="•"/>
            </a:pPr>
            <a:r>
              <a:rPr lang="en-US" sz="3000" b="0" i="0" u="none" strike="noStrike" cap="none" baseline="0" dirty="0">
                <a:solidFill>
                  <a:srgbClr val="000000"/>
                </a:solidFill>
                <a:latin typeface="Helvetica Neue"/>
                <a:ea typeface="Helvetica Neue"/>
                <a:cs typeface="Helvetica Neue"/>
                <a:sym typeface="Helvetica Neue"/>
                <a:rtl val="0"/>
              </a:rPr>
              <a:t>Verify each fact and quote. If you’re in doubt, check with your source.</a:t>
            </a:r>
          </a:p>
          <a:p>
            <a:pPr marL="0" marR="0" lvl="0" indent="0" algn="l" rtl="0">
              <a:lnSpc>
                <a:spcPct val="100000"/>
              </a:lnSpc>
              <a:spcBef>
                <a:spcPts val="1500"/>
              </a:spcBef>
              <a:spcAft>
                <a:spcPts val="0"/>
              </a:spcAft>
              <a:buClr>
                <a:srgbClr val="000000"/>
              </a:buClr>
              <a:buSzPct val="100000"/>
              <a:buFont typeface="Helvetica Neue"/>
              <a:buChar char="•"/>
            </a:pPr>
            <a:r>
              <a:rPr lang="en-US" sz="3000" b="0" i="0" u="none" strike="noStrike" cap="none" baseline="0" dirty="0">
                <a:solidFill>
                  <a:srgbClr val="000000"/>
                </a:solidFill>
                <a:latin typeface="Helvetica Neue"/>
                <a:ea typeface="Helvetica Neue"/>
                <a:cs typeface="Helvetica Neue"/>
                <a:sym typeface="Helvetica Neue"/>
                <a:rtl val="0"/>
              </a:rPr>
              <a:t>Double-check spellings of names, grade levels, and titles. Refer to official documents listing this information.</a:t>
            </a:r>
          </a:p>
          <a:p>
            <a:pPr marL="0" marR="0" lvl="0" indent="0" algn="l" rtl="0">
              <a:lnSpc>
                <a:spcPct val="100000"/>
              </a:lnSpc>
              <a:spcBef>
                <a:spcPts val="1500"/>
              </a:spcBef>
              <a:spcAft>
                <a:spcPts val="0"/>
              </a:spcAft>
              <a:buClr>
                <a:srgbClr val="000000"/>
              </a:buClr>
              <a:buSzPct val="100000"/>
              <a:buFont typeface="Helvetica Neue"/>
              <a:buChar char="•"/>
            </a:pPr>
            <a:r>
              <a:rPr lang="en-US" sz="3000" b="0" i="0" u="none" strike="noStrike" cap="none" baseline="0" dirty="0">
                <a:solidFill>
                  <a:srgbClr val="000000"/>
                </a:solidFill>
                <a:latin typeface="Helvetica Neue"/>
                <a:ea typeface="Helvetica Neue"/>
                <a:cs typeface="Helvetica Neue"/>
                <a:sym typeface="Helvetica Neue"/>
                <a:rtl val="0"/>
              </a:rPr>
              <a:t>Use Google or </a:t>
            </a:r>
            <a:r>
              <a:rPr lang="en-US" sz="3000" b="0" i="0" u="none" strike="noStrike" cap="none" baseline="0" dirty="0" err="1">
                <a:solidFill>
                  <a:srgbClr val="000000"/>
                </a:solidFill>
                <a:latin typeface="Helvetica Neue"/>
                <a:ea typeface="Helvetica Neue"/>
                <a:cs typeface="Helvetica Neue"/>
                <a:sym typeface="Helvetica Neue"/>
                <a:rtl val="0"/>
              </a:rPr>
              <a:t>YellowBook</a:t>
            </a:r>
            <a:r>
              <a:rPr lang="en-US" sz="3000" b="0" i="0" u="none" strike="noStrike" cap="none" baseline="0" dirty="0">
                <a:solidFill>
                  <a:srgbClr val="000000"/>
                </a:solidFill>
                <a:latin typeface="Helvetica Neue"/>
                <a:ea typeface="Helvetica Neue"/>
                <a:cs typeface="Helvetica Neue"/>
                <a:sym typeface="Helvetica Neue"/>
                <a:rtl val="0"/>
              </a:rPr>
              <a:t> to double-check the names of organizations, businesses, and places.</a:t>
            </a:r>
          </a:p>
          <a:p>
            <a:pPr marL="0" marR="0" lvl="0" indent="0" algn="l" rtl="0">
              <a:lnSpc>
                <a:spcPct val="100000"/>
              </a:lnSpc>
              <a:spcBef>
                <a:spcPts val="1500"/>
              </a:spcBef>
              <a:spcAft>
                <a:spcPts val="0"/>
              </a:spcAft>
              <a:buClr>
                <a:srgbClr val="000000"/>
              </a:buClr>
              <a:buSzPct val="100000"/>
              <a:buFont typeface="Helvetica Neue"/>
              <a:buChar char="•"/>
            </a:pPr>
            <a:r>
              <a:rPr lang="en-US" sz="3000" b="0" i="0" u="none" strike="noStrike" cap="none" baseline="0" dirty="0">
                <a:solidFill>
                  <a:srgbClr val="000000"/>
                </a:solidFill>
                <a:latin typeface="Helvetica Neue"/>
                <a:ea typeface="Helvetica Neue"/>
                <a:cs typeface="Helvetica Neue"/>
                <a:sym typeface="Helvetica Neue"/>
                <a:rtl val="0"/>
              </a:rPr>
              <a:t>Double-check all dates </a:t>
            </a:r>
            <a:r>
              <a:rPr lang="en-US" sz="3000" b="0" i="0" strike="noStrike" cap="none" baseline="0" dirty="0">
                <a:solidFill>
                  <a:srgbClr val="000000"/>
                </a:solidFill>
                <a:latin typeface="Helvetica Neue"/>
                <a:ea typeface="Helvetica Neue"/>
                <a:cs typeface="Helvetica Neue"/>
                <a:sym typeface="Helvetica Neue"/>
                <a:rtl val="0"/>
              </a:rPr>
              <a:t>using a calendar.</a:t>
            </a:r>
          </a:p>
          <a:p>
            <a:endParaRPr lang="en-US" sz="3000" b="0" i="0" strike="noStrike" cap="none" baseline="0" dirty="0">
              <a:solidFill>
                <a:srgbClr val="000000"/>
              </a:solidFill>
              <a:latin typeface="Helvetica Neue"/>
              <a:ea typeface="Helvetica Neue"/>
              <a:cs typeface="Helvetica Neue"/>
              <a:sym typeface="Helvetica Neue"/>
              <a:rtl val="0"/>
            </a:endParaRPr>
          </a:p>
        </p:txBody>
      </p:sp>
      <p:sp>
        <p:nvSpPr>
          <p:cNvPr id="87" name="Shape 87"/>
          <p:cNvSpPr txBox="1"/>
          <p:nvPr/>
        </p:nvSpPr>
        <p:spPr>
          <a:xfrm>
            <a:off x="344900" y="746675"/>
            <a:ext cx="7325099" cy="1061699"/>
          </a:xfrm>
          <a:prstGeom prst="rect">
            <a:avLst/>
          </a:prstGeom>
        </p:spPr>
        <p:txBody>
          <a:bodyPr lIns="91425" tIns="91425" rIns="91425" bIns="91425" anchor="t" anchorCtr="0">
            <a:noAutofit/>
          </a:bodyPr>
          <a:lstStyle/>
          <a:p>
            <a:pPr lvl="0" rtl="0">
              <a:buNone/>
            </a:pPr>
            <a:r>
              <a:rPr lang="en-US" sz="3600" b="1">
                <a:latin typeface="Helvetica Neue"/>
                <a:ea typeface="Helvetica Neue"/>
                <a:cs typeface="Helvetica Neue"/>
                <a:sym typeface="Helvetica Neue"/>
              </a:rPr>
              <a:t>Tips for accurate reporting</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p:nvPr/>
        </p:nvSpPr>
        <p:spPr>
          <a:xfrm>
            <a:off x="533400" y="1905000"/>
            <a:ext cx="8153398" cy="4493538"/>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Garamond"/>
              <a:buNone/>
            </a:pPr>
            <a:r>
              <a:rPr lang="en-US" sz="3600" dirty="0">
                <a:solidFill>
                  <a:schemeClr val="dk1"/>
                </a:solidFill>
                <a:latin typeface="Helvetica Neue"/>
                <a:ea typeface="Helvetica Neue"/>
                <a:cs typeface="Helvetica Neue"/>
                <a:sym typeface="Helvetica Neue"/>
              </a:rPr>
              <a:t>• </a:t>
            </a:r>
            <a:r>
              <a:rPr lang="en-US" sz="3600" b="0" i="0" u="none" strike="noStrike" cap="none" baseline="0" dirty="0">
                <a:solidFill>
                  <a:schemeClr val="dk1"/>
                </a:solidFill>
                <a:latin typeface="Helvetica Neue"/>
                <a:ea typeface="Helvetica Neue"/>
                <a:cs typeface="Helvetica Neue"/>
                <a:sym typeface="Helvetica Neue"/>
                <a:rtl val="0"/>
              </a:rPr>
              <a:t>To be </a:t>
            </a:r>
            <a:r>
              <a:rPr lang="en-US" sz="3600" b="1" dirty="0">
                <a:solidFill>
                  <a:schemeClr val="dk1"/>
                </a:solidFill>
                <a:latin typeface="Helvetica Neue"/>
                <a:ea typeface="Helvetica Neue"/>
                <a:cs typeface="Helvetica Neue"/>
                <a:sym typeface="Helvetica Neue"/>
                <a:rtl val="0"/>
              </a:rPr>
              <a:t>fair</a:t>
            </a:r>
            <a:r>
              <a:rPr lang="en-US" sz="3600" b="0" i="0" u="none" strike="noStrike" cap="none" baseline="0" dirty="0">
                <a:solidFill>
                  <a:schemeClr val="dk1"/>
                </a:solidFill>
                <a:latin typeface="Helvetica Neue"/>
                <a:ea typeface="Helvetica Neue"/>
                <a:cs typeface="Helvetica Neue"/>
                <a:sym typeface="Helvetica Neue"/>
                <a:rtl val="0"/>
              </a:rPr>
              <a:t> when</a:t>
            </a:r>
            <a:r>
              <a:rPr lang="en-US" sz="3600" b="0" i="0" u="none" strike="noStrike" cap="none" dirty="0">
                <a:solidFill>
                  <a:schemeClr val="dk1"/>
                </a:solidFill>
                <a:latin typeface="Helvetica Neue"/>
                <a:ea typeface="Helvetica Neue"/>
                <a:cs typeface="Helvetica Neue"/>
                <a:sym typeface="Helvetica Neue"/>
                <a:rtl val="0"/>
              </a:rPr>
              <a:t> </a:t>
            </a:r>
            <a:r>
              <a:rPr lang="en-US" sz="3600" b="0" i="0" u="none" strike="noStrike" cap="none" baseline="0" dirty="0">
                <a:solidFill>
                  <a:schemeClr val="dk1"/>
                </a:solidFill>
                <a:latin typeface="Helvetica Neue"/>
                <a:ea typeface="Helvetica Neue"/>
                <a:cs typeface="Helvetica Neue"/>
                <a:sym typeface="Helvetica Neue"/>
                <a:rtl val="0"/>
              </a:rPr>
              <a:t>reporting, you must report the facts </a:t>
            </a:r>
            <a:r>
              <a:rPr lang="en-US" sz="3600" b="0" i="1" u="none" strike="noStrike" cap="none" baseline="0" dirty="0">
                <a:solidFill>
                  <a:schemeClr val="dk1"/>
                </a:solidFill>
                <a:latin typeface="Helvetica Neue"/>
                <a:ea typeface="Helvetica Neue"/>
                <a:cs typeface="Helvetica Neue"/>
                <a:sym typeface="Helvetica Neue"/>
                <a:rtl val="0"/>
              </a:rPr>
              <a:t>without </a:t>
            </a:r>
            <a:r>
              <a:rPr lang="en-US" sz="3600" b="0" i="1" u="sng" strike="noStrike" cap="none" baseline="0" dirty="0">
                <a:solidFill>
                  <a:schemeClr val="dk1"/>
                </a:solidFill>
                <a:latin typeface="Helvetica Neue"/>
                <a:ea typeface="Helvetica Neue"/>
                <a:cs typeface="Helvetica Neue"/>
                <a:sym typeface="Helvetica Neue"/>
                <a:rtl val="0"/>
              </a:rPr>
              <a:t>bias</a:t>
            </a:r>
            <a:r>
              <a:rPr lang="en-US" sz="3600" b="0" i="0" u="none" strike="noStrike" cap="none" baseline="0" dirty="0">
                <a:solidFill>
                  <a:schemeClr val="dk1"/>
                </a:solidFill>
                <a:latin typeface="Helvetica Neue"/>
                <a:ea typeface="Helvetica Neue"/>
                <a:cs typeface="Helvetica Neue"/>
                <a:sym typeface="Helvetica Neue"/>
                <a:rtl val="0"/>
              </a:rPr>
              <a:t>.</a:t>
            </a:r>
          </a:p>
          <a:p>
            <a:pPr marL="0" marR="0" lvl="0" indent="0" algn="l" rtl="0">
              <a:lnSpc>
                <a:spcPct val="100000"/>
              </a:lnSpc>
              <a:spcBef>
                <a:spcPts val="2200"/>
              </a:spcBef>
              <a:spcAft>
                <a:spcPts val="0"/>
              </a:spcAft>
              <a:buClr>
                <a:schemeClr val="dk1"/>
              </a:buClr>
              <a:buSzPct val="25000"/>
              <a:buFont typeface="Garamond"/>
              <a:buNone/>
            </a:pPr>
            <a:r>
              <a:rPr lang="en-US" sz="3600" dirty="0">
                <a:solidFill>
                  <a:schemeClr val="dk1"/>
                </a:solidFill>
                <a:latin typeface="Helvetica Neue"/>
                <a:ea typeface="Helvetica Neue"/>
                <a:cs typeface="Helvetica Neue"/>
                <a:sym typeface="Helvetica Neue"/>
              </a:rPr>
              <a:t>•</a:t>
            </a:r>
            <a:r>
              <a:rPr lang="en-US" sz="3600" b="0" i="0" u="none" strike="noStrike" cap="none" baseline="0" dirty="0">
                <a:solidFill>
                  <a:schemeClr val="dk1"/>
                </a:solidFill>
                <a:latin typeface="Helvetica Neue"/>
                <a:ea typeface="Helvetica Neue"/>
                <a:cs typeface="Helvetica Neue"/>
                <a:sym typeface="Helvetica Neue"/>
                <a:rtl val="0"/>
              </a:rPr>
              <a:t> You cannot let your own personal opinion, your feelings for the subject or your membership in a club or team slant your reporting.</a:t>
            </a:r>
          </a:p>
        </p:txBody>
      </p:sp>
      <p:sp>
        <p:nvSpPr>
          <p:cNvPr id="94" name="Shape 94"/>
          <p:cNvSpPr txBox="1"/>
          <p:nvPr/>
        </p:nvSpPr>
        <p:spPr>
          <a:xfrm>
            <a:off x="497300" y="746675"/>
            <a:ext cx="7325099" cy="1061699"/>
          </a:xfrm>
          <a:prstGeom prst="rect">
            <a:avLst/>
          </a:prstGeom>
        </p:spPr>
        <p:txBody>
          <a:bodyPr lIns="91425" tIns="91425" rIns="91425" bIns="91425" anchor="t" anchorCtr="0">
            <a:noAutofit/>
          </a:bodyPr>
          <a:lstStyle/>
          <a:p>
            <a:pPr lvl="0" rtl="0">
              <a:buNone/>
            </a:pPr>
            <a:r>
              <a:rPr lang="en-US" sz="3600" b="1">
                <a:latin typeface="Helvetica Neue"/>
                <a:ea typeface="Helvetica Neue"/>
                <a:cs typeface="Helvetica Neue"/>
                <a:sym typeface="Helvetica Neue"/>
              </a:rPr>
              <a:t>Objective reporting</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Effect transition="in" filter="fade">
                                      <p:cBhvr>
                                        <p:cTn id="7" dur="2000"/>
                                        <p:tgtEl>
                                          <p:spTgt spid="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3">
                                            <p:txEl>
                                              <p:pRg st="1" end="1"/>
                                            </p:txEl>
                                          </p:spTgt>
                                        </p:tgtEl>
                                        <p:attrNameLst>
                                          <p:attrName>style.visibility</p:attrName>
                                        </p:attrNameLst>
                                      </p:cBhvr>
                                      <p:to>
                                        <p:strVal val="visible"/>
                                      </p:to>
                                    </p:set>
                                    <p:animEffect transition="in" filter="fade">
                                      <p:cBhvr>
                                        <p:cTn id="12" dur="2000"/>
                                        <p:tgtEl>
                                          <p:spTgt spid="9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p:nvPr/>
        </p:nvSpPr>
        <p:spPr>
          <a:xfrm>
            <a:off x="381000" y="1447800"/>
            <a:ext cx="8610599" cy="612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Garamond"/>
              <a:buNone/>
            </a:pPr>
            <a:r>
              <a:rPr lang="en-US" sz="2400" b="0" i="1" u="none" strike="noStrike" cap="none" baseline="0">
                <a:solidFill>
                  <a:schemeClr val="dk1"/>
                </a:solidFill>
                <a:latin typeface="Helvetica Neue"/>
                <a:ea typeface="Helvetica Neue"/>
                <a:cs typeface="Helvetica Neue"/>
                <a:sym typeface="Helvetica Neue"/>
                <a:rtl val="0"/>
              </a:rPr>
              <a:t>In journalism, “objective” doesn’t refer to what you’re tested on or what you have to learn today.</a:t>
            </a:r>
          </a:p>
          <a:p>
            <a:endParaRPr lang="en-US" sz="2400" b="0" i="1" u="none" strike="noStrike" cap="none" baseline="0">
              <a:solidFill>
                <a:schemeClr val="dk1"/>
              </a:solidFill>
              <a:latin typeface="Helvetica Neue"/>
              <a:ea typeface="Helvetica Neue"/>
              <a:cs typeface="Helvetica Neue"/>
              <a:sym typeface="Helvetica Neue"/>
              <a:rtl val="0"/>
            </a:endParaRPr>
          </a:p>
          <a:p>
            <a:pPr marL="0" marR="0" lvl="0" indent="0" algn="l" rtl="0">
              <a:lnSpc>
                <a:spcPct val="100000"/>
              </a:lnSpc>
              <a:spcBef>
                <a:spcPts val="0"/>
              </a:spcBef>
              <a:spcAft>
                <a:spcPts val="0"/>
              </a:spcAft>
              <a:buClr>
                <a:srgbClr val="C00000"/>
              </a:buClr>
              <a:buSzPct val="25000"/>
              <a:buFont typeface="Garamond"/>
              <a:buNone/>
            </a:pPr>
            <a:r>
              <a:rPr lang="en-US" sz="3000" b="1" i="0" u="none" strike="noStrike" cap="none" baseline="0">
                <a:solidFill>
                  <a:srgbClr val="C00000"/>
                </a:solidFill>
                <a:latin typeface="Helvetica Neue"/>
                <a:ea typeface="Helvetica Neue"/>
                <a:cs typeface="Helvetica Neue"/>
                <a:sym typeface="Helvetica Neue"/>
                <a:rtl val="0"/>
              </a:rPr>
              <a:t>Objective</a:t>
            </a:r>
            <a:r>
              <a:rPr lang="en-US" sz="3000" b="0" i="0" u="none" strike="noStrike" cap="none" baseline="0">
                <a:solidFill>
                  <a:schemeClr val="dk1"/>
                </a:solidFill>
                <a:latin typeface="Helvetica Neue"/>
                <a:ea typeface="Helvetica Neue"/>
                <a:cs typeface="Helvetica Neue"/>
                <a:sym typeface="Helvetica Neue"/>
                <a:rtl val="0"/>
              </a:rPr>
              <a:t> means: </a:t>
            </a:r>
            <a:r>
              <a:rPr lang="en-US" sz="3000" i="0" u="none" strike="noStrike" cap="none" baseline="0">
                <a:solidFill>
                  <a:schemeClr val="dk1"/>
                </a:solidFill>
                <a:latin typeface="Helvetica Neue"/>
                <a:ea typeface="Helvetica Neue"/>
                <a:cs typeface="Helvetica Neue"/>
                <a:sym typeface="Helvetica Neue"/>
                <a:rtl val="0"/>
              </a:rPr>
              <a:t>not influenced by personal feelings, interpretations, or prejudice; based on facts; unbiased.</a:t>
            </a:r>
          </a:p>
          <a:p>
            <a:pPr marL="0" marR="0" lvl="0" indent="0" algn="l" rtl="0">
              <a:lnSpc>
                <a:spcPct val="100000"/>
              </a:lnSpc>
              <a:spcBef>
                <a:spcPts val="0"/>
              </a:spcBef>
              <a:spcAft>
                <a:spcPts val="0"/>
              </a:spcAft>
              <a:buClr>
                <a:schemeClr val="dk1"/>
              </a:buClr>
              <a:buSzPct val="25000"/>
              <a:buFont typeface="Garamond"/>
              <a:buNone/>
            </a:pPr>
            <a:r>
              <a:rPr lang="en-US" sz="3000">
                <a:solidFill>
                  <a:schemeClr val="dk1"/>
                </a:solidFill>
                <a:latin typeface="Helvetica Neue"/>
                <a:ea typeface="Helvetica Neue"/>
                <a:cs typeface="Helvetica Neue"/>
                <a:sym typeface="Helvetica Neue"/>
              </a:rPr>
              <a:t>• </a:t>
            </a:r>
            <a:r>
              <a:rPr lang="en-US" sz="3000" b="0" i="0" u="none" strike="noStrike" cap="none" baseline="0">
                <a:solidFill>
                  <a:schemeClr val="dk1"/>
                </a:solidFill>
                <a:latin typeface="Helvetica Neue"/>
                <a:ea typeface="Helvetica Neue"/>
                <a:cs typeface="Helvetica Neue"/>
                <a:sym typeface="Helvetica Neue"/>
                <a:rtl val="0"/>
              </a:rPr>
              <a:t>It is the opposite of “subjective.”</a:t>
            </a:r>
          </a:p>
          <a:p>
            <a:endParaRPr lang="en-US" sz="3000" b="0" i="0" u="none" strike="noStrike" cap="none" baseline="0">
              <a:solidFill>
                <a:schemeClr val="dk1"/>
              </a:solidFill>
              <a:latin typeface="Helvetica Neue"/>
              <a:ea typeface="Helvetica Neue"/>
              <a:cs typeface="Helvetica Neue"/>
              <a:sym typeface="Helvetica Neue"/>
              <a:rtl val="0"/>
            </a:endParaRPr>
          </a:p>
          <a:p>
            <a:pPr marL="0" marR="0" lvl="0" indent="0" algn="l" rtl="0">
              <a:lnSpc>
                <a:spcPct val="100000"/>
              </a:lnSpc>
              <a:spcBef>
                <a:spcPts val="0"/>
              </a:spcBef>
              <a:spcAft>
                <a:spcPts val="0"/>
              </a:spcAft>
              <a:buClr>
                <a:srgbClr val="C00000"/>
              </a:buClr>
              <a:buSzPct val="25000"/>
              <a:buFont typeface="Garamond"/>
              <a:buNone/>
            </a:pPr>
            <a:r>
              <a:rPr lang="en-US" sz="3000" b="1" i="0" u="none" strike="noStrike" cap="none" baseline="0">
                <a:solidFill>
                  <a:srgbClr val="C00000"/>
                </a:solidFill>
                <a:latin typeface="Helvetica Neue"/>
                <a:ea typeface="Helvetica Neue"/>
                <a:cs typeface="Helvetica Neue"/>
                <a:sym typeface="Helvetica Neue"/>
                <a:rtl val="0"/>
              </a:rPr>
              <a:t>Subjective</a:t>
            </a:r>
            <a:r>
              <a:rPr lang="en-US" sz="3000" b="1" i="0" u="none" strike="noStrike" cap="none" baseline="0">
                <a:solidFill>
                  <a:schemeClr val="dk1"/>
                </a:solidFill>
                <a:latin typeface="Helvetica Neue"/>
                <a:ea typeface="Helvetica Neue"/>
                <a:cs typeface="Helvetica Neue"/>
                <a:sym typeface="Helvetica Neue"/>
                <a:rtl val="0"/>
              </a:rPr>
              <a:t> </a:t>
            </a:r>
            <a:r>
              <a:rPr lang="en-US" sz="3000" b="0" i="0" u="none" strike="noStrike" cap="none" baseline="0">
                <a:solidFill>
                  <a:schemeClr val="dk1"/>
                </a:solidFill>
                <a:latin typeface="Helvetica Neue"/>
                <a:ea typeface="Helvetica Neue"/>
                <a:cs typeface="Helvetica Neue"/>
                <a:sym typeface="Helvetica Neue"/>
                <a:rtl val="0"/>
              </a:rPr>
              <a:t>means: </a:t>
            </a:r>
            <a:r>
              <a:rPr lang="en-US" sz="3000" i="0" u="none" strike="noStrike" cap="none" baseline="0">
                <a:solidFill>
                  <a:schemeClr val="dk1"/>
                </a:solidFill>
                <a:latin typeface="Helvetica Neue"/>
                <a:ea typeface="Helvetica Neue"/>
                <a:cs typeface="Helvetica Neue"/>
                <a:sym typeface="Helvetica Neue"/>
                <a:rtl val="0"/>
              </a:rPr>
              <a:t>placing excessive emphasis on one's own moods, attitudes, opinions, etc.; focused on yourself.</a:t>
            </a:r>
          </a:p>
          <a:p>
            <a:pPr marL="0" marR="0" lvl="0" indent="0" algn="l" rtl="0">
              <a:lnSpc>
                <a:spcPct val="100000"/>
              </a:lnSpc>
              <a:spcBef>
                <a:spcPts val="0"/>
              </a:spcBef>
              <a:spcAft>
                <a:spcPts val="0"/>
              </a:spcAft>
              <a:buClr>
                <a:schemeClr val="dk1"/>
              </a:buClr>
              <a:buSzPct val="25000"/>
              <a:buFont typeface="Garamond"/>
              <a:buNone/>
            </a:pPr>
            <a:r>
              <a:rPr lang="en-US" sz="3000">
                <a:solidFill>
                  <a:schemeClr val="dk1"/>
                </a:solidFill>
                <a:latin typeface="Helvetica Neue"/>
                <a:ea typeface="Helvetica Neue"/>
                <a:cs typeface="Helvetica Neue"/>
                <a:sym typeface="Helvetica Neue"/>
              </a:rPr>
              <a:t>• </a:t>
            </a:r>
            <a:r>
              <a:rPr lang="en-US" sz="3000" b="0" i="0" u="none" strike="noStrike" cap="none" baseline="0">
                <a:solidFill>
                  <a:schemeClr val="dk1"/>
                </a:solidFill>
                <a:latin typeface="Helvetica Neue"/>
                <a:ea typeface="Helvetica Neue"/>
                <a:cs typeface="Helvetica Neue"/>
                <a:sym typeface="Helvetica Neue"/>
                <a:rtl val="0"/>
              </a:rPr>
              <a:t>If you are subjective, you are biased, not fair.</a:t>
            </a:r>
          </a:p>
          <a:p>
            <a:endParaRPr lang="en-US" sz="3000" b="0" i="0" u="none" strike="noStrike" cap="none" baseline="0">
              <a:solidFill>
                <a:schemeClr val="dk1"/>
              </a:solidFill>
              <a:latin typeface="Helvetica Neue"/>
              <a:ea typeface="Helvetica Neue"/>
              <a:cs typeface="Helvetica Neue"/>
              <a:sym typeface="Helvetica Neue"/>
              <a:rtl val="0"/>
            </a:endParaRPr>
          </a:p>
        </p:txBody>
      </p:sp>
      <p:sp>
        <p:nvSpPr>
          <p:cNvPr id="101" name="Shape 101"/>
          <p:cNvSpPr txBox="1"/>
          <p:nvPr/>
        </p:nvSpPr>
        <p:spPr>
          <a:xfrm>
            <a:off x="344900" y="746675"/>
            <a:ext cx="7325099" cy="1061699"/>
          </a:xfrm>
          <a:prstGeom prst="rect">
            <a:avLst/>
          </a:prstGeom>
        </p:spPr>
        <p:txBody>
          <a:bodyPr lIns="91425" tIns="91425" rIns="91425" bIns="91425" anchor="t" anchorCtr="0">
            <a:noAutofit/>
          </a:bodyPr>
          <a:lstStyle/>
          <a:p>
            <a:pPr lvl="0" rtl="0">
              <a:buNone/>
            </a:pPr>
            <a:r>
              <a:rPr lang="en-US" sz="3600" b="1">
                <a:latin typeface="Helvetica Neue"/>
                <a:ea typeface="Helvetica Neue"/>
                <a:cs typeface="Helvetica Neue"/>
                <a:sym typeface="Helvetica Neue"/>
              </a:rPr>
              <a:t>Objective reporting</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20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20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20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2000"/>
                                        <p:tgtEl>
                                          <p:spTgt spid="1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0">
                                            <p:txEl>
                                              <p:pRg st="4" end="4"/>
                                            </p:txEl>
                                          </p:spTgt>
                                        </p:tgtEl>
                                        <p:attrNameLst>
                                          <p:attrName>style.visibility</p:attrName>
                                        </p:attrNameLst>
                                      </p:cBhvr>
                                      <p:to>
                                        <p:strVal val="visible"/>
                                      </p:to>
                                    </p:set>
                                    <p:animEffect transition="in" filter="fade">
                                      <p:cBhvr>
                                        <p:cTn id="27" dur="2000"/>
                                        <p:tgtEl>
                                          <p:spTgt spid="10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0">
                                            <p:txEl>
                                              <p:pRg st="5" end="5"/>
                                            </p:txEl>
                                          </p:spTgt>
                                        </p:tgtEl>
                                        <p:attrNameLst>
                                          <p:attrName>style.visibility</p:attrName>
                                        </p:attrNameLst>
                                      </p:cBhvr>
                                      <p:to>
                                        <p:strVal val="visible"/>
                                      </p:to>
                                    </p:set>
                                    <p:animEffect transition="in" filter="fade">
                                      <p:cBhvr>
                                        <p:cTn id="32" dur="2000"/>
                                        <p:tgtEl>
                                          <p:spTgt spid="10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0">
                                            <p:txEl>
                                              <p:pRg st="6" end="6"/>
                                            </p:txEl>
                                          </p:spTgt>
                                        </p:tgtEl>
                                        <p:attrNameLst>
                                          <p:attrName>style.visibility</p:attrName>
                                        </p:attrNameLst>
                                      </p:cBhvr>
                                      <p:to>
                                        <p:strVal val="visible"/>
                                      </p:to>
                                    </p:set>
                                    <p:animEffect transition="in" filter="fade">
                                      <p:cBhvr>
                                        <p:cTn id="37" dur="2000"/>
                                        <p:tgtEl>
                                          <p:spTgt spid="10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0">
                                            <p:txEl>
                                              <p:pRg st="7" end="7"/>
                                            </p:txEl>
                                          </p:spTgt>
                                        </p:tgtEl>
                                        <p:attrNameLst>
                                          <p:attrName>style.visibility</p:attrName>
                                        </p:attrNameLst>
                                      </p:cBhvr>
                                      <p:to>
                                        <p:strVal val="visible"/>
                                      </p:to>
                                    </p:set>
                                    <p:animEffect transition="in" filter="fade">
                                      <p:cBhvr>
                                        <p:cTn id="42" dur="2000"/>
                                        <p:tgtEl>
                                          <p:spTgt spid="10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p:nvPr/>
        </p:nvSpPr>
        <p:spPr>
          <a:xfrm>
            <a:off x="407200" y="1524000"/>
            <a:ext cx="8655299" cy="50784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Garamond"/>
              <a:buNone/>
            </a:pPr>
            <a:r>
              <a:rPr lang="en-US" sz="3000" b="0" i="0" u="none" strike="noStrike" cap="none" baseline="0">
                <a:solidFill>
                  <a:schemeClr val="dk1"/>
                </a:solidFill>
                <a:latin typeface="Helvetica Neue"/>
                <a:ea typeface="Helvetica Neue"/>
                <a:cs typeface="Helvetica Neue"/>
                <a:sym typeface="Helvetica Neue"/>
                <a:rtl val="0"/>
              </a:rPr>
              <a:t>When you include your own opinion in a story,</a:t>
            </a:r>
          </a:p>
          <a:p>
            <a:pPr marL="0" marR="0" lvl="0" indent="0" algn="l" rtl="0">
              <a:lnSpc>
                <a:spcPct val="100000"/>
              </a:lnSpc>
              <a:spcBef>
                <a:spcPts val="0"/>
              </a:spcBef>
              <a:spcAft>
                <a:spcPts val="0"/>
              </a:spcAft>
              <a:buClr>
                <a:schemeClr val="dk1"/>
              </a:buClr>
              <a:buSzPct val="25000"/>
              <a:buFont typeface="Garamond"/>
              <a:buNone/>
            </a:pPr>
            <a:r>
              <a:rPr lang="en-US" sz="3000" b="0" i="0" u="none" strike="noStrike" cap="none" baseline="0">
                <a:solidFill>
                  <a:schemeClr val="dk1"/>
                </a:solidFill>
                <a:latin typeface="Helvetica Neue"/>
                <a:ea typeface="Helvetica Neue"/>
                <a:cs typeface="Helvetica Neue"/>
                <a:sym typeface="Helvetica Neue"/>
                <a:rtl val="0"/>
              </a:rPr>
              <a:t>it is called </a:t>
            </a:r>
            <a:r>
              <a:rPr lang="en-US" sz="3000" b="1">
                <a:solidFill>
                  <a:srgbClr val="C00000"/>
                </a:solidFill>
                <a:latin typeface="Helvetica Neue"/>
                <a:ea typeface="Helvetica Neue"/>
                <a:cs typeface="Helvetica Neue"/>
                <a:sym typeface="Helvetica Neue"/>
                <a:rtl val="0"/>
              </a:rPr>
              <a:t>editorializing</a:t>
            </a:r>
            <a:r>
              <a:rPr lang="en-US" sz="3000" b="0" i="0" u="none" strike="noStrike" cap="none" baseline="0">
                <a:latin typeface="Helvetica Neue"/>
                <a:ea typeface="Helvetica Neue"/>
                <a:cs typeface="Helvetica Neue"/>
                <a:sym typeface="Helvetica Neue"/>
                <a:rtl val="0"/>
              </a:rPr>
              <a:t>.</a:t>
            </a:r>
            <a:r>
              <a:rPr lang="en-US" sz="3000" b="0" i="0" u="none" strike="noStrike" cap="none" baseline="0">
                <a:solidFill>
                  <a:srgbClr val="C00000"/>
                </a:solidFill>
                <a:latin typeface="Helvetica Neue"/>
                <a:ea typeface="Helvetica Neue"/>
                <a:cs typeface="Helvetica Neue"/>
                <a:sym typeface="Helvetica Neue"/>
                <a:rtl val="0"/>
              </a:rPr>
              <a:t> </a:t>
            </a:r>
          </a:p>
          <a:p>
            <a:pPr marL="0" marR="0" lvl="0" indent="0" algn="l" rtl="0">
              <a:lnSpc>
                <a:spcPct val="100000"/>
              </a:lnSpc>
              <a:spcBef>
                <a:spcPts val="1800"/>
              </a:spcBef>
              <a:spcAft>
                <a:spcPts val="0"/>
              </a:spcAft>
              <a:buClr>
                <a:schemeClr val="dk1"/>
              </a:buClr>
              <a:buSzPct val="25000"/>
              <a:buFont typeface="Garamond"/>
              <a:buNone/>
            </a:pPr>
            <a:r>
              <a:rPr lang="en-US" sz="3000">
                <a:solidFill>
                  <a:schemeClr val="dk1"/>
                </a:solidFill>
                <a:latin typeface="Helvetica Neue"/>
                <a:ea typeface="Helvetica Neue"/>
                <a:cs typeface="Helvetica Neue"/>
                <a:sym typeface="Helvetica Neue"/>
              </a:rPr>
              <a:t>• </a:t>
            </a:r>
            <a:r>
              <a:rPr lang="en-US" sz="3000" b="0" i="0" u="none" strike="noStrike" cap="none" baseline="0">
                <a:solidFill>
                  <a:schemeClr val="dk1"/>
                </a:solidFill>
                <a:latin typeface="Helvetica Neue"/>
                <a:ea typeface="Helvetica Neue"/>
                <a:cs typeface="Helvetica Neue"/>
                <a:sym typeface="Helvetica Neue"/>
                <a:rtl val="0"/>
              </a:rPr>
              <a:t>If you report about a pep rally and say that everyone had a great time, you are editorializing. You can’t prove that everyone had a great time. </a:t>
            </a:r>
          </a:p>
          <a:p>
            <a:pPr marL="0" marR="0" lvl="0" indent="0" algn="l" rtl="0">
              <a:lnSpc>
                <a:spcPct val="100000"/>
              </a:lnSpc>
              <a:spcBef>
                <a:spcPts val="1800"/>
              </a:spcBef>
              <a:spcAft>
                <a:spcPts val="0"/>
              </a:spcAft>
              <a:buClr>
                <a:schemeClr val="dk1"/>
              </a:buClr>
              <a:buSzPct val="25000"/>
              <a:buFont typeface="Garamond"/>
              <a:buNone/>
            </a:pPr>
            <a:r>
              <a:rPr lang="en-US" sz="3000">
                <a:solidFill>
                  <a:schemeClr val="dk1"/>
                </a:solidFill>
                <a:latin typeface="Helvetica Neue"/>
                <a:ea typeface="Helvetica Neue"/>
                <a:cs typeface="Helvetica Neue"/>
                <a:sym typeface="Helvetica Neue"/>
              </a:rPr>
              <a:t>• </a:t>
            </a:r>
            <a:r>
              <a:rPr lang="en-US" sz="3000" i="0" u="none" strike="noStrike" cap="none" baseline="0">
                <a:solidFill>
                  <a:schemeClr val="dk1"/>
                </a:solidFill>
                <a:latin typeface="Helvetica Neue"/>
                <a:ea typeface="Helvetica Neue"/>
                <a:cs typeface="Helvetica Neue"/>
                <a:sym typeface="Helvetica Neue"/>
                <a:rtl val="0"/>
              </a:rPr>
              <a:t>Report what you saw and heard, not what you think or feel. Let the readers draw their own conclusions.</a:t>
            </a:r>
          </a:p>
        </p:txBody>
      </p:sp>
      <p:sp>
        <p:nvSpPr>
          <p:cNvPr id="108" name="Shape 108"/>
          <p:cNvSpPr txBox="1"/>
          <p:nvPr/>
        </p:nvSpPr>
        <p:spPr>
          <a:xfrm>
            <a:off x="344900" y="746675"/>
            <a:ext cx="7325099" cy="1061699"/>
          </a:xfrm>
          <a:prstGeom prst="rect">
            <a:avLst/>
          </a:prstGeom>
        </p:spPr>
        <p:txBody>
          <a:bodyPr lIns="91425" tIns="91425" rIns="91425" bIns="91425" anchor="t" anchorCtr="0">
            <a:noAutofit/>
          </a:bodyPr>
          <a:lstStyle/>
          <a:p>
            <a:pPr lvl="0" rtl="0">
              <a:buNone/>
            </a:pPr>
            <a:r>
              <a:rPr lang="en-US" sz="3600" b="1">
                <a:latin typeface="Helvetica Neue"/>
                <a:ea typeface="Helvetica Neue"/>
                <a:cs typeface="Helvetica Neue"/>
                <a:sym typeface="Helvetica Neue"/>
              </a:rPr>
              <a:t>Editorializing</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457200" y="2020824"/>
            <a:ext cx="8229600" cy="407517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Garamond"/>
              <a:buNone/>
            </a:pPr>
            <a:r>
              <a:rPr lang="en-US" sz="4800" b="0" i="0" u="none" strike="noStrike" cap="none" baseline="0">
                <a:solidFill>
                  <a:schemeClr val="dk1"/>
                </a:solidFill>
                <a:latin typeface="Helvetica Neue"/>
                <a:ea typeface="Helvetica Neue"/>
                <a:cs typeface="Helvetica Neue"/>
                <a:sym typeface="Helvetica Neue"/>
                <a:rtl val="0"/>
              </a:rPr>
              <a:t>… </a:t>
            </a:r>
            <a:r>
              <a:rPr lang="en-US" sz="4800">
                <a:latin typeface="Helvetica Neue"/>
                <a:ea typeface="Helvetica Neue"/>
                <a:cs typeface="Helvetica Neue"/>
                <a:sym typeface="Helvetica Neue"/>
                <a:rtl val="0"/>
              </a:rPr>
              <a:t>i</a:t>
            </a:r>
            <a:r>
              <a:rPr lang="en-US" sz="4800" b="0" i="0" u="none" strike="noStrike" cap="none" baseline="0">
                <a:solidFill>
                  <a:schemeClr val="dk1"/>
                </a:solidFill>
                <a:latin typeface="Helvetica Neue"/>
                <a:ea typeface="Helvetica Neue"/>
                <a:cs typeface="Helvetica Neue"/>
                <a:sym typeface="Helvetica Neue"/>
                <a:rtl val="0"/>
              </a:rPr>
              <a:t>s </a:t>
            </a:r>
            <a:r>
              <a:rPr lang="en-US" sz="4800" b="1">
                <a:latin typeface="Helvetica Neue"/>
                <a:ea typeface="Helvetica Neue"/>
                <a:cs typeface="Helvetica Neue"/>
                <a:sym typeface="Helvetica Neue"/>
                <a:rtl val="0"/>
              </a:rPr>
              <a:t>not</a:t>
            </a:r>
            <a:r>
              <a:rPr lang="en-US" sz="4800" b="0" i="0" u="none" strike="noStrike" cap="none" baseline="0">
                <a:solidFill>
                  <a:schemeClr val="dk1"/>
                </a:solidFill>
                <a:latin typeface="Helvetica Neue"/>
                <a:ea typeface="Helvetica Neue"/>
                <a:cs typeface="Helvetica Neue"/>
                <a:sym typeface="Helvetica Neue"/>
                <a:rtl val="0"/>
              </a:rPr>
              <a:t> objective reporting!</a:t>
            </a:r>
          </a:p>
          <a:p>
            <a:pPr marL="0" marR="0" lvl="0" indent="0" algn="l" rtl="0">
              <a:lnSpc>
                <a:spcPct val="100000"/>
              </a:lnSpc>
              <a:spcBef>
                <a:spcPts val="600"/>
              </a:spcBef>
              <a:spcAft>
                <a:spcPts val="0"/>
              </a:spcAft>
              <a:buClr>
                <a:schemeClr val="accent1"/>
              </a:buClr>
              <a:buSzPct val="25000"/>
              <a:buFont typeface="Garamond"/>
              <a:buNone/>
            </a:pPr>
            <a:r>
              <a:rPr lang="en-US" sz="4800" b="0" i="0" u="none" strike="noStrike" cap="none" baseline="0">
                <a:solidFill>
                  <a:schemeClr val="dk1"/>
                </a:solidFill>
                <a:latin typeface="Helvetica Neue"/>
                <a:ea typeface="Helvetica Neue"/>
                <a:cs typeface="Helvetica Neue"/>
                <a:sym typeface="Helvetica Neue"/>
                <a:rtl val="0"/>
              </a:rPr>
              <a:t>It’s not fair.</a:t>
            </a:r>
          </a:p>
        </p:txBody>
      </p:sp>
      <p:sp>
        <p:nvSpPr>
          <p:cNvPr id="115" name="Shape 115"/>
          <p:cNvSpPr txBox="1"/>
          <p:nvPr/>
        </p:nvSpPr>
        <p:spPr>
          <a:xfrm>
            <a:off x="421100" y="746675"/>
            <a:ext cx="7325099" cy="1061699"/>
          </a:xfrm>
          <a:prstGeom prst="rect">
            <a:avLst/>
          </a:prstGeom>
        </p:spPr>
        <p:txBody>
          <a:bodyPr lIns="91425" tIns="91425" rIns="91425" bIns="91425" anchor="t" anchorCtr="0">
            <a:noAutofit/>
          </a:bodyPr>
          <a:lstStyle/>
          <a:p>
            <a:pPr lvl="0" rtl="0">
              <a:buNone/>
            </a:pPr>
            <a:r>
              <a:rPr lang="en-US" sz="3600" b="1">
                <a:latin typeface="Helvetica Neue"/>
                <a:ea typeface="Helvetica Neue"/>
                <a:cs typeface="Helvetica Neue"/>
                <a:sym typeface="Helvetica Neue"/>
              </a:rPr>
              <a:t>Editorializing</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457200" y="1905000"/>
            <a:ext cx="8229600" cy="48006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Garamond"/>
              <a:buNone/>
            </a:pPr>
            <a:r>
              <a:rPr lang="en-US" sz="4800" b="0" i="0" u="none" strike="noStrike" cap="none" baseline="0">
                <a:solidFill>
                  <a:schemeClr val="dk1"/>
                </a:solidFill>
                <a:latin typeface="Helvetica Neue"/>
                <a:ea typeface="Helvetica Neue"/>
                <a:cs typeface="Helvetica Neue"/>
                <a:sym typeface="Helvetica Neue"/>
                <a:rtl val="0"/>
              </a:rPr>
              <a:t>To be fair, you also need</a:t>
            </a:r>
          </a:p>
          <a:p>
            <a:pPr marL="0" marR="0" lvl="0" indent="0" algn="l" rtl="0">
              <a:lnSpc>
                <a:spcPct val="100000"/>
              </a:lnSpc>
              <a:spcBef>
                <a:spcPts val="0"/>
              </a:spcBef>
              <a:spcAft>
                <a:spcPts val="0"/>
              </a:spcAft>
              <a:buClr>
                <a:schemeClr val="accent1"/>
              </a:buClr>
              <a:buSzPct val="25000"/>
              <a:buFont typeface="Garamond"/>
              <a:buNone/>
            </a:pPr>
            <a:r>
              <a:rPr lang="en-US" sz="4800" b="0" i="0" u="none" strike="noStrike" cap="none" baseline="0">
                <a:solidFill>
                  <a:schemeClr val="dk1"/>
                </a:solidFill>
                <a:latin typeface="Helvetica Neue"/>
                <a:ea typeface="Helvetica Neue"/>
                <a:cs typeface="Helvetica Neue"/>
                <a:sym typeface="Helvetica Neue"/>
                <a:rtl val="0"/>
              </a:rPr>
              <a:t>to provide </a:t>
            </a:r>
            <a:r>
              <a:rPr lang="en-US" sz="4800" b="0" i="0" u="none" strike="noStrike" cap="none" baseline="0">
                <a:solidFill>
                  <a:srgbClr val="C00000"/>
                </a:solidFill>
                <a:latin typeface="Helvetica Neue"/>
                <a:ea typeface="Helvetica Neue"/>
                <a:cs typeface="Helvetica Neue"/>
                <a:sym typeface="Helvetica Neue"/>
                <a:rtl val="0"/>
              </a:rPr>
              <a:t>balance </a:t>
            </a:r>
            <a:r>
              <a:rPr lang="en-US" sz="4800" b="0" i="0" u="none" strike="noStrike" cap="none" baseline="0">
                <a:solidFill>
                  <a:schemeClr val="dk1"/>
                </a:solidFill>
                <a:latin typeface="Helvetica Neue"/>
                <a:ea typeface="Helvetica Neue"/>
                <a:cs typeface="Helvetica Neue"/>
                <a:sym typeface="Helvetica Neue"/>
                <a:rtl val="0"/>
              </a:rPr>
              <a:t>in your coverage.</a:t>
            </a:r>
          </a:p>
        </p:txBody>
      </p:sp>
      <p:sp>
        <p:nvSpPr>
          <p:cNvPr id="121" name="Shape 121"/>
          <p:cNvSpPr txBox="1"/>
          <p:nvPr/>
        </p:nvSpPr>
        <p:spPr>
          <a:xfrm>
            <a:off x="421100" y="746675"/>
            <a:ext cx="7325099" cy="1061699"/>
          </a:xfrm>
          <a:prstGeom prst="rect">
            <a:avLst/>
          </a:prstGeom>
        </p:spPr>
        <p:txBody>
          <a:bodyPr lIns="91425" tIns="91425" rIns="91425" bIns="91425" anchor="t" anchorCtr="0">
            <a:noAutofit/>
          </a:bodyPr>
          <a:lstStyle/>
          <a:p>
            <a:pPr lvl="0" rtl="0">
              <a:buNone/>
            </a:pPr>
            <a:r>
              <a:rPr lang="en-US" sz="3600" b="1">
                <a:latin typeface="Helvetica Neue"/>
                <a:ea typeface="Helvetica Neue"/>
                <a:cs typeface="Helvetica Neue"/>
                <a:sym typeface="Helvetica Neue"/>
              </a:rPr>
              <a:t>Balance</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388650" y="1905000"/>
            <a:ext cx="8450700" cy="48006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Garamond"/>
              <a:buNone/>
            </a:pPr>
            <a:r>
              <a:rPr lang="en-US" sz="4200">
                <a:latin typeface="Helvetica Neue"/>
                <a:ea typeface="Helvetica Neue"/>
                <a:cs typeface="Helvetica Neue"/>
                <a:sym typeface="Helvetica Neue"/>
              </a:rPr>
              <a:t>• </a:t>
            </a:r>
            <a:r>
              <a:rPr lang="en-US" sz="4200" i="0" u="none" strike="noStrike" cap="none" baseline="0">
                <a:solidFill>
                  <a:schemeClr val="dk1"/>
                </a:solidFill>
                <a:latin typeface="Helvetica Neue"/>
                <a:ea typeface="Helvetica Neue"/>
                <a:cs typeface="Helvetica Neue"/>
                <a:sym typeface="Helvetica Neue"/>
                <a:rtl val="0"/>
              </a:rPr>
              <a:t>Balance facts with other facts, opinions with other opinions.</a:t>
            </a:r>
          </a:p>
          <a:p>
            <a:pPr marL="0" marR="0" lvl="0" indent="0" algn="l" rtl="0">
              <a:lnSpc>
                <a:spcPct val="100000"/>
              </a:lnSpc>
              <a:spcBef>
                <a:spcPts val="600"/>
              </a:spcBef>
              <a:spcAft>
                <a:spcPts val="0"/>
              </a:spcAft>
              <a:buClr>
                <a:schemeClr val="accent1"/>
              </a:buClr>
              <a:buSzPct val="25000"/>
              <a:buFont typeface="Garamond"/>
              <a:buNone/>
            </a:pPr>
            <a:r>
              <a:rPr lang="en-US" sz="4200">
                <a:latin typeface="Helvetica Neue"/>
                <a:ea typeface="Helvetica Neue"/>
                <a:cs typeface="Helvetica Neue"/>
                <a:sym typeface="Helvetica Neue"/>
              </a:rPr>
              <a:t>• C</a:t>
            </a:r>
            <a:r>
              <a:rPr lang="en-US" sz="4200" i="0" u="none" strike="noStrike" cap="none" baseline="0">
                <a:solidFill>
                  <a:schemeClr val="dk1"/>
                </a:solidFill>
                <a:latin typeface="Helvetica Neue"/>
                <a:ea typeface="Helvetica Neue"/>
                <a:cs typeface="Helvetica Neue"/>
                <a:sym typeface="Helvetica Neue"/>
                <a:rtl val="0"/>
              </a:rPr>
              <a:t>over all sides of a</a:t>
            </a:r>
            <a:r>
              <a:rPr lang="en-US" sz="4200">
                <a:latin typeface="Helvetica Neue"/>
                <a:ea typeface="Helvetica Neue"/>
                <a:cs typeface="Helvetica Neue"/>
                <a:sym typeface="Helvetica Neue"/>
                <a:rtl val="0"/>
              </a:rPr>
              <a:t>n issue</a:t>
            </a:r>
            <a:r>
              <a:rPr lang="en-US" sz="4200" i="0" u="none" strike="noStrike" cap="none" baseline="0">
                <a:solidFill>
                  <a:schemeClr val="dk1"/>
                </a:solidFill>
                <a:latin typeface="Helvetica Neue"/>
                <a:ea typeface="Helvetica Neue"/>
                <a:cs typeface="Helvetica Neue"/>
                <a:sym typeface="Helvetica Neue"/>
                <a:rtl val="0"/>
              </a:rPr>
              <a:t>. </a:t>
            </a:r>
          </a:p>
          <a:p>
            <a:endParaRPr lang="en-US" sz="4200" i="0" u="none" strike="noStrike" cap="none" baseline="0">
              <a:solidFill>
                <a:schemeClr val="dk1"/>
              </a:solidFill>
              <a:latin typeface="Helvetica Neue"/>
              <a:ea typeface="Helvetica Neue"/>
              <a:cs typeface="Helvetica Neue"/>
              <a:sym typeface="Helvetica Neue"/>
              <a:rtl val="0"/>
            </a:endParaRPr>
          </a:p>
          <a:p>
            <a:pPr marL="0" marR="0" lvl="0" indent="0" algn="l" rtl="0">
              <a:lnSpc>
                <a:spcPct val="100000"/>
              </a:lnSpc>
              <a:spcBef>
                <a:spcPts val="600"/>
              </a:spcBef>
              <a:spcAft>
                <a:spcPts val="0"/>
              </a:spcAft>
              <a:buClr>
                <a:schemeClr val="accent1"/>
              </a:buClr>
              <a:buSzPct val="25000"/>
              <a:buFont typeface="Garamond"/>
              <a:buNone/>
            </a:pPr>
            <a:r>
              <a:rPr lang="en-US" sz="3800" i="0" u="none" strike="noStrike" cap="none" baseline="0">
                <a:solidFill>
                  <a:schemeClr val="dk1"/>
                </a:solidFill>
                <a:latin typeface="Helvetica Neue"/>
                <a:ea typeface="Helvetica Neue"/>
                <a:cs typeface="Helvetica Neue"/>
                <a:sym typeface="Helvetica Neue"/>
                <a:rtl val="0"/>
              </a:rPr>
              <a:t>Did you interview representatives of all of the people involved in the story</a:t>
            </a:r>
            <a:r>
              <a:rPr lang="en-US" sz="4200" i="1" u="none" strike="noStrike" cap="none" baseline="0">
                <a:solidFill>
                  <a:schemeClr val="dk1"/>
                </a:solidFill>
                <a:latin typeface="Helvetica Neue"/>
                <a:ea typeface="Helvetica Neue"/>
                <a:cs typeface="Helvetica Neue"/>
                <a:sym typeface="Helvetica Neue"/>
                <a:rtl val="0"/>
              </a:rPr>
              <a:t>?</a:t>
            </a:r>
          </a:p>
        </p:txBody>
      </p:sp>
      <p:sp>
        <p:nvSpPr>
          <p:cNvPr id="127" name="Shape 127"/>
          <p:cNvSpPr txBox="1"/>
          <p:nvPr/>
        </p:nvSpPr>
        <p:spPr>
          <a:xfrm>
            <a:off x="421100" y="746675"/>
            <a:ext cx="7325099" cy="1061699"/>
          </a:xfrm>
          <a:prstGeom prst="rect">
            <a:avLst/>
          </a:prstGeom>
        </p:spPr>
        <p:txBody>
          <a:bodyPr lIns="91425" tIns="91425" rIns="91425" bIns="91425" anchor="t" anchorCtr="0">
            <a:noAutofit/>
          </a:bodyPr>
          <a:lstStyle/>
          <a:p>
            <a:pPr lvl="0" rtl="0">
              <a:buNone/>
            </a:pPr>
            <a:r>
              <a:rPr lang="en-US" sz="3600" b="1">
                <a:latin typeface="Helvetica Neue"/>
                <a:ea typeface="Helvetica Neue"/>
                <a:cs typeface="Helvetica Neue"/>
                <a:sym typeface="Helvetica Neue"/>
              </a:rPr>
              <a:t>Balance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421100" y="1600200"/>
            <a:ext cx="8229600" cy="48006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Garamond"/>
              <a:buNone/>
            </a:pPr>
            <a:r>
              <a:rPr lang="en-US" sz="3600" b="1" i="0" u="none" strike="noStrike" cap="none" baseline="0" dirty="0">
                <a:solidFill>
                  <a:schemeClr val="dk1"/>
                </a:solidFill>
                <a:latin typeface="+mj-lt"/>
                <a:ea typeface="Helvetica Neue"/>
                <a:cs typeface="Helvetica Neue"/>
                <a:sym typeface="Helvetica Neue"/>
                <a:rtl val="0"/>
              </a:rPr>
              <a:t>Sources</a:t>
            </a:r>
            <a:r>
              <a:rPr lang="en-US" sz="3600" b="0" i="0" u="none" strike="noStrike" cap="none" baseline="0" dirty="0">
                <a:solidFill>
                  <a:schemeClr val="dk1"/>
                </a:solidFill>
                <a:latin typeface="+mj-lt"/>
                <a:ea typeface="Helvetica Neue"/>
                <a:cs typeface="Helvetica Neue"/>
                <a:sym typeface="Helvetica Neue"/>
                <a:rtl val="0"/>
              </a:rPr>
              <a:t> – the people who provide information for news – matter!</a:t>
            </a:r>
          </a:p>
          <a:p>
            <a:endParaRPr lang="en-US" sz="3600" b="0" i="0" u="none" strike="noStrike" cap="none" baseline="0" dirty="0">
              <a:solidFill>
                <a:schemeClr val="dk1"/>
              </a:solidFill>
              <a:latin typeface="+mj-lt"/>
              <a:ea typeface="Helvetica Neue"/>
              <a:cs typeface="Helvetica Neue"/>
              <a:sym typeface="Helvetica Neue"/>
              <a:rtl val="0"/>
            </a:endParaRPr>
          </a:p>
          <a:p>
            <a:pPr marL="0" marR="0" lvl="0" indent="0" algn="l" rtl="0">
              <a:lnSpc>
                <a:spcPct val="100000"/>
              </a:lnSpc>
              <a:spcBef>
                <a:spcPts val="600"/>
              </a:spcBef>
              <a:spcAft>
                <a:spcPts val="0"/>
              </a:spcAft>
              <a:buClr>
                <a:schemeClr val="accent1"/>
              </a:buClr>
              <a:buSzPct val="25000"/>
              <a:buFont typeface="Garamond"/>
              <a:buNone/>
            </a:pPr>
            <a:r>
              <a:rPr lang="en-US" sz="3600" dirty="0">
                <a:latin typeface="+mj-lt"/>
                <a:ea typeface="Helvetica Neue"/>
                <a:cs typeface="Helvetica Neue"/>
                <a:sym typeface="Helvetica Neue"/>
                <a:rtl val="0"/>
              </a:rPr>
              <a:t>• </a:t>
            </a:r>
            <a:r>
              <a:rPr lang="en-US" sz="3600" b="0" i="0" u="none" strike="noStrike" cap="none" baseline="0" dirty="0">
                <a:solidFill>
                  <a:schemeClr val="dk1"/>
                </a:solidFill>
                <a:latin typeface="+mj-lt"/>
                <a:ea typeface="Helvetica Neue"/>
                <a:cs typeface="Helvetica Neue"/>
                <a:sym typeface="Helvetica Neue"/>
                <a:rtl val="0"/>
              </a:rPr>
              <a:t>It is essential to interview and quote the RIGHT sources, the people who are </a:t>
            </a:r>
            <a:r>
              <a:rPr lang="en-US" sz="3600" b="1" i="0" u="none" strike="noStrike" cap="none" baseline="0" dirty="0">
                <a:solidFill>
                  <a:schemeClr val="dk1"/>
                </a:solidFill>
                <a:latin typeface="+mj-lt"/>
                <a:ea typeface="Helvetica Neue"/>
                <a:cs typeface="Helvetica Neue"/>
                <a:sym typeface="Helvetica Neue"/>
                <a:rtl val="0"/>
              </a:rPr>
              <a:t>experts</a:t>
            </a:r>
            <a:r>
              <a:rPr lang="en-US" sz="3600" b="0" i="0" u="none" strike="noStrike" cap="none" baseline="0" dirty="0">
                <a:solidFill>
                  <a:schemeClr val="dk1"/>
                </a:solidFill>
                <a:latin typeface="+mj-lt"/>
                <a:ea typeface="Helvetica Neue"/>
                <a:cs typeface="Helvetica Neue"/>
                <a:sym typeface="Helvetica Neue"/>
                <a:rtl val="0"/>
              </a:rPr>
              <a:t> on the topic.</a:t>
            </a:r>
          </a:p>
          <a:p>
            <a:endParaRPr lang="en-US" sz="3600" b="0" i="0" u="none" strike="noStrike" cap="none" baseline="0" dirty="0">
              <a:solidFill>
                <a:schemeClr val="dk1"/>
              </a:solidFill>
              <a:latin typeface="+mj-lt"/>
              <a:ea typeface="Helvetica Neue"/>
              <a:cs typeface="Helvetica Neue"/>
              <a:sym typeface="Helvetica Neue"/>
              <a:rtl val="0"/>
            </a:endParaRPr>
          </a:p>
          <a:p>
            <a:pPr marL="0" marR="0" lvl="0" indent="0" algn="l" rtl="0">
              <a:lnSpc>
                <a:spcPct val="100000"/>
              </a:lnSpc>
              <a:spcBef>
                <a:spcPts val="600"/>
              </a:spcBef>
              <a:spcAft>
                <a:spcPts val="0"/>
              </a:spcAft>
              <a:buClr>
                <a:schemeClr val="accent1"/>
              </a:buClr>
              <a:buSzPct val="25000"/>
              <a:buFont typeface="Garamond"/>
              <a:buNone/>
            </a:pPr>
            <a:r>
              <a:rPr lang="en-US" sz="3600" dirty="0">
                <a:latin typeface="+mj-lt"/>
                <a:ea typeface="Helvetica Neue"/>
                <a:cs typeface="Helvetica Neue"/>
                <a:sym typeface="Helvetica Neue"/>
              </a:rPr>
              <a:t>• </a:t>
            </a:r>
            <a:r>
              <a:rPr lang="en-US" sz="3600" i="0" u="none" strike="noStrike" cap="none" baseline="0" dirty="0">
                <a:solidFill>
                  <a:schemeClr val="dk1"/>
                </a:solidFill>
                <a:latin typeface="+mj-lt"/>
                <a:ea typeface="Helvetica Neue"/>
                <a:cs typeface="Helvetica Neue"/>
                <a:sym typeface="Helvetica Neue"/>
                <a:rtl val="0"/>
              </a:rPr>
              <a:t>Go with those in the know.</a:t>
            </a:r>
          </a:p>
        </p:txBody>
      </p:sp>
      <p:sp>
        <p:nvSpPr>
          <p:cNvPr id="133" name="Shape 133"/>
          <p:cNvSpPr txBox="1"/>
          <p:nvPr/>
        </p:nvSpPr>
        <p:spPr>
          <a:xfrm>
            <a:off x="421100" y="746675"/>
            <a:ext cx="7325099" cy="1061699"/>
          </a:xfrm>
          <a:prstGeom prst="rect">
            <a:avLst/>
          </a:prstGeom>
        </p:spPr>
        <p:txBody>
          <a:bodyPr lIns="91425" tIns="91425" rIns="91425" bIns="91425" anchor="t" anchorCtr="0">
            <a:noAutofit/>
          </a:bodyPr>
          <a:lstStyle/>
          <a:p>
            <a:pPr lvl="0" rtl="0">
              <a:buNone/>
            </a:pPr>
            <a:r>
              <a:rPr lang="en-US" sz="4000" b="1" dirty="0">
                <a:latin typeface="+mj-lt"/>
                <a:ea typeface="Helvetica Neue"/>
                <a:cs typeface="Helvetica Neue"/>
                <a:sym typeface="Helvetica Neue"/>
              </a:rPr>
              <a:t>Balance</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362825" y="1905000"/>
            <a:ext cx="8476500" cy="48006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Garamond"/>
              <a:buNone/>
            </a:pPr>
            <a:r>
              <a:rPr lang="en-US" sz="3600" b="1" i="0" u="none" strike="noStrike" cap="none" baseline="0">
                <a:solidFill>
                  <a:schemeClr val="dk1"/>
                </a:solidFill>
                <a:latin typeface="Helvetica Neue"/>
                <a:ea typeface="Helvetica Neue"/>
                <a:cs typeface="Helvetica Neue"/>
                <a:sym typeface="Helvetica Neue"/>
                <a:rtl val="0"/>
              </a:rPr>
              <a:t>Balance</a:t>
            </a:r>
            <a:r>
              <a:rPr lang="en-US" sz="3600" b="0" i="0" u="none" strike="noStrike" cap="none" baseline="0">
                <a:solidFill>
                  <a:schemeClr val="dk1"/>
                </a:solidFill>
                <a:latin typeface="Helvetica Neue"/>
                <a:ea typeface="Helvetica Neue"/>
                <a:cs typeface="Helvetica Neue"/>
                <a:sym typeface="Helvetica Neue"/>
                <a:rtl val="0"/>
              </a:rPr>
              <a:t> means you cover all perspectives of a story or issue – using the sources who KNOW the various positions. </a:t>
            </a:r>
          </a:p>
          <a:p>
            <a:endParaRPr lang="en-US" sz="3600" b="0" i="0" u="none" strike="noStrike" cap="none" baseline="0">
              <a:solidFill>
                <a:schemeClr val="dk1"/>
              </a:solidFill>
              <a:latin typeface="Helvetica Neue"/>
              <a:ea typeface="Helvetica Neue"/>
              <a:cs typeface="Helvetica Neue"/>
              <a:sym typeface="Helvetica Neue"/>
              <a:rtl val="0"/>
            </a:endParaRPr>
          </a:p>
          <a:p>
            <a:pPr marL="0" marR="0" lvl="0" indent="0" algn="l" rtl="0">
              <a:lnSpc>
                <a:spcPct val="100000"/>
              </a:lnSpc>
              <a:spcBef>
                <a:spcPts val="600"/>
              </a:spcBef>
              <a:spcAft>
                <a:spcPts val="0"/>
              </a:spcAft>
              <a:buClr>
                <a:schemeClr val="accent1"/>
              </a:buClr>
              <a:buSzPct val="25000"/>
              <a:buFont typeface="Garamond"/>
              <a:buNone/>
            </a:pPr>
            <a:r>
              <a:rPr lang="en-US" sz="3600" b="1" i="0" u="none" strike="noStrike" cap="none" baseline="0">
                <a:solidFill>
                  <a:schemeClr val="dk1"/>
                </a:solidFill>
                <a:latin typeface="Helvetica Neue"/>
                <a:ea typeface="Helvetica Neue"/>
                <a:cs typeface="Helvetica Neue"/>
                <a:sym typeface="Helvetica Neue"/>
                <a:rtl val="0"/>
              </a:rPr>
              <a:t>Objectivity</a:t>
            </a:r>
            <a:r>
              <a:rPr lang="en-US" sz="3600" b="0" i="0" u="none" strike="noStrike" cap="none" baseline="0">
                <a:solidFill>
                  <a:schemeClr val="dk1"/>
                </a:solidFill>
                <a:latin typeface="Helvetica Neue"/>
                <a:ea typeface="Helvetica Neue"/>
                <a:cs typeface="Helvetica Neue"/>
                <a:sym typeface="Helvetica Neue"/>
                <a:rtl val="0"/>
              </a:rPr>
              <a:t> means you do not insert your own thoughts and opinions or quote one side more than another.</a:t>
            </a:r>
          </a:p>
          <a:p>
            <a:endParaRPr lang="en-US" sz="3600" b="0" i="0" u="none" strike="noStrike" cap="none" baseline="0">
              <a:solidFill>
                <a:schemeClr val="dk1"/>
              </a:solidFill>
              <a:latin typeface="Helvetica Neue"/>
              <a:ea typeface="Helvetica Neue"/>
              <a:cs typeface="Helvetica Neue"/>
              <a:sym typeface="Helvetica Neue"/>
              <a:rtl val="0"/>
            </a:endParaRPr>
          </a:p>
        </p:txBody>
      </p:sp>
      <p:sp>
        <p:nvSpPr>
          <p:cNvPr id="139" name="Shape 139"/>
          <p:cNvSpPr txBox="1"/>
          <p:nvPr/>
        </p:nvSpPr>
        <p:spPr>
          <a:xfrm>
            <a:off x="421100" y="746675"/>
            <a:ext cx="7325099" cy="1061699"/>
          </a:xfrm>
          <a:prstGeom prst="rect">
            <a:avLst/>
          </a:prstGeom>
        </p:spPr>
        <p:txBody>
          <a:bodyPr lIns="91425" tIns="91425" rIns="91425" bIns="91425" anchor="t" anchorCtr="0">
            <a:noAutofit/>
          </a:bodyPr>
          <a:lstStyle/>
          <a:p>
            <a:pPr lvl="0" rtl="0">
              <a:buNone/>
            </a:pPr>
            <a:r>
              <a:rPr lang="en-US" sz="3600" b="1">
                <a:latin typeface="Helvetica Neue"/>
                <a:ea typeface="Helvetica Neue"/>
                <a:cs typeface="Helvetica Neue"/>
                <a:sym typeface="Helvetica Neue"/>
              </a:rPr>
              <a:t>Fairness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495300" y="3581400"/>
            <a:ext cx="8229600" cy="23162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Garamond"/>
              <a:buNone/>
            </a:pPr>
            <a:r>
              <a:rPr lang="en-US" sz="3600">
                <a:latin typeface="Helvetica Neue"/>
                <a:ea typeface="Helvetica Neue"/>
                <a:cs typeface="Helvetica Neue"/>
                <a:sym typeface="Helvetica Neue"/>
              </a:rPr>
              <a:t>• i</a:t>
            </a:r>
            <a:r>
              <a:rPr lang="en-US" sz="3600" i="0" u="none" strike="noStrike" cap="none" baseline="0">
                <a:solidFill>
                  <a:schemeClr val="dk1"/>
                </a:solidFill>
                <a:latin typeface="Helvetica Neue"/>
                <a:ea typeface="Helvetica Neue"/>
                <a:cs typeface="Helvetica Neue"/>
                <a:sym typeface="Helvetica Neue"/>
                <a:rtl val="0"/>
              </a:rPr>
              <a:t>nformative</a:t>
            </a:r>
          </a:p>
          <a:p>
            <a:pPr marL="0" marR="0" lvl="0" indent="0" algn="l" rtl="0">
              <a:lnSpc>
                <a:spcPct val="100000"/>
              </a:lnSpc>
              <a:spcBef>
                <a:spcPts val="600"/>
              </a:spcBef>
              <a:spcAft>
                <a:spcPts val="0"/>
              </a:spcAft>
              <a:buClr>
                <a:schemeClr val="accent1"/>
              </a:buClr>
              <a:buSzPct val="25000"/>
              <a:buFont typeface="Garamond"/>
              <a:buNone/>
            </a:pPr>
            <a:r>
              <a:rPr lang="en-US" sz="3600">
                <a:latin typeface="Helvetica Neue"/>
                <a:ea typeface="Helvetica Neue"/>
                <a:cs typeface="Helvetica Neue"/>
                <a:sym typeface="Helvetica Neue"/>
              </a:rPr>
              <a:t>• i</a:t>
            </a:r>
            <a:r>
              <a:rPr lang="en-US" sz="3600" i="0" u="none" strike="noStrike" cap="none" baseline="0">
                <a:solidFill>
                  <a:schemeClr val="dk1"/>
                </a:solidFill>
                <a:latin typeface="Helvetica Neue"/>
                <a:ea typeface="Helvetica Neue"/>
                <a:cs typeface="Helvetica Neue"/>
                <a:sym typeface="Helvetica Neue"/>
                <a:rtl val="0"/>
              </a:rPr>
              <a:t>nteresting</a:t>
            </a:r>
          </a:p>
        </p:txBody>
      </p:sp>
      <p:sp>
        <p:nvSpPr>
          <p:cNvPr id="42" name="Shape 42"/>
          <p:cNvSpPr txBox="1"/>
          <p:nvPr/>
        </p:nvSpPr>
        <p:spPr>
          <a:xfrm>
            <a:off x="266700" y="1600200"/>
            <a:ext cx="8496299" cy="24024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600" i="0" u="none" strike="noStrike" cap="none" baseline="0">
                <a:solidFill>
                  <a:schemeClr val="dk1"/>
                </a:solidFill>
                <a:latin typeface="Helvetica Neue"/>
                <a:ea typeface="Helvetica Neue"/>
                <a:cs typeface="Helvetica Neue"/>
                <a:sym typeface="Helvetica Neue"/>
                <a:rtl val="0"/>
              </a:rPr>
              <a:t> “… anything that will make people talk.”</a:t>
            </a:r>
            <a:r>
              <a:rPr lang="en-US" sz="4400" b="1" i="0" u="none" strike="noStrike" cap="none" baseline="0">
                <a:solidFill>
                  <a:schemeClr val="dk1"/>
                </a:solidFill>
                <a:latin typeface="Helvetica Neue"/>
                <a:ea typeface="Helvetica Neue"/>
                <a:cs typeface="Helvetica Neue"/>
                <a:sym typeface="Helvetica Neue"/>
                <a:rtl val="0"/>
              </a:rPr>
              <a:t> </a:t>
            </a:r>
          </a:p>
          <a:p>
            <a:pPr marL="0" marR="0" lvl="0" indent="457200" algn="l" rtl="0">
              <a:lnSpc>
                <a:spcPct val="100000"/>
              </a:lnSpc>
              <a:spcBef>
                <a:spcPts val="0"/>
              </a:spcBef>
              <a:spcAft>
                <a:spcPts val="0"/>
              </a:spcAft>
              <a:buClr>
                <a:schemeClr val="dk1"/>
              </a:buClr>
              <a:buSzPct val="25000"/>
              <a:buFont typeface="Arial"/>
              <a:buNone/>
            </a:pPr>
            <a:r>
              <a:rPr lang="en-US" sz="3000">
                <a:solidFill>
                  <a:schemeClr val="dk1"/>
                </a:solidFill>
                <a:latin typeface="Helvetica Neue"/>
                <a:ea typeface="Helvetica Neue"/>
                <a:cs typeface="Helvetica Neue"/>
                <a:sym typeface="Helvetica Neue"/>
              </a:rPr>
              <a:t>—</a:t>
            </a:r>
            <a:r>
              <a:rPr lang="en-US" sz="3000" b="0" i="0" u="none" strike="noStrike" cap="none" baseline="0">
                <a:solidFill>
                  <a:schemeClr val="dk1"/>
                </a:solidFill>
                <a:latin typeface="Helvetica Neue"/>
                <a:ea typeface="Helvetica Neue"/>
                <a:cs typeface="Helvetica Neue"/>
                <a:sym typeface="Helvetica Neue"/>
                <a:rtl val="0"/>
              </a:rPr>
              <a:t> Charles Dana, New York Sun editor</a:t>
            </a:r>
          </a:p>
        </p:txBody>
      </p:sp>
      <p:sp>
        <p:nvSpPr>
          <p:cNvPr id="43" name="Shape 43"/>
          <p:cNvSpPr txBox="1"/>
          <p:nvPr/>
        </p:nvSpPr>
        <p:spPr>
          <a:xfrm>
            <a:off x="421100" y="746675"/>
            <a:ext cx="7325099" cy="1061699"/>
          </a:xfrm>
          <a:prstGeom prst="rect">
            <a:avLst/>
          </a:prstGeom>
        </p:spPr>
        <p:txBody>
          <a:bodyPr lIns="91425" tIns="91425" rIns="91425" bIns="91425" anchor="t" anchorCtr="0">
            <a:noAutofit/>
          </a:bodyPr>
          <a:lstStyle/>
          <a:p>
            <a:pPr>
              <a:buNone/>
            </a:pPr>
            <a:r>
              <a:rPr lang="en-US" sz="3600" b="1">
                <a:latin typeface="Helvetica Neue"/>
                <a:ea typeface="Helvetica Neue"/>
                <a:cs typeface="Helvetica Neue"/>
                <a:sym typeface="Helvetica Neue"/>
              </a:rPr>
              <a:t>News is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2">
                                            <p:txEl>
                                              <p:pRg st="0" end="0"/>
                                            </p:txEl>
                                          </p:spTgt>
                                        </p:tgtEl>
                                        <p:attrNameLst>
                                          <p:attrName>style.visibility</p:attrName>
                                        </p:attrNameLst>
                                      </p:cBhvr>
                                      <p:to>
                                        <p:strVal val="visible"/>
                                      </p:to>
                                    </p:set>
                                    <p:animEffect transition="in" filter="fade">
                                      <p:cBhvr>
                                        <p:cTn id="7" dur="1"/>
                                        <p:tgtEl>
                                          <p:spTgt spid="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2">
                                            <p:txEl>
                                              <p:pRg st="1" end="1"/>
                                            </p:txEl>
                                          </p:spTgt>
                                        </p:tgtEl>
                                        <p:attrNameLst>
                                          <p:attrName>style.visibility</p:attrName>
                                        </p:attrNameLst>
                                      </p:cBhvr>
                                      <p:to>
                                        <p:strVal val="visible"/>
                                      </p:to>
                                    </p:set>
                                    <p:animEffect transition="in" filter="fade">
                                      <p:cBhvr>
                                        <p:cTn id="12" dur="1"/>
                                        <p:tgtEl>
                                          <p:spTgt spid="4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41">
                                            <p:txEl>
                                              <p:pRg st="0" end="0"/>
                                            </p:txEl>
                                          </p:spTgt>
                                        </p:tgtEl>
                                        <p:attrNameLst>
                                          <p:attrName>style.visibility</p:attrName>
                                        </p:attrNameLst>
                                      </p:cBhvr>
                                      <p:to>
                                        <p:strVal val="visible"/>
                                      </p:to>
                                    </p:set>
                                    <p:anim calcmode="lin" valueType="num">
                                      <p:cBhvr additive="base">
                                        <p:cTn id="17" dur="500"/>
                                        <p:tgtEl>
                                          <p:spTgt spid="41">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41">
                                            <p:txEl>
                                              <p:pRg st="1" end="1"/>
                                            </p:txEl>
                                          </p:spTgt>
                                        </p:tgtEl>
                                        <p:attrNameLst>
                                          <p:attrName>style.visibility</p:attrName>
                                        </p:attrNameLst>
                                      </p:cBhvr>
                                      <p:to>
                                        <p:strVal val="visible"/>
                                      </p:to>
                                    </p:set>
                                    <p:anim calcmode="lin" valueType="num">
                                      <p:cBhvr additive="base">
                                        <p:cTn id="22" dur="500"/>
                                        <p:tgtEl>
                                          <p:spTgt spid="41">
                                            <p:txEl>
                                              <p:pRg st="1" end="1"/>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381000" y="1905000"/>
            <a:ext cx="8303099" cy="48006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Garamond"/>
              <a:buNone/>
            </a:pPr>
            <a:r>
              <a:rPr lang="en-US" sz="3600">
                <a:latin typeface="Helvetica Neue"/>
                <a:ea typeface="Helvetica Neue"/>
                <a:cs typeface="Helvetica Neue"/>
                <a:sym typeface="Helvetica Neue"/>
              </a:rPr>
              <a:t>• </a:t>
            </a:r>
            <a:r>
              <a:rPr lang="en-US" sz="3600" u="none" strike="noStrike" cap="none" baseline="0">
                <a:solidFill>
                  <a:schemeClr val="dk1"/>
                </a:solidFill>
                <a:latin typeface="Helvetica Neue"/>
                <a:ea typeface="Helvetica Neue"/>
                <a:cs typeface="Helvetica Neue"/>
                <a:sym typeface="Helvetica Neue"/>
                <a:rtl val="0"/>
              </a:rPr>
              <a:t>Sometimes two sides are not equal. </a:t>
            </a:r>
          </a:p>
          <a:p>
            <a:endParaRPr lang="en-US" sz="3600" u="none" strike="noStrike" cap="none" baseline="0">
              <a:solidFill>
                <a:schemeClr val="dk1"/>
              </a:solidFill>
              <a:latin typeface="Helvetica Neue"/>
              <a:ea typeface="Helvetica Neue"/>
              <a:cs typeface="Helvetica Neue"/>
              <a:sym typeface="Helvetica Neue"/>
              <a:rtl val="0"/>
            </a:endParaRPr>
          </a:p>
          <a:p>
            <a:pPr marL="0" marR="0" lvl="0" indent="0" algn="l" rtl="0">
              <a:lnSpc>
                <a:spcPct val="100000"/>
              </a:lnSpc>
              <a:spcBef>
                <a:spcPts val="600"/>
              </a:spcBef>
              <a:spcAft>
                <a:spcPts val="0"/>
              </a:spcAft>
              <a:buClr>
                <a:schemeClr val="accent1"/>
              </a:buClr>
              <a:buSzPct val="25000"/>
              <a:buFont typeface="Garamond"/>
              <a:buNone/>
            </a:pPr>
            <a:r>
              <a:rPr lang="en-US" sz="3600">
                <a:latin typeface="Helvetica Neue"/>
                <a:ea typeface="Helvetica Neue"/>
                <a:cs typeface="Helvetica Neue"/>
                <a:sym typeface="Helvetica Neue"/>
              </a:rPr>
              <a:t>• </a:t>
            </a:r>
            <a:r>
              <a:rPr lang="en-US" sz="3600" b="0" i="0" u="none" strike="noStrike" cap="none" baseline="0">
                <a:solidFill>
                  <a:schemeClr val="dk1"/>
                </a:solidFill>
                <a:latin typeface="Helvetica Neue"/>
                <a:ea typeface="Helvetica Neue"/>
                <a:cs typeface="Helvetica Neue"/>
                <a:sym typeface="Helvetica Neue"/>
                <a:rtl val="0"/>
              </a:rPr>
              <a:t>You have to use your best judgment and knowledge as a reporter to present the FACTUAL information.  </a:t>
            </a:r>
          </a:p>
          <a:p>
            <a:endParaRPr lang="en-US" sz="3600" b="0" i="0" u="none" strike="noStrike" cap="none" baseline="0">
              <a:solidFill>
                <a:schemeClr val="dk1"/>
              </a:solidFill>
              <a:latin typeface="Helvetica Neue"/>
              <a:ea typeface="Helvetica Neue"/>
              <a:cs typeface="Helvetica Neue"/>
              <a:sym typeface="Helvetica Neue"/>
              <a:rtl val="0"/>
            </a:endParaRPr>
          </a:p>
          <a:p>
            <a:pPr marL="0" marR="0" lvl="0" indent="0" algn="l" rtl="0">
              <a:lnSpc>
                <a:spcPct val="100000"/>
              </a:lnSpc>
              <a:spcBef>
                <a:spcPts val="600"/>
              </a:spcBef>
              <a:spcAft>
                <a:spcPts val="0"/>
              </a:spcAft>
              <a:buClr>
                <a:schemeClr val="accent1"/>
              </a:buClr>
              <a:buSzPct val="25000"/>
              <a:buFont typeface="Garamond"/>
              <a:buNone/>
            </a:pPr>
            <a:r>
              <a:rPr lang="en-US" sz="3600">
                <a:latin typeface="Helvetica Neue"/>
                <a:ea typeface="Helvetica Neue"/>
                <a:cs typeface="Helvetica Neue"/>
                <a:sym typeface="Helvetica Neue"/>
              </a:rPr>
              <a:t>• </a:t>
            </a:r>
            <a:r>
              <a:rPr lang="en-US" sz="3600" u="none" strike="noStrike" cap="none" baseline="0">
                <a:solidFill>
                  <a:schemeClr val="dk1"/>
                </a:solidFill>
                <a:latin typeface="Helvetica Neue"/>
                <a:ea typeface="Helvetica Neue"/>
                <a:cs typeface="Helvetica Neue"/>
                <a:sym typeface="Helvetica Neue"/>
                <a:rtl val="0"/>
              </a:rPr>
              <a:t>What if one side is mostly opinion and the other side supported by facts?</a:t>
            </a:r>
          </a:p>
        </p:txBody>
      </p:sp>
      <p:sp>
        <p:nvSpPr>
          <p:cNvPr id="145" name="Shape 145"/>
          <p:cNvSpPr txBox="1"/>
          <p:nvPr/>
        </p:nvSpPr>
        <p:spPr>
          <a:xfrm>
            <a:off x="421100" y="746675"/>
            <a:ext cx="7325099" cy="1061699"/>
          </a:xfrm>
          <a:prstGeom prst="rect">
            <a:avLst/>
          </a:prstGeom>
        </p:spPr>
        <p:txBody>
          <a:bodyPr lIns="91425" tIns="91425" rIns="91425" bIns="91425" anchor="t" anchorCtr="0">
            <a:noAutofit/>
          </a:bodyPr>
          <a:lstStyle/>
          <a:p>
            <a:pPr lvl="0" rtl="0">
              <a:buNone/>
            </a:pPr>
            <a:r>
              <a:rPr lang="en-US" sz="3600" b="1">
                <a:latin typeface="Helvetica Neue"/>
                <a:ea typeface="Helvetica Neue"/>
                <a:cs typeface="Helvetica Neue"/>
                <a:sym typeface="Helvetica Neue"/>
              </a:rPr>
              <a:t>Accuracy</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533400"/>
            <a:ext cx="8229600" cy="5867400"/>
          </a:xfrm>
          <a:prstGeom prst="rect">
            <a:avLst/>
          </a:prstGeom>
          <a:solidFill>
            <a:schemeClr val="dk1"/>
          </a:solidFill>
          <a:ln w="76200"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FEFEFE"/>
              </a:buClr>
              <a:buSzPct val="25000"/>
              <a:buFont typeface="Arial"/>
              <a:buNone/>
            </a:pPr>
            <a:r>
              <a:rPr lang="en-US" sz="4000" b="1" i="0" u="none" strike="noStrike" cap="none" baseline="0">
                <a:solidFill>
                  <a:srgbClr val="FEFEFE"/>
                </a:solidFill>
                <a:latin typeface="Helvetica Neue"/>
                <a:ea typeface="Helvetica Neue"/>
                <a:cs typeface="Helvetica Neue"/>
                <a:sym typeface="Helvetica Neue"/>
                <a:rtl val="0"/>
              </a:rPr>
              <a:t>“A newspaper cannot really congratulate itself on having got at the facts impartially when it has quoted at length from two uninformed idiots on opposing sides of an issue.”</a:t>
            </a:r>
            <a:br>
              <a:rPr lang="en-US" b="0">
                <a:solidFill>
                  <a:srgbClr val="FEFEFE"/>
                </a:solidFill>
                <a:latin typeface="Helvetica Neue"/>
                <a:ea typeface="Helvetica Neue"/>
                <a:cs typeface="Helvetica Neue"/>
                <a:sym typeface="Helvetica Neue"/>
                <a:rtl val="0"/>
              </a:rPr>
            </a:br>
            <a:r>
              <a:rPr lang="en-US" b="0">
                <a:solidFill>
                  <a:srgbClr val="FEFEFE"/>
                </a:solidFill>
                <a:latin typeface="Helvetica Neue"/>
                <a:ea typeface="Helvetica Neue"/>
                <a:cs typeface="Helvetica Neue"/>
                <a:sym typeface="Helvetica Neue"/>
                <a:rtl val="0"/>
              </a:rPr>
              <a:t> — </a:t>
            </a:r>
            <a:r>
              <a:rPr lang="en-US" sz="3600" b="0" i="0" u="none" strike="noStrike" cap="none" baseline="0">
                <a:solidFill>
                  <a:srgbClr val="FEFEFE"/>
                </a:solidFill>
                <a:latin typeface="Helvetica Neue"/>
                <a:ea typeface="Helvetica Neue"/>
                <a:cs typeface="Helvetica Neue"/>
                <a:sym typeface="Helvetica Neue"/>
                <a:rtl val="0"/>
              </a:rPr>
              <a:t>A.J. Wiggins, editor and publisher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457200" y="2020824"/>
            <a:ext cx="8229600" cy="460857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Garamond"/>
              <a:buNone/>
            </a:pPr>
            <a:r>
              <a:rPr lang="en-US" sz="3600">
                <a:latin typeface="Helvetica Neue"/>
                <a:ea typeface="Helvetica Neue"/>
                <a:cs typeface="Helvetica Neue"/>
                <a:sym typeface="Helvetica Neue"/>
              </a:rPr>
              <a:t>• i</a:t>
            </a:r>
            <a:r>
              <a:rPr lang="en-US" sz="3600" b="0" i="0" u="none" strike="noStrike" cap="none" baseline="0">
                <a:solidFill>
                  <a:schemeClr val="dk1"/>
                </a:solidFill>
                <a:latin typeface="Helvetica Neue"/>
                <a:ea typeface="Helvetica Neue"/>
                <a:cs typeface="Helvetica Neue"/>
                <a:sym typeface="Helvetica Neue"/>
                <a:rtl val="0"/>
              </a:rPr>
              <a:t>nteresting</a:t>
            </a:r>
          </a:p>
          <a:p>
            <a:pPr marL="0" marR="0" lvl="0" indent="0" algn="l" rtl="0">
              <a:lnSpc>
                <a:spcPct val="100000"/>
              </a:lnSpc>
              <a:spcBef>
                <a:spcPts val="600"/>
              </a:spcBef>
              <a:spcAft>
                <a:spcPts val="0"/>
              </a:spcAft>
              <a:buClr>
                <a:schemeClr val="accent1"/>
              </a:buClr>
              <a:buSzPct val="25000"/>
              <a:buFont typeface="Garamond"/>
              <a:buNone/>
            </a:pPr>
            <a:r>
              <a:rPr lang="en-US" sz="3600">
                <a:latin typeface="Helvetica Neue"/>
                <a:ea typeface="Helvetica Neue"/>
                <a:cs typeface="Helvetica Neue"/>
                <a:sym typeface="Helvetica Neue"/>
              </a:rPr>
              <a:t>• i</a:t>
            </a:r>
            <a:r>
              <a:rPr lang="en-US" sz="3600" b="0" i="0" u="none" strike="noStrike" cap="none" baseline="0">
                <a:solidFill>
                  <a:schemeClr val="dk1"/>
                </a:solidFill>
                <a:latin typeface="Helvetica Neue"/>
                <a:ea typeface="Helvetica Neue"/>
                <a:cs typeface="Helvetica Neue"/>
                <a:sym typeface="Helvetica Neue"/>
                <a:rtl val="0"/>
              </a:rPr>
              <a:t>nformative</a:t>
            </a:r>
          </a:p>
          <a:p>
            <a:pPr marL="0" marR="0" lvl="0" indent="0" algn="l" rtl="0">
              <a:lnSpc>
                <a:spcPct val="100000"/>
              </a:lnSpc>
              <a:spcBef>
                <a:spcPts val="600"/>
              </a:spcBef>
              <a:spcAft>
                <a:spcPts val="0"/>
              </a:spcAft>
              <a:buClr>
                <a:schemeClr val="accent1"/>
              </a:buClr>
              <a:buSzPct val="25000"/>
              <a:buFont typeface="Garamond"/>
              <a:buNone/>
            </a:pPr>
            <a:r>
              <a:rPr lang="en-US" sz="3600">
                <a:latin typeface="Helvetica Neue"/>
                <a:ea typeface="Helvetica Neue"/>
                <a:cs typeface="Helvetica Neue"/>
                <a:sym typeface="Helvetica Neue"/>
              </a:rPr>
              <a:t>• f</a:t>
            </a:r>
            <a:r>
              <a:rPr lang="en-US" sz="3600" b="0" i="0" u="none" strike="noStrike" cap="none" baseline="0">
                <a:solidFill>
                  <a:schemeClr val="dk1"/>
                </a:solidFill>
                <a:latin typeface="Helvetica Neue"/>
                <a:ea typeface="Helvetica Neue"/>
                <a:cs typeface="Helvetica Neue"/>
                <a:sym typeface="Helvetica Neue"/>
                <a:rtl val="0"/>
              </a:rPr>
              <a:t>actual and </a:t>
            </a:r>
            <a:r>
              <a:rPr lang="en-US" sz="3600">
                <a:latin typeface="Helvetica Neue"/>
                <a:ea typeface="Helvetica Neue"/>
                <a:cs typeface="Helvetica Neue"/>
                <a:sym typeface="Helvetica Neue"/>
                <a:rtl val="0"/>
              </a:rPr>
              <a:t>a</a:t>
            </a:r>
            <a:r>
              <a:rPr lang="en-US" sz="3600" b="0" i="0" u="none" strike="noStrike" cap="none" baseline="0">
                <a:solidFill>
                  <a:schemeClr val="dk1"/>
                </a:solidFill>
                <a:latin typeface="Helvetica Neue"/>
                <a:ea typeface="Helvetica Neue"/>
                <a:cs typeface="Helvetica Neue"/>
                <a:sym typeface="Helvetica Neue"/>
                <a:rtl val="0"/>
              </a:rPr>
              <a:t>ccurate</a:t>
            </a:r>
          </a:p>
          <a:p>
            <a:pPr marL="0" marR="0" lvl="0" indent="0" algn="l" rtl="0">
              <a:lnSpc>
                <a:spcPct val="100000"/>
              </a:lnSpc>
              <a:spcBef>
                <a:spcPts val="600"/>
              </a:spcBef>
              <a:spcAft>
                <a:spcPts val="0"/>
              </a:spcAft>
              <a:buClr>
                <a:schemeClr val="accent1"/>
              </a:buClr>
              <a:buSzPct val="25000"/>
              <a:buFont typeface="Garamond"/>
              <a:buNone/>
            </a:pPr>
            <a:r>
              <a:rPr lang="en-US" sz="3600">
                <a:latin typeface="Helvetica Neue"/>
                <a:ea typeface="Helvetica Neue"/>
                <a:cs typeface="Helvetica Neue"/>
                <a:sym typeface="Helvetica Neue"/>
              </a:rPr>
              <a:t>• f</a:t>
            </a:r>
            <a:r>
              <a:rPr lang="en-US" sz="3600" b="0" i="0" u="none" strike="noStrike" cap="none" baseline="0">
                <a:solidFill>
                  <a:schemeClr val="dk1"/>
                </a:solidFill>
                <a:latin typeface="Helvetica Neue"/>
                <a:ea typeface="Helvetica Neue"/>
                <a:cs typeface="Helvetica Neue"/>
                <a:sym typeface="Helvetica Neue"/>
                <a:rtl val="0"/>
              </a:rPr>
              <a:t>air (both objective and balanced)</a:t>
            </a:r>
          </a:p>
          <a:p>
            <a:endParaRPr lang="en-US" sz="3600" b="0" i="0" u="none" strike="noStrike" cap="none" baseline="0">
              <a:solidFill>
                <a:schemeClr val="dk1"/>
              </a:solidFill>
              <a:latin typeface="Helvetica Neue"/>
              <a:ea typeface="Helvetica Neue"/>
              <a:cs typeface="Helvetica Neue"/>
              <a:sym typeface="Helvetica Neue"/>
              <a:rtl val="0"/>
            </a:endParaRPr>
          </a:p>
        </p:txBody>
      </p:sp>
      <p:sp>
        <p:nvSpPr>
          <p:cNvPr id="158" name="Shape 158"/>
          <p:cNvSpPr txBox="1"/>
          <p:nvPr/>
        </p:nvSpPr>
        <p:spPr>
          <a:xfrm>
            <a:off x="421100" y="746675"/>
            <a:ext cx="7325099" cy="1061699"/>
          </a:xfrm>
          <a:prstGeom prst="rect">
            <a:avLst/>
          </a:prstGeom>
        </p:spPr>
        <p:txBody>
          <a:bodyPr lIns="91425" tIns="91425" rIns="91425" bIns="91425" anchor="t" anchorCtr="0">
            <a:noAutofit/>
          </a:bodyPr>
          <a:lstStyle/>
          <a:p>
            <a:pPr lvl="0" rtl="0">
              <a:buNone/>
            </a:pPr>
            <a:r>
              <a:rPr lang="en-US" sz="3600" b="1">
                <a:latin typeface="Helvetica Neue"/>
                <a:ea typeface="Helvetica Neue"/>
                <a:cs typeface="Helvetica Neue"/>
                <a:sym typeface="Helvetica Neue"/>
              </a:rPr>
              <a:t>News is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457200" y="2020824"/>
            <a:ext cx="8229600" cy="4075176"/>
          </a:xfrm>
          <a:prstGeom prst="rect">
            <a:avLst/>
          </a:prstGeom>
          <a:noFill/>
          <a:ln>
            <a:noFill/>
          </a:ln>
        </p:spPr>
        <p:txBody>
          <a:bodyPr lIns="91425" tIns="45700" rIns="91425" bIns="45700" anchor="t" anchorCtr="0">
            <a:noAutofit/>
          </a:bodyPr>
          <a:lstStyle/>
          <a:p>
            <a:pPr marL="0" marR="0" lvl="0" indent="0" rtl="0">
              <a:lnSpc>
                <a:spcPct val="100000"/>
              </a:lnSpc>
              <a:spcBef>
                <a:spcPts val="0"/>
              </a:spcBef>
              <a:spcAft>
                <a:spcPts val="0"/>
              </a:spcAft>
              <a:buClr>
                <a:schemeClr val="accent1"/>
              </a:buClr>
              <a:buSzPct val="25000"/>
              <a:buFont typeface="Garamond"/>
              <a:buNone/>
            </a:pPr>
            <a:r>
              <a:rPr lang="en-US" sz="3600" i="0" u="none" strike="noStrike" cap="none" baseline="0">
                <a:solidFill>
                  <a:schemeClr val="dk1"/>
                </a:solidFill>
                <a:latin typeface="Helvetica Neue"/>
                <a:ea typeface="Helvetica Neue"/>
                <a:cs typeface="Helvetica Neue"/>
                <a:sym typeface="Helvetica Neue"/>
                <a:rtl val="0"/>
              </a:rPr>
              <a:t>… whatever </a:t>
            </a:r>
            <a:r>
              <a:rPr lang="en-US" sz="4800" b="1">
                <a:latin typeface="Helvetica Neue"/>
                <a:ea typeface="Helvetica Neue"/>
                <a:cs typeface="Helvetica Neue"/>
                <a:sym typeface="Helvetica Neue"/>
                <a:rtl val="0"/>
              </a:rPr>
              <a:t>interests</a:t>
            </a:r>
            <a:r>
              <a:rPr lang="en-US" sz="3600" i="0" u="none" strike="noStrike" cap="none" baseline="0">
                <a:solidFill>
                  <a:schemeClr val="dk1"/>
                </a:solidFill>
                <a:latin typeface="Helvetica Neue"/>
                <a:ea typeface="Helvetica Neue"/>
                <a:cs typeface="Helvetica Neue"/>
                <a:sym typeface="Helvetica Neue"/>
                <a:rtl val="0"/>
              </a:rPr>
              <a:t> the reader. </a:t>
            </a:r>
          </a:p>
          <a:p>
            <a:endParaRPr lang="en-US" sz="3600" i="0" u="none" strike="noStrike" cap="none" baseline="0">
              <a:solidFill>
                <a:schemeClr val="dk1"/>
              </a:solidFill>
              <a:latin typeface="Helvetica Neue"/>
              <a:ea typeface="Helvetica Neue"/>
              <a:cs typeface="Helvetica Neue"/>
              <a:sym typeface="Helvetica Neue"/>
              <a:rtl val="0"/>
            </a:endParaRPr>
          </a:p>
          <a:p>
            <a:pPr marL="0" marR="0" lvl="0" indent="0" rtl="0">
              <a:lnSpc>
                <a:spcPct val="100000"/>
              </a:lnSpc>
              <a:spcBef>
                <a:spcPts val="600"/>
              </a:spcBef>
              <a:spcAft>
                <a:spcPts val="0"/>
              </a:spcAft>
              <a:buClr>
                <a:schemeClr val="accent1"/>
              </a:buClr>
              <a:buSzPct val="25000"/>
              <a:buFont typeface="Garamond"/>
              <a:buNone/>
            </a:pPr>
            <a:r>
              <a:rPr lang="en-US" sz="3600" i="0" u="none" strike="noStrike" cap="none" baseline="0">
                <a:solidFill>
                  <a:schemeClr val="dk1"/>
                </a:solidFill>
                <a:latin typeface="Helvetica Neue"/>
                <a:ea typeface="Helvetica Neue"/>
                <a:cs typeface="Helvetica Neue"/>
                <a:sym typeface="Helvetica Neue"/>
                <a:rtl val="0"/>
              </a:rPr>
              <a:t>Can something be </a:t>
            </a:r>
            <a:r>
              <a:rPr lang="en-US" sz="3600" b="1">
                <a:latin typeface="Helvetica Neue"/>
                <a:ea typeface="Helvetica Neue"/>
                <a:cs typeface="Helvetica Neue"/>
                <a:sym typeface="Helvetica Neue"/>
                <a:rtl val="0"/>
              </a:rPr>
              <a:t>news</a:t>
            </a:r>
            <a:r>
              <a:rPr lang="en-US" sz="3600" i="0" u="none" strike="noStrike" cap="none" baseline="0">
                <a:solidFill>
                  <a:schemeClr val="dk1"/>
                </a:solidFill>
                <a:latin typeface="Helvetica Neue"/>
                <a:ea typeface="Helvetica Neue"/>
                <a:cs typeface="Helvetica Neue"/>
                <a:sym typeface="Helvetica Neue"/>
                <a:rtl val="0"/>
              </a:rPr>
              <a:t> even if it’snot </a:t>
            </a:r>
            <a:r>
              <a:rPr lang="en-US" sz="3600" b="1" u="none" strike="noStrike" cap="none" baseline="0">
                <a:solidFill>
                  <a:schemeClr val="dk1"/>
                </a:solidFill>
                <a:latin typeface="Helvetica Neue"/>
                <a:ea typeface="Helvetica Neue"/>
                <a:cs typeface="Helvetica Neue"/>
                <a:sym typeface="Helvetica Neue"/>
                <a:rtl val="0"/>
              </a:rPr>
              <a:t>important</a:t>
            </a:r>
            <a:r>
              <a:rPr lang="en-US" sz="3600" i="0" u="none" strike="noStrike" cap="none" baseline="0">
                <a:solidFill>
                  <a:schemeClr val="dk1"/>
                </a:solidFill>
                <a:latin typeface="Helvetica Neue"/>
                <a:ea typeface="Helvetica Neue"/>
                <a:cs typeface="Helvetica Neue"/>
                <a:sym typeface="Helvetica Neue"/>
                <a:rtl val="0"/>
              </a:rPr>
              <a:t>?</a:t>
            </a:r>
          </a:p>
        </p:txBody>
      </p:sp>
      <p:sp>
        <p:nvSpPr>
          <p:cNvPr id="49" name="Shape 49"/>
          <p:cNvSpPr txBox="1"/>
          <p:nvPr/>
        </p:nvSpPr>
        <p:spPr>
          <a:xfrm>
            <a:off x="421100" y="746675"/>
            <a:ext cx="7325099" cy="1061699"/>
          </a:xfrm>
          <a:prstGeom prst="rect">
            <a:avLst/>
          </a:prstGeom>
        </p:spPr>
        <p:txBody>
          <a:bodyPr lIns="91425" tIns="91425" rIns="91425" bIns="91425" anchor="t" anchorCtr="0">
            <a:noAutofit/>
          </a:bodyPr>
          <a:lstStyle/>
          <a:p>
            <a:pPr lvl="0" rtl="0">
              <a:buNone/>
            </a:pPr>
            <a:r>
              <a:rPr lang="en-US" sz="3600" b="1">
                <a:latin typeface="Helvetica Neue"/>
                <a:ea typeface="Helvetica Neue"/>
                <a:cs typeface="Helvetica Neue"/>
                <a:sym typeface="Helvetica Neue"/>
              </a:rPr>
              <a:t>News is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body" idx="1"/>
          </p:nvPr>
        </p:nvSpPr>
        <p:spPr>
          <a:xfrm>
            <a:off x="457200" y="2020824"/>
            <a:ext cx="8229600" cy="4075176"/>
          </a:xfrm>
          <a:prstGeom prst="rect">
            <a:avLst/>
          </a:prstGeom>
          <a:noFill/>
          <a:ln>
            <a:noFill/>
          </a:ln>
        </p:spPr>
        <p:txBody>
          <a:bodyPr lIns="91425" tIns="45700" rIns="91425" bIns="45700" anchor="t" anchorCtr="0">
            <a:noAutofit/>
          </a:bodyPr>
          <a:lstStyle/>
          <a:p>
            <a:pPr marL="0" marR="0" lvl="0" indent="0" rtl="0">
              <a:lnSpc>
                <a:spcPct val="100000"/>
              </a:lnSpc>
              <a:spcBef>
                <a:spcPts val="0"/>
              </a:spcBef>
              <a:spcAft>
                <a:spcPts val="0"/>
              </a:spcAft>
              <a:buClr>
                <a:schemeClr val="accent1"/>
              </a:buClr>
              <a:buSzPct val="25000"/>
              <a:buFont typeface="Garamond"/>
              <a:buNone/>
            </a:pPr>
            <a:r>
              <a:rPr lang="en-US" sz="3600" i="0" u="none" strike="noStrike" cap="none" baseline="0" dirty="0">
                <a:solidFill>
                  <a:schemeClr val="dk1"/>
                </a:solidFill>
                <a:latin typeface="Helvetica Neue"/>
                <a:ea typeface="Helvetica Neue"/>
                <a:cs typeface="Helvetica Neue"/>
                <a:sym typeface="Helvetica Neue"/>
                <a:rtl val="0"/>
              </a:rPr>
              <a:t>… </a:t>
            </a:r>
            <a:r>
              <a:rPr lang="en-US" sz="4800" b="1" dirty="0">
                <a:latin typeface="Helvetica Neue"/>
                <a:ea typeface="Helvetica Neue"/>
                <a:cs typeface="Helvetica Neue"/>
                <a:sym typeface="Helvetica Neue"/>
                <a:rtl val="0"/>
              </a:rPr>
              <a:t>information</a:t>
            </a:r>
            <a:r>
              <a:rPr lang="en-US" sz="3600" b="1" i="0" u="none" strike="noStrike" cap="none" baseline="0" dirty="0">
                <a:solidFill>
                  <a:schemeClr val="dk1"/>
                </a:solidFill>
                <a:latin typeface="Helvetica Neue"/>
                <a:ea typeface="Helvetica Neue"/>
                <a:cs typeface="Helvetica Neue"/>
                <a:sym typeface="Helvetica Neue"/>
                <a:rtl val="0"/>
              </a:rPr>
              <a:t> </a:t>
            </a:r>
            <a:r>
              <a:rPr lang="en-US" sz="3600" i="0" u="none" strike="noStrike" cap="none" baseline="0" dirty="0">
                <a:solidFill>
                  <a:schemeClr val="dk1"/>
                </a:solidFill>
                <a:latin typeface="Helvetica Neue"/>
                <a:ea typeface="Helvetica Neue"/>
                <a:cs typeface="Helvetica Neue"/>
                <a:sym typeface="Helvetica Neue"/>
                <a:rtl val="0"/>
              </a:rPr>
              <a:t>that’s important</a:t>
            </a:r>
          </a:p>
          <a:p>
            <a:pPr marL="0" marR="0" lvl="0" indent="0" rtl="0">
              <a:lnSpc>
                <a:spcPct val="100000"/>
              </a:lnSpc>
              <a:spcBef>
                <a:spcPts val="0"/>
              </a:spcBef>
              <a:spcAft>
                <a:spcPts val="0"/>
              </a:spcAft>
              <a:buClr>
                <a:schemeClr val="accent1"/>
              </a:buClr>
              <a:buSzPct val="25000"/>
              <a:buFont typeface="Garamond"/>
              <a:buNone/>
            </a:pPr>
            <a:r>
              <a:rPr lang="en-US" sz="3600" i="0" u="none" strike="noStrike" cap="none" baseline="0" dirty="0">
                <a:solidFill>
                  <a:schemeClr val="dk1"/>
                </a:solidFill>
                <a:latin typeface="Helvetica Neue"/>
                <a:ea typeface="Helvetica Neue"/>
                <a:cs typeface="Helvetica Neue"/>
                <a:sym typeface="Helvetica Neue"/>
                <a:rtl val="0"/>
              </a:rPr>
              <a:t>to readers.</a:t>
            </a:r>
            <a:r>
              <a:rPr lang="en-US" sz="3600" b="1" i="0" u="none" strike="noStrike" cap="none" baseline="0" dirty="0">
                <a:solidFill>
                  <a:schemeClr val="dk1"/>
                </a:solidFill>
                <a:latin typeface="Helvetica Neue"/>
                <a:ea typeface="Helvetica Neue"/>
                <a:cs typeface="Helvetica Neue"/>
                <a:sym typeface="Helvetica Neue"/>
                <a:rtl val="0"/>
              </a:rPr>
              <a:t> </a:t>
            </a:r>
          </a:p>
          <a:p>
            <a:endParaRPr lang="en-US" sz="3600" b="1" i="0" u="none" strike="noStrike" cap="none" baseline="0" dirty="0">
              <a:solidFill>
                <a:schemeClr val="dk1"/>
              </a:solidFill>
              <a:latin typeface="Helvetica Neue"/>
              <a:ea typeface="Helvetica Neue"/>
              <a:cs typeface="Helvetica Neue"/>
              <a:sym typeface="Helvetica Neue"/>
              <a:rtl val="0"/>
            </a:endParaRPr>
          </a:p>
          <a:p>
            <a:pPr marL="0" marR="0" lvl="0" indent="0" rtl="0">
              <a:lnSpc>
                <a:spcPct val="100000"/>
              </a:lnSpc>
              <a:spcBef>
                <a:spcPts val="600"/>
              </a:spcBef>
              <a:spcAft>
                <a:spcPts val="0"/>
              </a:spcAft>
              <a:buClr>
                <a:schemeClr val="accent1"/>
              </a:buClr>
              <a:buSzPct val="25000"/>
              <a:buFont typeface="Garamond"/>
              <a:buNone/>
            </a:pPr>
            <a:r>
              <a:rPr lang="en-US" sz="3600" b="0" i="0" u="none" strike="noStrike" cap="none" baseline="0" dirty="0">
                <a:solidFill>
                  <a:schemeClr val="dk1"/>
                </a:solidFill>
                <a:latin typeface="Helvetica Neue"/>
                <a:ea typeface="Helvetica Neue"/>
                <a:cs typeface="Helvetica Neue"/>
                <a:sym typeface="Helvetica Neue"/>
                <a:rtl val="0"/>
              </a:rPr>
              <a:t>Can something be information and NOT be news?</a:t>
            </a:r>
          </a:p>
        </p:txBody>
      </p:sp>
      <p:sp>
        <p:nvSpPr>
          <p:cNvPr id="56" name="Shape 56"/>
          <p:cNvSpPr txBox="1"/>
          <p:nvPr/>
        </p:nvSpPr>
        <p:spPr>
          <a:xfrm>
            <a:off x="573500" y="746675"/>
            <a:ext cx="7325099" cy="1061699"/>
          </a:xfrm>
          <a:prstGeom prst="rect">
            <a:avLst/>
          </a:prstGeom>
        </p:spPr>
        <p:txBody>
          <a:bodyPr lIns="91425" tIns="91425" rIns="91425" bIns="91425" anchor="t" anchorCtr="0">
            <a:noAutofit/>
          </a:bodyPr>
          <a:lstStyle/>
          <a:p>
            <a:pPr lvl="0" rtl="0">
              <a:buNone/>
            </a:pPr>
            <a:r>
              <a:rPr lang="en-US" sz="3600" b="1">
                <a:latin typeface="Helvetica Neue"/>
                <a:ea typeface="Helvetica Neue"/>
                <a:cs typeface="Helvetica Neue"/>
                <a:sym typeface="Helvetica Neue"/>
              </a:rPr>
              <a:t>News is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body" idx="1"/>
          </p:nvPr>
        </p:nvSpPr>
        <p:spPr>
          <a:xfrm>
            <a:off x="457200" y="2020824"/>
            <a:ext cx="8229600" cy="4532376"/>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accent1"/>
              </a:buClr>
              <a:buSzPct val="25000"/>
              <a:buFont typeface="Garamond"/>
              <a:buNone/>
            </a:pPr>
            <a:r>
              <a:rPr lang="en-US" sz="3600" b="1" i="0" u="none" strike="noStrike" cap="none" baseline="0" dirty="0">
                <a:solidFill>
                  <a:schemeClr val="dk1"/>
                </a:solidFill>
                <a:latin typeface="Helvetica Neue"/>
                <a:ea typeface="Helvetica Neue"/>
                <a:cs typeface="Helvetica Neue"/>
                <a:sym typeface="Helvetica Neue"/>
                <a:rtl val="0"/>
              </a:rPr>
              <a:t>News is </a:t>
            </a:r>
            <a:r>
              <a:rPr lang="en-US" sz="4800" b="1" dirty="0">
                <a:latin typeface="Helvetica Neue"/>
                <a:ea typeface="Helvetica Neue"/>
                <a:cs typeface="Helvetica Neue"/>
                <a:sym typeface="Helvetica Neue"/>
                <a:rtl val="0"/>
              </a:rPr>
              <a:t>factual</a:t>
            </a:r>
            <a:r>
              <a:rPr lang="en-US" sz="3600" b="1" i="0" u="none" strike="noStrike" cap="none" baseline="0" dirty="0">
                <a:solidFill>
                  <a:schemeClr val="dk1"/>
                </a:solidFill>
                <a:latin typeface="Helvetica Neue"/>
                <a:ea typeface="Helvetica Neue"/>
                <a:cs typeface="Helvetica Neue"/>
                <a:sym typeface="Helvetica Neue"/>
                <a:rtl val="0"/>
              </a:rPr>
              <a:t>.</a:t>
            </a:r>
          </a:p>
          <a:p>
            <a:endParaRPr lang="en-US" sz="3600" b="1" i="0" u="none" strike="noStrike" cap="none" baseline="0" dirty="0">
              <a:solidFill>
                <a:schemeClr val="dk1"/>
              </a:solidFill>
              <a:latin typeface="Helvetica Neue"/>
              <a:ea typeface="Helvetica Neue"/>
              <a:cs typeface="Helvetica Neue"/>
              <a:sym typeface="Helvetica Neue"/>
              <a:rtl val="0"/>
            </a:endParaRPr>
          </a:p>
          <a:p>
            <a:pPr marL="0" marR="0" lvl="0" indent="0" algn="l" rtl="0">
              <a:lnSpc>
                <a:spcPct val="100000"/>
              </a:lnSpc>
              <a:spcBef>
                <a:spcPts val="600"/>
              </a:spcBef>
              <a:spcAft>
                <a:spcPts val="0"/>
              </a:spcAft>
              <a:buClr>
                <a:schemeClr val="accent1"/>
              </a:buClr>
              <a:buSzPct val="25000"/>
              <a:buFont typeface="Garamond"/>
              <a:buNone/>
            </a:pPr>
            <a:r>
              <a:rPr lang="en-US" sz="3600" dirty="0">
                <a:latin typeface="Helvetica Neue"/>
                <a:ea typeface="Helvetica Neue"/>
                <a:cs typeface="Helvetica Neue"/>
                <a:sym typeface="Helvetica Neue"/>
              </a:rPr>
              <a:t>• </a:t>
            </a:r>
            <a:r>
              <a:rPr lang="en-US" sz="3600" b="0" i="0" u="none" strike="noStrike" cap="none" baseline="0" dirty="0">
                <a:solidFill>
                  <a:schemeClr val="dk1"/>
                </a:solidFill>
                <a:latin typeface="Helvetica Neue"/>
                <a:ea typeface="Helvetica Neue"/>
                <a:cs typeface="Helvetica Neue"/>
                <a:sym typeface="Helvetica Neue"/>
                <a:rtl val="0"/>
              </a:rPr>
              <a:t>News must be based on facts.  </a:t>
            </a:r>
          </a:p>
          <a:p>
            <a:pPr marL="0" marR="0" lvl="0" indent="0" algn="l" rtl="0">
              <a:lnSpc>
                <a:spcPct val="100000"/>
              </a:lnSpc>
              <a:spcBef>
                <a:spcPts val="600"/>
              </a:spcBef>
              <a:spcAft>
                <a:spcPts val="0"/>
              </a:spcAft>
              <a:buClr>
                <a:schemeClr val="accent1"/>
              </a:buClr>
              <a:buSzPct val="25000"/>
              <a:buFont typeface="Garamond"/>
              <a:buNone/>
            </a:pPr>
            <a:r>
              <a:rPr lang="en-US" sz="3600" dirty="0">
                <a:latin typeface="Helvetica Neue"/>
                <a:ea typeface="Helvetica Neue"/>
                <a:cs typeface="Helvetica Neue"/>
                <a:sym typeface="Helvetica Neue"/>
              </a:rPr>
              <a:t>• </a:t>
            </a:r>
            <a:r>
              <a:rPr lang="en-US" sz="3600" b="0" i="0" u="none" strike="noStrike" cap="none" baseline="0" dirty="0">
                <a:solidFill>
                  <a:schemeClr val="dk1"/>
                </a:solidFill>
                <a:latin typeface="Helvetica Neue"/>
                <a:ea typeface="Helvetica Neue"/>
                <a:cs typeface="Helvetica Neue"/>
                <a:sym typeface="Helvetica Neue"/>
                <a:rtl val="0"/>
              </a:rPr>
              <a:t>It must be accurate. Otherwise it is 	NOT news. It is opinion.</a:t>
            </a:r>
          </a:p>
        </p:txBody>
      </p:sp>
      <p:sp>
        <p:nvSpPr>
          <p:cNvPr id="63" name="Shape 63"/>
          <p:cNvSpPr txBox="1"/>
          <p:nvPr/>
        </p:nvSpPr>
        <p:spPr>
          <a:xfrm>
            <a:off x="421100" y="746675"/>
            <a:ext cx="7325099" cy="1061699"/>
          </a:xfrm>
          <a:prstGeom prst="rect">
            <a:avLst/>
          </a:prstGeom>
        </p:spPr>
        <p:txBody>
          <a:bodyPr lIns="91425" tIns="91425" rIns="91425" bIns="91425" anchor="t" anchorCtr="0">
            <a:noAutofit/>
          </a:bodyPr>
          <a:lstStyle/>
          <a:p>
            <a:pPr lvl="0" rtl="0">
              <a:buNone/>
            </a:pPr>
            <a:r>
              <a:rPr lang="en-US" sz="3600" b="1">
                <a:latin typeface="Helvetica Neue"/>
                <a:ea typeface="Helvetica Neue"/>
                <a:cs typeface="Helvetica Neue"/>
                <a:sym typeface="Helvetica Neue"/>
              </a:rPr>
              <a:t>And one more thing...</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2">
                                            <p:txEl>
                                              <p:pRg st="0" end="0"/>
                                            </p:txEl>
                                          </p:spTgt>
                                        </p:tgtEl>
                                        <p:attrNameLst>
                                          <p:attrName>style.visibility</p:attrName>
                                        </p:attrNameLst>
                                      </p:cBhvr>
                                      <p:to>
                                        <p:strVal val="visible"/>
                                      </p:to>
                                    </p:set>
                                    <p:animEffect transition="in" filter="fade">
                                      <p:cBhvr>
                                        <p:cTn id="7" dur="1"/>
                                        <p:tgtEl>
                                          <p:spTgt spid="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2">
                                            <p:txEl>
                                              <p:pRg st="2" end="2"/>
                                            </p:txEl>
                                          </p:spTgt>
                                        </p:tgtEl>
                                        <p:attrNameLst>
                                          <p:attrName>style.visibility</p:attrName>
                                        </p:attrNameLst>
                                      </p:cBhvr>
                                      <p:to>
                                        <p:strVal val="visible"/>
                                      </p:to>
                                    </p:set>
                                    <p:animEffect transition="in" filter="fade">
                                      <p:cBhvr>
                                        <p:cTn id="12" dur="1"/>
                                        <p:tgtEl>
                                          <p:spTgt spid="6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2">
                                            <p:txEl>
                                              <p:pRg st="3" end="3"/>
                                            </p:txEl>
                                          </p:spTgt>
                                        </p:tgtEl>
                                        <p:attrNameLst>
                                          <p:attrName>style.visibility</p:attrName>
                                        </p:attrNameLst>
                                      </p:cBhvr>
                                      <p:to>
                                        <p:strVal val="visible"/>
                                      </p:to>
                                    </p:set>
                                    <p:animEffect transition="in" filter="fade">
                                      <p:cBhvr>
                                        <p:cTn id="17" dur="1"/>
                                        <p:tgtEl>
                                          <p:spTgt spid="6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F7CA34-D13B-4FA8-BBF9-1595A8C7F4BA}"/>
              </a:ext>
            </a:extLst>
          </p:cNvPr>
          <p:cNvSpPr>
            <a:spLocks noGrp="1"/>
          </p:cNvSpPr>
          <p:nvPr>
            <p:ph type="title"/>
          </p:nvPr>
        </p:nvSpPr>
        <p:spPr>
          <a:xfrm>
            <a:off x="457200" y="975358"/>
            <a:ext cx="8229600" cy="701100"/>
          </a:xfrm>
        </p:spPr>
        <p:txBody>
          <a:bodyPr/>
          <a:lstStyle/>
          <a:p>
            <a:r>
              <a:rPr lang="en-US" dirty="0">
                <a:solidFill>
                  <a:schemeClr val="bg1"/>
                </a:solidFill>
              </a:rPr>
              <a:t>So, news is…</a:t>
            </a:r>
          </a:p>
        </p:txBody>
      </p:sp>
      <p:sp>
        <p:nvSpPr>
          <p:cNvPr id="5" name="Rectangle 4">
            <a:extLst>
              <a:ext uri="{FF2B5EF4-FFF2-40B4-BE49-F238E27FC236}">
                <a16:creationId xmlns:a16="http://schemas.microsoft.com/office/drawing/2014/main" id="{FAD05C53-BC01-4924-87D5-479568F18932}"/>
              </a:ext>
            </a:extLst>
          </p:cNvPr>
          <p:cNvSpPr/>
          <p:nvPr/>
        </p:nvSpPr>
        <p:spPr>
          <a:xfrm>
            <a:off x="457200" y="2423160"/>
            <a:ext cx="8229600" cy="3477875"/>
          </a:xfrm>
          <a:prstGeom prst="rect">
            <a:avLst/>
          </a:prstGeom>
        </p:spPr>
        <p:txBody>
          <a:bodyPr wrap="square">
            <a:spAutoFit/>
          </a:bodyPr>
          <a:lstStyle/>
          <a:p>
            <a:pPr algn="ctr"/>
            <a:r>
              <a:rPr lang="en-US" sz="4400" b="1" dirty="0"/>
              <a:t>Interesting</a:t>
            </a:r>
          </a:p>
          <a:p>
            <a:pPr algn="ctr"/>
            <a:endParaRPr lang="en-US" sz="4400" b="1" dirty="0"/>
          </a:p>
          <a:p>
            <a:pPr algn="ctr"/>
            <a:r>
              <a:rPr lang="en-US" sz="4400" b="1" dirty="0"/>
              <a:t>Informational</a:t>
            </a:r>
          </a:p>
          <a:p>
            <a:pPr algn="ctr"/>
            <a:endParaRPr lang="en-US" sz="4400" b="1" dirty="0"/>
          </a:p>
          <a:p>
            <a:pPr algn="ctr"/>
            <a:r>
              <a:rPr lang="en-US" sz="4400" b="1" dirty="0"/>
              <a:t>Factual</a:t>
            </a:r>
          </a:p>
        </p:txBody>
      </p:sp>
    </p:spTree>
    <p:extLst>
      <p:ext uri="{BB962C8B-B14F-4D97-AF65-F5344CB8AC3E}">
        <p14:creationId xmlns:p14="http://schemas.microsoft.com/office/powerpoint/2010/main" val="2783579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533400"/>
            <a:ext cx="8229600" cy="5867400"/>
          </a:xfrm>
          <a:prstGeom prst="rect">
            <a:avLst/>
          </a:prstGeom>
          <a:solidFill>
            <a:schemeClr val="dk1"/>
          </a:solidFill>
          <a:ln w="76200"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FEFEFE"/>
              </a:buClr>
              <a:buSzPct val="25000"/>
              <a:buFont typeface="Arial"/>
              <a:buNone/>
            </a:pPr>
            <a:r>
              <a:rPr lang="en-US" sz="3600" b="1" i="0" u="none" strike="noStrike" cap="none" baseline="0">
                <a:solidFill>
                  <a:srgbClr val="FEFEFE"/>
                </a:solidFill>
                <a:latin typeface="Helvetica Neue"/>
                <a:ea typeface="Helvetica Neue"/>
                <a:cs typeface="Helvetica Neue"/>
                <a:sym typeface="Helvetica Neue"/>
              </a:rPr>
              <a:t>“Everyone is entitled to their own opinion, but not their own facts.”</a:t>
            </a:r>
            <a:r>
              <a:rPr lang="en-US" sz="2800" b="0">
                <a:solidFill>
                  <a:srgbClr val="FEFEFE"/>
                </a:solidFill>
                <a:latin typeface="Helvetica Neue"/>
                <a:ea typeface="Helvetica Neue"/>
                <a:cs typeface="Helvetica Neue"/>
                <a:sym typeface="Helvetica Neue"/>
              </a:rPr>
              <a:t>—</a:t>
            </a:r>
            <a:r>
              <a:rPr lang="en-US" sz="2800" b="0" i="0" u="none" strike="noStrike" cap="none" baseline="0">
                <a:solidFill>
                  <a:srgbClr val="FEFEFE"/>
                </a:solidFill>
                <a:latin typeface="Helvetica Neue"/>
                <a:ea typeface="Helvetica Neue"/>
                <a:cs typeface="Helvetica Neue"/>
                <a:sym typeface="Helvetica Neue"/>
              </a:rPr>
              <a:t> Sen. Daniel Patrick Moynihan</a:t>
            </a:r>
          </a:p>
          <a:p>
            <a:endParaRPr lang="en-US" sz="2800" b="0" i="0" u="none" strike="noStrike" cap="none" baseline="0">
              <a:solidFill>
                <a:srgbClr val="FEFEFE"/>
              </a:solidFill>
              <a:latin typeface="Helvetica Neue"/>
              <a:ea typeface="Helvetica Neue"/>
              <a:cs typeface="Helvetica Neue"/>
              <a:sym typeface="Helvetica Neue"/>
            </a:endParaRPr>
          </a:p>
          <a:p>
            <a:pPr marL="0" marR="0" lvl="0" indent="0" algn="ctr" rtl="0">
              <a:lnSpc>
                <a:spcPct val="100000"/>
              </a:lnSpc>
              <a:spcBef>
                <a:spcPts val="0"/>
              </a:spcBef>
              <a:spcAft>
                <a:spcPts val="0"/>
              </a:spcAft>
              <a:buClr>
                <a:srgbClr val="FEFEFE"/>
              </a:buClr>
              <a:buSzPct val="25000"/>
              <a:buFont typeface="Arial"/>
              <a:buNone/>
            </a:pPr>
            <a:r>
              <a:rPr lang="en-US" sz="3600" b="1" i="0" u="none" strike="noStrike" cap="none" baseline="0">
                <a:solidFill>
                  <a:srgbClr val="FEFEFE"/>
                </a:solidFill>
                <a:latin typeface="Helvetica Neue"/>
                <a:ea typeface="Helvetica Neue"/>
                <a:cs typeface="Helvetica Neue"/>
                <a:sym typeface="Helvetica Neue"/>
              </a:rPr>
              <a:t>“We are recorders and reporters of the facts – not judges of the behavior we describe.” </a:t>
            </a:r>
          </a:p>
          <a:p>
            <a:pPr marL="0" marR="0" lvl="0" indent="0" algn="ctr" rtl="0">
              <a:lnSpc>
                <a:spcPct val="100000"/>
              </a:lnSpc>
              <a:spcBef>
                <a:spcPts val="0"/>
              </a:spcBef>
              <a:spcAft>
                <a:spcPts val="0"/>
              </a:spcAft>
              <a:buClr>
                <a:srgbClr val="FEFEFE"/>
              </a:buClr>
              <a:buSzPct val="25000"/>
              <a:buFont typeface="Arial"/>
              <a:buNone/>
            </a:pPr>
            <a:r>
              <a:rPr lang="en-US" sz="2400" b="0">
                <a:solidFill>
                  <a:srgbClr val="FEFEFE"/>
                </a:solidFill>
                <a:latin typeface="Helvetica Neue"/>
                <a:ea typeface="Helvetica Neue"/>
                <a:cs typeface="Helvetica Neue"/>
                <a:sym typeface="Helvetica Neue"/>
              </a:rPr>
              <a:t>— </a:t>
            </a:r>
            <a:r>
              <a:rPr lang="en-US" sz="2400" b="0" i="0" u="none" strike="noStrike" cap="none" baseline="0">
                <a:solidFill>
                  <a:srgbClr val="FEFEFE"/>
                </a:solidFill>
                <a:latin typeface="Helvetica Neue"/>
                <a:ea typeface="Helvetica Neue"/>
                <a:cs typeface="Helvetica Neue"/>
                <a:sym typeface="Helvetica Neue"/>
              </a:rPr>
              <a:t>Alfred C. Kinsey, founder, Institute for Sex Research</a:t>
            </a:r>
          </a:p>
        </p:txBody>
      </p:sp>
      <p:sp>
        <p:nvSpPr>
          <p:cNvPr id="3" name="Shape 68">
            <a:extLst>
              <a:ext uri="{FF2B5EF4-FFF2-40B4-BE49-F238E27FC236}">
                <a16:creationId xmlns:a16="http://schemas.microsoft.com/office/drawing/2014/main" id="{5CBC895D-9CFB-4814-B8B9-F14C121079FE}"/>
              </a:ext>
            </a:extLst>
          </p:cNvPr>
          <p:cNvSpPr txBox="1">
            <a:spLocks/>
          </p:cNvSpPr>
          <p:nvPr/>
        </p:nvSpPr>
        <p:spPr>
          <a:xfrm>
            <a:off x="457200" y="487680"/>
            <a:ext cx="8229600" cy="5867400"/>
          </a:xfrm>
          <a:prstGeom prst="rect">
            <a:avLst/>
          </a:prstGeom>
          <a:solidFill>
            <a:schemeClr val="dk1"/>
          </a:solidFill>
          <a:ln w="76200" cap="flat">
            <a:solidFill>
              <a:schemeClr val="dk1"/>
            </a:solidFill>
            <a:prstDash val="solid"/>
            <a:miter/>
            <a:headEnd type="none" w="med" len="med"/>
            <a:tailEnd type="none" w="med" len="med"/>
          </a:ln>
        </p:spPr>
        <p:txBody>
          <a:bodyPr lIns="91425" tIns="45700" rIns="91425" bIns="45700" anchor="ctr" anchorCtr="0">
            <a:noAutofit/>
          </a:bodyPr>
          <a:lstStyle>
            <a:defPPr marR="0" algn="l" rtl="0">
              <a:lnSpc>
                <a:spcPct val="100000"/>
              </a:lnSpc>
              <a:spcBef>
                <a:spcPts val="0"/>
              </a:spcBef>
              <a:spcAft>
                <a:spcPts val="0"/>
              </a:spcAft>
            </a:defPPr>
            <a:lvl1pPr marL="0" marR="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rtl val="0"/>
              </a:defRPr>
            </a:lvl1pPr>
            <a:lvl2pPr marL="0" marR="0" indent="22860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rtl val="0"/>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pPr algn="ctr">
              <a:buClr>
                <a:srgbClr val="FEFEFE"/>
              </a:buClr>
              <a:buSzPct val="25000"/>
              <a:buFont typeface="Arial"/>
              <a:buNone/>
            </a:pPr>
            <a:r>
              <a:rPr lang="en-US">
                <a:solidFill>
                  <a:srgbClr val="FEFEFE"/>
                </a:solidFill>
                <a:latin typeface="Helvetica Neue"/>
                <a:ea typeface="Helvetica Neue"/>
                <a:cs typeface="Helvetica Neue"/>
                <a:sym typeface="Helvetica Neue"/>
              </a:rPr>
              <a:t>“Everyone is entitled to their own opinion, but not their own facts.”</a:t>
            </a:r>
            <a:r>
              <a:rPr lang="en-US" sz="2800" b="0">
                <a:solidFill>
                  <a:srgbClr val="FEFEFE"/>
                </a:solidFill>
                <a:latin typeface="Helvetica Neue"/>
                <a:ea typeface="Helvetica Neue"/>
                <a:cs typeface="Helvetica Neue"/>
                <a:sym typeface="Helvetica Neue"/>
              </a:rPr>
              <a:t>— Sen. Daniel Patrick Moynihan</a:t>
            </a:r>
          </a:p>
          <a:p>
            <a:endParaRPr lang="en-US" sz="2800" b="0">
              <a:solidFill>
                <a:srgbClr val="FEFEFE"/>
              </a:solidFill>
              <a:latin typeface="Helvetica Neue"/>
              <a:ea typeface="Helvetica Neue"/>
              <a:cs typeface="Helvetica Neue"/>
              <a:sym typeface="Helvetica Neue"/>
            </a:endParaRPr>
          </a:p>
          <a:p>
            <a:pPr algn="ctr">
              <a:buClr>
                <a:srgbClr val="FEFEFE"/>
              </a:buClr>
              <a:buSzPct val="25000"/>
              <a:buFont typeface="Arial"/>
              <a:buNone/>
            </a:pPr>
            <a:r>
              <a:rPr lang="en-US">
                <a:solidFill>
                  <a:srgbClr val="FEFEFE"/>
                </a:solidFill>
                <a:latin typeface="Helvetica Neue"/>
                <a:ea typeface="Helvetica Neue"/>
                <a:cs typeface="Helvetica Neue"/>
                <a:sym typeface="Helvetica Neue"/>
              </a:rPr>
              <a:t>“We are recorders and reporters of the facts – not judges of the behavior we describe.” </a:t>
            </a:r>
          </a:p>
          <a:p>
            <a:pPr algn="ctr">
              <a:buClr>
                <a:srgbClr val="FEFEFE"/>
              </a:buClr>
              <a:buSzPct val="25000"/>
              <a:buFont typeface="Arial"/>
              <a:buNone/>
            </a:pPr>
            <a:r>
              <a:rPr lang="en-US" sz="2400" b="0">
                <a:solidFill>
                  <a:srgbClr val="FEFEFE"/>
                </a:solidFill>
                <a:latin typeface="Helvetica Neue"/>
                <a:ea typeface="Helvetica Neue"/>
                <a:cs typeface="Helvetica Neue"/>
                <a:sym typeface="Helvetica Neue"/>
              </a:rPr>
              <a:t>— Alfred C. Kinsey, founder, Institute for Sex Research</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1EF98-46E4-4ECF-8F64-5F0388158AFB}"/>
              </a:ext>
            </a:extLst>
          </p:cNvPr>
          <p:cNvSpPr>
            <a:spLocks noGrp="1"/>
          </p:cNvSpPr>
          <p:nvPr>
            <p:ph type="title"/>
          </p:nvPr>
        </p:nvSpPr>
        <p:spPr/>
        <p:txBody>
          <a:bodyPr/>
          <a:lstStyle/>
          <a:p>
            <a:r>
              <a:rPr lang="en-US" dirty="0"/>
              <a:t>What else defines news?</a:t>
            </a:r>
          </a:p>
        </p:txBody>
      </p:sp>
    </p:spTree>
    <p:extLst>
      <p:ext uri="{BB962C8B-B14F-4D97-AF65-F5344CB8AC3E}">
        <p14:creationId xmlns:p14="http://schemas.microsoft.com/office/powerpoint/2010/main" val="2645081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body" idx="1"/>
          </p:nvPr>
        </p:nvSpPr>
        <p:spPr>
          <a:xfrm>
            <a:off x="457200" y="2133600"/>
            <a:ext cx="8229600" cy="39925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accent1"/>
              </a:buClr>
              <a:buSzPct val="25000"/>
              <a:buFont typeface="Garamond"/>
              <a:buNone/>
            </a:pPr>
            <a:r>
              <a:rPr lang="en-US" sz="5400" b="0" i="0" u="none" strike="noStrike" cap="none" baseline="0">
                <a:solidFill>
                  <a:schemeClr val="dk1"/>
                </a:solidFill>
                <a:latin typeface="Helvetica Neue"/>
                <a:ea typeface="Helvetica Neue"/>
                <a:cs typeface="Helvetica Neue"/>
                <a:sym typeface="Helvetica Neue"/>
                <a:rtl val="0"/>
              </a:rPr>
              <a:t>Get your facts right.</a:t>
            </a:r>
          </a:p>
          <a:p>
            <a:pPr marL="0" marR="0" lvl="0" indent="0" algn="ctr" rtl="0">
              <a:lnSpc>
                <a:spcPct val="100000"/>
              </a:lnSpc>
              <a:spcBef>
                <a:spcPts val="600"/>
              </a:spcBef>
              <a:spcAft>
                <a:spcPts val="0"/>
              </a:spcAft>
              <a:buClr>
                <a:schemeClr val="accent1"/>
              </a:buClr>
              <a:buSzPct val="25000"/>
              <a:buFont typeface="Garamond"/>
              <a:buNone/>
            </a:pPr>
            <a:r>
              <a:rPr lang="en-US" sz="5400" b="0" i="0" u="none" strike="noStrike" cap="none" baseline="0">
                <a:solidFill>
                  <a:schemeClr val="dk1"/>
                </a:solidFill>
                <a:latin typeface="Helvetica Neue"/>
                <a:ea typeface="Helvetica Neue"/>
                <a:cs typeface="Helvetica Neue"/>
                <a:sym typeface="Helvetica Neue"/>
                <a:rtl val="0"/>
              </a:rPr>
              <a:t>It’s that simple.</a:t>
            </a:r>
          </a:p>
          <a:p>
            <a:endParaRPr lang="en-US" sz="5400" b="0" i="0" u="none" strike="noStrike" cap="none" baseline="0">
              <a:solidFill>
                <a:schemeClr val="dk1"/>
              </a:solidFill>
              <a:latin typeface="Helvetica Neue"/>
              <a:ea typeface="Helvetica Neue"/>
              <a:cs typeface="Helvetica Neue"/>
              <a:sym typeface="Helvetica Neue"/>
              <a:rtl val="0"/>
            </a:endParaRPr>
          </a:p>
        </p:txBody>
      </p:sp>
      <p:sp>
        <p:nvSpPr>
          <p:cNvPr id="74" name="Shape 74"/>
          <p:cNvSpPr txBox="1"/>
          <p:nvPr/>
        </p:nvSpPr>
        <p:spPr>
          <a:xfrm>
            <a:off x="421100" y="746675"/>
            <a:ext cx="7325099" cy="1061699"/>
          </a:xfrm>
          <a:prstGeom prst="rect">
            <a:avLst/>
          </a:prstGeom>
        </p:spPr>
        <p:txBody>
          <a:bodyPr lIns="91425" tIns="91425" rIns="91425" bIns="91425" anchor="t" anchorCtr="0">
            <a:noAutofit/>
          </a:bodyPr>
          <a:lstStyle/>
          <a:p>
            <a:pPr lvl="0" rtl="0">
              <a:buNone/>
            </a:pPr>
            <a:r>
              <a:rPr lang="en-US" sz="3600" b="1">
                <a:latin typeface="Helvetica Neue"/>
                <a:ea typeface="Helvetica Neue"/>
                <a:cs typeface="Helvetica Neue"/>
                <a:sym typeface="Helvetica Neue"/>
              </a:rPr>
              <a:t>Accuracy</a:t>
            </a: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937</Words>
  <Application>Microsoft Office PowerPoint</Application>
  <PresentationFormat>On-screen Show (4:3)</PresentationFormat>
  <Paragraphs>110</Paragraphs>
  <Slides>22</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Helvetica Neue</vt:lpstr>
      <vt:lpstr>Arial</vt:lpstr>
      <vt:lpstr>Garamond</vt:lpstr>
      <vt:lpstr>simple-light</vt:lpstr>
      <vt:lpstr>PowerPoint Presentation</vt:lpstr>
      <vt:lpstr>PowerPoint Presentation</vt:lpstr>
      <vt:lpstr>PowerPoint Presentation</vt:lpstr>
      <vt:lpstr>PowerPoint Presentation</vt:lpstr>
      <vt:lpstr>PowerPoint Presentation</vt:lpstr>
      <vt:lpstr>So, news is…</vt:lpstr>
      <vt:lpstr>“Everyone is entitled to their own opinion, but not their own facts.”— Sen. Daniel Patrick Moynihan  “We are recorders and reporters of the facts – not judges of the behavior we describe.”  — Alfred C. Kinsey, founder, Institute for Sex Research</vt:lpstr>
      <vt:lpstr>What else defines news?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newspaper cannot really congratulate itself on having got at the facts impartially when it has quoted at length from two uninformed idiots on opposing sides of an issue.”  — A.J. Wiggins, editor and publisher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Rachel West</cp:lastModifiedBy>
  <cp:revision>1</cp:revision>
  <dcterms:modified xsi:type="dcterms:W3CDTF">2019-03-28T06:04:11Z</dcterms:modified>
</cp:coreProperties>
</file>