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9" name="Shape 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pic>
        <p:nvPicPr>
          <p:cNvPr id="23" name="Shape 23"/>
          <p:cNvPicPr preferRelativeResize="0"/>
          <p:nvPr/>
        </p:nvPicPr>
        <p:blipFill>
          <a:blip r:embed="rId3"/>
          <a:stretch>
            <a:fillRect/>
          </a:stretch>
        </p:blipFill>
        <p:spPr>
          <a:xfrm>
            <a:off y="0" x="-204099"/>
            <a:ext cy="5143498" cx="9552198"/>
          </a:xfrm>
          <a:prstGeom prst="rect">
            <a:avLst/>
          </a:prstGeom>
          <a:noFill/>
          <a:ln>
            <a:noFill/>
          </a:ln>
        </p:spPr>
      </p:pic>
      <p:sp>
        <p:nvSpPr>
          <p:cNvPr id="24" name="Shape 24"/>
          <p:cNvSpPr txBox="1"/>
          <p:nvPr/>
        </p:nvSpPr>
        <p:spPr>
          <a:xfrm>
            <a:off y="1072850" x="-204150"/>
            <a:ext cy="1336499" cx="9552299"/>
          </a:xfrm>
          <a:prstGeom prst="rect">
            <a:avLst/>
          </a:prstGeom>
        </p:spPr>
        <p:txBody>
          <a:bodyPr bIns="91425" rIns="91425" lIns="91425" tIns="91425" anchor="t" anchorCtr="0">
            <a:noAutofit/>
          </a:bodyPr>
          <a:lstStyle/>
          <a:p>
            <a:pPr algn="ctr">
              <a:buNone/>
            </a:pPr>
            <a:r>
              <a:rPr sz="9600" lang="en">
                <a:latin typeface="Garamond"/>
                <a:ea typeface="Garamond"/>
                <a:cs typeface="Garamond"/>
                <a:sym typeface="Garamond"/>
              </a:rPr>
              <a:t>Ethics </a:t>
            </a:r>
          </a:p>
        </p:txBody>
      </p:sp>
      <p:sp>
        <p:nvSpPr>
          <p:cNvPr id="25" name="Shape 25"/>
          <p:cNvSpPr txBox="1"/>
          <p:nvPr/>
        </p:nvSpPr>
        <p:spPr>
          <a:xfrm>
            <a:off y="2111450" x="-193500"/>
            <a:ext cy="1579499" cx="9552299"/>
          </a:xfrm>
          <a:prstGeom prst="rect">
            <a:avLst/>
          </a:prstGeom>
        </p:spPr>
        <p:txBody>
          <a:bodyPr bIns="91425" rIns="91425" lIns="91425" tIns="91425" anchor="t" anchorCtr="0">
            <a:noAutofit/>
          </a:bodyPr>
          <a:lstStyle/>
          <a:p>
            <a:pPr algn="ctr">
              <a:buNone/>
            </a:pPr>
            <a:r>
              <a:rPr sz="9600" lang="en">
                <a:solidFill>
                  <a:schemeClr val="dk1"/>
                </a:solidFill>
                <a:latin typeface="Garamond"/>
                <a:ea typeface="Garamond"/>
                <a:cs typeface="Garamond"/>
                <a:sym typeface="Garamond"/>
              </a:rPr>
              <a:t>and Satire</a:t>
            </a:r>
          </a:p>
        </p:txBody>
      </p:sp>
      <p:sp>
        <p:nvSpPr>
          <p:cNvPr id="26" name="Shape 26"/>
          <p:cNvSpPr txBox="1"/>
          <p:nvPr/>
        </p:nvSpPr>
        <p:spPr>
          <a:xfrm>
            <a:off y="4017575" x="-213750"/>
            <a:ext cy="678299" cx="9552299"/>
          </a:xfrm>
          <a:prstGeom prst="rect">
            <a:avLst/>
          </a:prstGeom>
        </p:spPr>
        <p:txBody>
          <a:bodyPr bIns="91425" rIns="91425" lIns="91425" tIns="91425" anchor="t" anchorCtr="0">
            <a:noAutofit/>
          </a:bodyPr>
          <a:lstStyle/>
          <a:p>
            <a:pPr algn="ctr">
              <a:buNone/>
            </a:pPr>
            <a:r>
              <a:rPr sz="3000" lang="en">
                <a:latin typeface="Helvetica Neue"/>
                <a:ea typeface="Helvetica Neue"/>
                <a:cs typeface="Helvetica Neue"/>
                <a:sym typeface="Helvetica Neue"/>
              </a:rPr>
              <a:t>Opinion Writing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Questions to consider</a:t>
            </a:r>
          </a:p>
        </p:txBody>
      </p:sp>
      <p:sp>
        <p:nvSpPr>
          <p:cNvPr id="80" name="Shape 8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400" lang="en">
                <a:latin typeface="Helvetica Neue"/>
                <a:ea typeface="Helvetica Neue"/>
                <a:cs typeface="Helvetica Neue"/>
                <a:sym typeface="Helvetica Neue"/>
              </a:rPr>
              <a:t>• Is this the best way to make the point?</a:t>
            </a:r>
          </a:p>
          <a:p>
            <a:pPr rtl="0" lvl="0">
              <a:buNone/>
            </a:pPr>
            <a:r>
              <a:rPr sz="2400" lang="en">
                <a:latin typeface="Helvetica Neue"/>
                <a:ea typeface="Helvetica Neue"/>
                <a:cs typeface="Helvetica Neue"/>
                <a:sym typeface="Helvetica Neue"/>
              </a:rPr>
              <a:t>• Will all of the audience understand this is satire? A freshman who struggles with reading? Someone who finds the story online and doesn’t know our community? </a:t>
            </a:r>
          </a:p>
          <a:p>
            <a:pPr rtl="0" lvl="0">
              <a:buNone/>
            </a:pPr>
            <a:r>
              <a:rPr sz="2400" lang="en">
                <a:latin typeface="Helvetica Neue"/>
                <a:ea typeface="Helvetica Neue"/>
                <a:cs typeface="Helvetica Neue"/>
                <a:sym typeface="Helvetica Neue"/>
              </a:rPr>
              <a:t>• How does this story portray our community? The people and groups it covers?</a:t>
            </a:r>
          </a:p>
          <a:p>
            <a:pPr rtl="0" lvl="0">
              <a:buNone/>
            </a:pPr>
            <a:r>
              <a:rPr sz="2400" lang="en">
                <a:latin typeface="Helvetica Neue"/>
                <a:ea typeface="Helvetica Neue"/>
                <a:cs typeface="Helvetica Neue"/>
                <a:sym typeface="Helvetica Neue"/>
              </a:rPr>
              <a:t>• How will this story affect our publication’s reputation?</a:t>
            </a:r>
          </a:p>
          <a:p>
            <a:pPr>
              <a:buNone/>
            </a:pPr>
            <a:r>
              <a:rPr sz="2400" lang="en">
                <a:latin typeface="Helvetica Neue"/>
                <a:ea typeface="Helvetica Neue"/>
                <a:cs typeface="Helvetica Neue"/>
                <a:sym typeface="Helvetica Neue"/>
              </a:rPr>
              <a:t>• How will our administration react to this story? How will they react if there are community complaints?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When in doubt, pick your battles</a:t>
            </a:r>
          </a:p>
        </p:txBody>
      </p:sp>
      <p:sp>
        <p:nvSpPr>
          <p:cNvPr id="86" name="Shape 8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Sometimes student publications have good reason to cover controversial stories. If you have a reputation of responsible, careful reporting, you can afford to cover difficult issues. Those stories can be worth the risk.</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Satire is fun</a:t>
            </a:r>
          </a:p>
        </p:txBody>
      </p:sp>
      <p:sp>
        <p:nvSpPr>
          <p:cNvPr id="92" name="Shape 9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Fun is good, but it is not worth risking your publication’s reputation, its freedom of expression, its existence or your adviser’s job if it angers people. </a:t>
            </a:r>
          </a:p>
          <a:p>
            <a:r>
              <a:t/>
            </a:r>
          </a:p>
          <a:p>
            <a:pPr>
              <a:buNone/>
            </a:pPr>
            <a:r>
              <a:rPr lang="en">
                <a:latin typeface="Helvetica Neue"/>
                <a:ea typeface="Helvetica Neue"/>
                <a:cs typeface="Helvetica Neue"/>
                <a:sym typeface="Helvetica Neue"/>
              </a:rPr>
              <a:t>Be especially careful when writing satire and deciding whether to publish it.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Source</a:t>
            </a:r>
          </a:p>
        </p:txBody>
      </p:sp>
      <p:sp>
        <p:nvSpPr>
          <p:cNvPr id="98" name="Shape 98"/>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sz="2400" lang="en">
                <a:latin typeface="Helvetica Neue"/>
                <a:ea typeface="Helvetica Neue"/>
                <a:cs typeface="Helvetica Neue"/>
                <a:sym typeface="Helvetica Neue"/>
              </a:rPr>
              <a:t>Beckwith, Maggie. “'Advisory board' formed after Ga. student paper runs 'Modest Proposal'-style satire.” </a:t>
            </a:r>
            <a:r>
              <a:rPr sz="2400" lang="en" i="1">
                <a:latin typeface="Helvetica Neue"/>
                <a:ea typeface="Helvetica Neue"/>
                <a:cs typeface="Helvetica Neue"/>
                <a:sym typeface="Helvetica Neue"/>
              </a:rPr>
              <a:t>Student Press Law Center.</a:t>
            </a:r>
            <a:r>
              <a:rPr sz="2400" lang="en">
                <a:latin typeface="Helvetica Neue"/>
                <a:ea typeface="Helvetica Neue"/>
                <a:cs typeface="Helvetica Neue"/>
                <a:sym typeface="Helvetica Neue"/>
              </a:rPr>
              <a:t> 19 October 2013. Web.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y="0" x="0"/>
          <a:ext cy="0" cx="0"/>
          <a:chOff y="0" x="0"/>
          <a:chExt cy="0" cx="0"/>
        </a:xfrm>
      </p:grpSpPr>
      <p:sp>
        <p:nvSpPr>
          <p:cNvPr id="31" name="Shape 31"/>
          <p:cNvSpPr txBox="1"/>
          <p:nvPr/>
        </p:nvSpPr>
        <p:spPr>
          <a:xfrm>
            <a:off y="205978" x="457200"/>
            <a:ext cy="857400" cx="8229600"/>
          </a:xfrm>
          <a:prstGeom prst="rect">
            <a:avLst/>
          </a:prstGeom>
        </p:spPr>
        <p:txBody>
          <a:bodyPr bIns="91425" rIns="91425" lIns="91425" tIns="91425" anchor="b" anchorCtr="0">
            <a:noAutofit/>
          </a:bodyPr>
          <a:lstStyle/>
          <a:p>
            <a:pPr rtl="0" lvl="0">
              <a:buNone/>
            </a:pPr>
            <a:r>
              <a:rPr b="1" sz="3600" lang="en">
                <a:solidFill>
                  <a:srgbClr val="000000"/>
                </a:solidFill>
                <a:latin typeface="Helvetica Neue"/>
                <a:ea typeface="Helvetica Neue"/>
                <a:cs typeface="Helvetica Neue"/>
                <a:sym typeface="Helvetica Neue"/>
              </a:rPr>
              <a:t>The problem with humor</a:t>
            </a:r>
          </a:p>
        </p:txBody>
      </p:sp>
      <p:sp>
        <p:nvSpPr>
          <p:cNvPr id="32" name="Shape 32"/>
          <p:cNvSpPr txBox="1"/>
          <p:nvPr/>
        </p:nvSpPr>
        <p:spPr>
          <a:xfrm>
            <a:off y="1200150" x="457200"/>
            <a:ext cy="3725699" cx="8229600"/>
          </a:xfrm>
          <a:prstGeom prst="rect">
            <a:avLst/>
          </a:prstGeom>
        </p:spPr>
        <p:txBody>
          <a:bodyPr bIns="91425" rIns="91425" lIns="91425" tIns="91425" anchor="t" anchorCtr="0">
            <a:noAutofit/>
          </a:bodyPr>
          <a:lstStyle/>
          <a:p>
            <a:pPr rtl="0" lvl="0">
              <a:spcBef>
                <a:spcPts val="600"/>
              </a:spcBef>
              <a:buNone/>
            </a:pPr>
            <a:r>
              <a:rPr sz="3000" lang="en">
                <a:latin typeface="Helvetica Neue"/>
                <a:ea typeface="Helvetica Neue"/>
                <a:cs typeface="Helvetica Neue"/>
                <a:sym typeface="Helvetica Neue"/>
              </a:rPr>
              <a:t>And</a:t>
            </a:r>
            <a:r>
              <a:rPr sz="3000" lang="en">
                <a:solidFill>
                  <a:srgbClr val="000000"/>
                </a:solidFill>
                <a:latin typeface="Helvetica Neue"/>
                <a:ea typeface="Helvetica Neue"/>
                <a:cs typeface="Helvetica Neue"/>
                <a:sym typeface="Helvetica Neue"/>
              </a:rPr>
              <a:t> the good thing about it... </a:t>
            </a:r>
          </a:p>
          <a:p>
            <a:r>
              <a:t/>
            </a:r>
          </a:p>
          <a:p>
            <a:pPr rtl="0" lvl="0">
              <a:spcBef>
                <a:spcPts val="600"/>
              </a:spcBef>
              <a:buNone/>
            </a:pPr>
            <a:r>
              <a:rPr sz="3000" lang="en">
                <a:solidFill>
                  <a:srgbClr val="000000"/>
                </a:solidFill>
                <a:latin typeface="Helvetica Neue"/>
                <a:ea typeface="Helvetica Neue"/>
                <a:cs typeface="Helvetica Neue"/>
                <a:sym typeface="Helvetica Neue"/>
              </a:rPr>
              <a:t>Humor allows people to talk about things that make them uncomfortable</a:t>
            </a:r>
            <a:r>
              <a:rPr sz="3000" lang="en">
                <a:latin typeface="Helvetica Neue"/>
                <a:ea typeface="Helvetica Neue"/>
                <a:cs typeface="Helvetica Neue"/>
                <a:sym typeface="Helvetica Neue"/>
              </a:rPr>
              <a:t>.</a:t>
            </a:r>
            <a:r>
              <a:rPr sz="3000" lang="en">
                <a:solidFill>
                  <a:srgbClr val="000000"/>
                </a:solidFill>
                <a:latin typeface="Helvetica Neue"/>
                <a:ea typeface="Helvetica Neue"/>
                <a:cs typeface="Helvetica Neue"/>
                <a:sym typeface="Helvetica Neue"/>
              </a:rPr>
              <a:t> </a:t>
            </a:r>
            <a:r>
              <a:rPr sz="3000" lang="en">
                <a:latin typeface="Helvetica Neue"/>
                <a:ea typeface="Helvetica Neue"/>
                <a:cs typeface="Helvetica Neue"/>
                <a:sym typeface="Helvetica Neue"/>
              </a:rPr>
              <a:t>G</a:t>
            </a:r>
            <a:r>
              <a:rPr sz="3000" lang="en">
                <a:solidFill>
                  <a:srgbClr val="000000"/>
                </a:solidFill>
                <a:latin typeface="Helvetica Neue"/>
                <a:ea typeface="Helvetica Neue"/>
                <a:cs typeface="Helvetica Neue"/>
                <a:sym typeface="Helvetica Neue"/>
              </a:rPr>
              <a:t>ood humor is often surprising and risky. Satire can make a point and make people laugh, but it also can make others angry.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nvSpPr>
        <p:spPr>
          <a:xfrm>
            <a:off y="205978" x="457200"/>
            <a:ext cy="857400" cx="8229600"/>
          </a:xfrm>
          <a:prstGeom prst="rect">
            <a:avLst/>
          </a:prstGeom>
        </p:spPr>
        <p:txBody>
          <a:bodyPr bIns="91425" rIns="91425" lIns="91425" tIns="91425" anchor="b" anchorCtr="0">
            <a:noAutofit/>
          </a:bodyPr>
          <a:lstStyle/>
          <a:p>
            <a:pPr rtl="0" lvl="0">
              <a:buNone/>
            </a:pPr>
            <a:r>
              <a:rPr b="1" sz="3600" lang="en">
                <a:solidFill>
                  <a:srgbClr val="000000"/>
                </a:solidFill>
                <a:latin typeface="Helvetica Neue"/>
                <a:ea typeface="Helvetica Neue"/>
                <a:cs typeface="Helvetica Neue"/>
                <a:sym typeface="Helvetica Neue"/>
              </a:rPr>
              <a:t>Ethical </a:t>
            </a:r>
            <a:r>
              <a:rPr b="1" sz="3600" lang="en">
                <a:latin typeface="Helvetica Neue"/>
                <a:ea typeface="Helvetica Neue"/>
                <a:cs typeface="Helvetica Neue"/>
                <a:sym typeface="Helvetica Neue"/>
              </a:rPr>
              <a:t>c</a:t>
            </a:r>
            <a:r>
              <a:rPr b="1" sz="3600" lang="en">
                <a:solidFill>
                  <a:srgbClr val="000000"/>
                </a:solidFill>
                <a:latin typeface="Helvetica Neue"/>
                <a:ea typeface="Helvetica Neue"/>
                <a:cs typeface="Helvetica Neue"/>
                <a:sym typeface="Helvetica Neue"/>
              </a:rPr>
              <a:t>onsiderations</a:t>
            </a:r>
          </a:p>
        </p:txBody>
      </p:sp>
      <p:sp>
        <p:nvSpPr>
          <p:cNvPr id="38" name="Shape 38"/>
          <p:cNvSpPr txBox="1"/>
          <p:nvPr/>
        </p:nvSpPr>
        <p:spPr>
          <a:xfrm>
            <a:off y="1200150" x="457200"/>
            <a:ext cy="3725699" cx="8229600"/>
          </a:xfrm>
          <a:prstGeom prst="rect">
            <a:avLst/>
          </a:prstGeom>
        </p:spPr>
        <p:txBody>
          <a:bodyPr bIns="91425" rIns="91425" lIns="91425" tIns="91425" anchor="t" anchorCtr="0">
            <a:noAutofit/>
          </a:bodyPr>
          <a:lstStyle/>
          <a:p>
            <a:pPr rtl="0" lvl="0">
              <a:spcBef>
                <a:spcPts val="600"/>
              </a:spcBef>
              <a:buNone/>
            </a:pPr>
            <a:r>
              <a:rPr sz="3000" lang="en">
                <a:solidFill>
                  <a:srgbClr val="000000"/>
                </a:solidFill>
                <a:latin typeface="Helvetica Neue"/>
                <a:ea typeface="Helvetica Neue"/>
                <a:cs typeface="Helvetica Neue"/>
                <a:sym typeface="Helvetica Neue"/>
              </a:rPr>
              <a:t>When creating satire, </a:t>
            </a:r>
            <a:r>
              <a:rPr sz="3000" lang="en">
                <a:latin typeface="Helvetica Neue"/>
                <a:ea typeface="Helvetica Neue"/>
                <a:cs typeface="Helvetica Neue"/>
                <a:sym typeface="Helvetica Neue"/>
              </a:rPr>
              <a:t>journalists</a:t>
            </a:r>
            <a:r>
              <a:rPr sz="3000" lang="en">
                <a:solidFill>
                  <a:srgbClr val="000000"/>
                </a:solidFill>
                <a:latin typeface="Helvetica Neue"/>
                <a:ea typeface="Helvetica Neue"/>
                <a:cs typeface="Helvetica Neue"/>
                <a:sym typeface="Helvetica Neue"/>
              </a:rPr>
              <a:t> still </a:t>
            </a:r>
            <a:r>
              <a:rPr sz="3000" lang="en">
                <a:latin typeface="Helvetica Neue"/>
                <a:ea typeface="Helvetica Neue"/>
                <a:cs typeface="Helvetica Neue"/>
                <a:sym typeface="Helvetica Neue"/>
              </a:rPr>
              <a:t>must</a:t>
            </a:r>
            <a:r>
              <a:rPr sz="3000" lang="en">
                <a:solidFill>
                  <a:srgbClr val="000000"/>
                </a:solidFill>
                <a:latin typeface="Helvetica Neue"/>
                <a:ea typeface="Helvetica Neue"/>
                <a:cs typeface="Helvetica Neue"/>
                <a:sym typeface="Helvetica Neue"/>
              </a:rPr>
              <a:t> follow the same ethical (and legal) rules that any other news writing would include.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nvSpPr>
        <p:spPr>
          <a:xfrm>
            <a:off y="205978" x="457200"/>
            <a:ext cy="857400" cx="8229600"/>
          </a:xfrm>
          <a:prstGeom prst="rect">
            <a:avLst/>
          </a:prstGeom>
        </p:spPr>
        <p:txBody>
          <a:bodyPr bIns="91425" rIns="91425" lIns="91425" tIns="91425" anchor="b" anchorCtr="0">
            <a:noAutofit/>
          </a:bodyPr>
          <a:lstStyle/>
          <a:p>
            <a:pPr rtl="0" lvl="0">
              <a:buNone/>
            </a:pPr>
            <a:r>
              <a:rPr b="1" sz="3600" lang="en">
                <a:solidFill>
                  <a:srgbClr val="000000"/>
                </a:solidFill>
                <a:latin typeface="Helvetica Neue"/>
                <a:ea typeface="Helvetica Neue"/>
                <a:cs typeface="Helvetica Neue"/>
                <a:sym typeface="Helvetica Neue"/>
              </a:rPr>
              <a:t>Is it clearly satire?</a:t>
            </a:r>
          </a:p>
        </p:txBody>
      </p:sp>
      <p:sp>
        <p:nvSpPr>
          <p:cNvPr id="44" name="Shape 44"/>
          <p:cNvSpPr txBox="1"/>
          <p:nvPr/>
        </p:nvSpPr>
        <p:spPr>
          <a:xfrm>
            <a:off y="1063375" x="457200"/>
            <a:ext cy="3725699" cx="8229600"/>
          </a:xfrm>
          <a:prstGeom prst="rect">
            <a:avLst/>
          </a:prstGeom>
        </p:spPr>
        <p:txBody>
          <a:bodyPr bIns="91425" rIns="91425" lIns="91425" tIns="91425" anchor="t" anchorCtr="0">
            <a:noAutofit/>
          </a:bodyPr>
          <a:lstStyle/>
          <a:p>
            <a:pPr rtl="0" lvl="0">
              <a:spcBef>
                <a:spcPts val="600"/>
              </a:spcBef>
              <a:buNone/>
            </a:pPr>
            <a:r>
              <a:rPr sz="2400" lang="en">
                <a:solidFill>
                  <a:srgbClr val="000000"/>
                </a:solidFill>
                <a:latin typeface="Helvetica Neue"/>
                <a:ea typeface="Helvetica Neue"/>
                <a:cs typeface="Helvetica Neue"/>
                <a:sym typeface="Helvetica Neue"/>
              </a:rPr>
              <a:t>Satire should be so over</a:t>
            </a:r>
            <a:r>
              <a:rPr sz="2400" lang="en">
                <a:latin typeface="Helvetica Neue"/>
                <a:ea typeface="Helvetica Neue"/>
                <a:cs typeface="Helvetica Neue"/>
                <a:sym typeface="Helvetica Neue"/>
              </a:rPr>
              <a:t>-</a:t>
            </a:r>
            <a:r>
              <a:rPr sz="2400" lang="en">
                <a:solidFill>
                  <a:srgbClr val="000000"/>
                </a:solidFill>
                <a:latin typeface="Helvetica Neue"/>
                <a:ea typeface="Helvetica Neue"/>
                <a:cs typeface="Helvetica Neue"/>
                <a:sym typeface="Helvetica Neue"/>
              </a:rPr>
              <a:t>the</a:t>
            </a:r>
            <a:r>
              <a:rPr sz="2400" lang="en">
                <a:latin typeface="Helvetica Neue"/>
                <a:ea typeface="Helvetica Neue"/>
                <a:cs typeface="Helvetica Neue"/>
                <a:sym typeface="Helvetica Neue"/>
              </a:rPr>
              <a:t>-</a:t>
            </a:r>
            <a:r>
              <a:rPr sz="2400" lang="en">
                <a:solidFill>
                  <a:srgbClr val="000000"/>
                </a:solidFill>
                <a:latin typeface="Helvetica Neue"/>
                <a:ea typeface="Helvetica Neue"/>
                <a:cs typeface="Helvetica Neue"/>
                <a:sym typeface="Helvetica Neue"/>
              </a:rPr>
              <a:t>top ridiculous that it is obviously not a real story. Then you should label it as satire and make clear </a:t>
            </a:r>
            <a:r>
              <a:rPr sz="2400" lang="en">
                <a:latin typeface="Helvetica Neue"/>
                <a:ea typeface="Helvetica Neue"/>
                <a:cs typeface="Helvetica Neue"/>
                <a:sym typeface="Helvetica Neue"/>
              </a:rPr>
              <a:t>it</a:t>
            </a:r>
            <a:r>
              <a:rPr sz="2400" lang="en">
                <a:solidFill>
                  <a:srgbClr val="000000"/>
                </a:solidFill>
                <a:latin typeface="Helvetica Neue"/>
                <a:ea typeface="Helvetica Neue"/>
                <a:cs typeface="Helvetica Neue"/>
                <a:sym typeface="Helvetica Neue"/>
              </a:rPr>
              <a:t> is not real news.</a:t>
            </a:r>
          </a:p>
          <a:p>
            <a:r>
              <a:t/>
            </a:r>
          </a:p>
          <a:p>
            <a:pPr rtl="0" lvl="0">
              <a:spcBef>
                <a:spcPts val="600"/>
              </a:spcBef>
              <a:buNone/>
            </a:pPr>
            <a:r>
              <a:rPr sz="2400" lang="en">
                <a:solidFill>
                  <a:srgbClr val="000000"/>
                </a:solidFill>
                <a:latin typeface="Helvetica Neue"/>
                <a:ea typeface="Helvetica Neue"/>
                <a:cs typeface="Helvetica Neue"/>
                <a:sym typeface="Helvetica Neue"/>
              </a:rPr>
              <a:t>Mislabel</a:t>
            </a:r>
            <a:r>
              <a:rPr sz="2400" lang="en">
                <a:latin typeface="Helvetica Neue"/>
                <a:ea typeface="Helvetica Neue"/>
                <a:cs typeface="Helvetica Neue"/>
                <a:sym typeface="Helvetica Neue"/>
              </a:rPr>
              <a:t>ed</a:t>
            </a:r>
            <a:r>
              <a:rPr sz="2400" lang="en">
                <a:solidFill>
                  <a:srgbClr val="000000"/>
                </a:solidFill>
                <a:latin typeface="Helvetica Neue"/>
                <a:ea typeface="Helvetica Neue"/>
                <a:cs typeface="Helvetica Neue"/>
                <a:sym typeface="Helvetica Neue"/>
              </a:rPr>
              <a:t> satire makes people feel stupid and can spread false information. L</a:t>
            </a:r>
            <a:r>
              <a:rPr sz="2400" lang="en">
                <a:latin typeface="Helvetica Neue"/>
                <a:ea typeface="Helvetica Neue"/>
                <a:cs typeface="Helvetica Neue"/>
                <a:sym typeface="Helvetica Neue"/>
              </a:rPr>
              <a:t>abeling an individual story as satire is also important because of the many ways readers find stories through various searches, separate from the main publication, where a page or section may be labeled.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nvSpPr>
        <p:spPr>
          <a:xfrm>
            <a:off y="205978" x="457200"/>
            <a:ext cy="857400" cx="8229600"/>
          </a:xfrm>
          <a:prstGeom prst="rect">
            <a:avLst/>
          </a:prstGeom>
        </p:spPr>
        <p:txBody>
          <a:bodyPr bIns="91425" rIns="91425" lIns="91425" tIns="91425" anchor="b" anchorCtr="0">
            <a:noAutofit/>
          </a:bodyPr>
          <a:lstStyle/>
          <a:p>
            <a:pPr rtl="0" lvl="0">
              <a:buNone/>
            </a:pPr>
            <a:r>
              <a:rPr b="1" sz="3000" lang="en">
                <a:solidFill>
                  <a:srgbClr val="000000"/>
                </a:solidFill>
                <a:latin typeface="Helvetica Neue"/>
                <a:ea typeface="Helvetica Neue"/>
                <a:cs typeface="Helvetica Neue"/>
                <a:sym typeface="Helvetica Neue"/>
              </a:rPr>
              <a:t>If it was real, would it hurt someone’s reputation or feelings?</a:t>
            </a:r>
          </a:p>
        </p:txBody>
      </p:sp>
      <p:sp>
        <p:nvSpPr>
          <p:cNvPr id="50" name="Shape 50"/>
          <p:cNvSpPr txBox="1"/>
          <p:nvPr/>
        </p:nvSpPr>
        <p:spPr>
          <a:xfrm>
            <a:off y="1200150" x="457200"/>
            <a:ext cy="3725699" cx="8229600"/>
          </a:xfrm>
          <a:prstGeom prst="rect">
            <a:avLst/>
          </a:prstGeom>
        </p:spPr>
        <p:txBody>
          <a:bodyPr bIns="91425" rIns="91425" lIns="91425" tIns="91425" anchor="t" anchorCtr="0">
            <a:noAutofit/>
          </a:bodyPr>
          <a:lstStyle/>
          <a:p>
            <a:pPr rtl="0" lvl="0">
              <a:spcBef>
                <a:spcPts val="600"/>
              </a:spcBef>
              <a:buNone/>
            </a:pPr>
            <a:r>
              <a:rPr sz="3000" lang="en">
                <a:solidFill>
                  <a:srgbClr val="000000"/>
                </a:solidFill>
                <a:latin typeface="Helvetica Neue"/>
                <a:ea typeface="Helvetica Neue"/>
                <a:cs typeface="Helvetica Neue"/>
                <a:sym typeface="Helvetica Neue"/>
              </a:rPr>
              <a:t>Satire can make fun of politicians and celebrities, but when it comes to </a:t>
            </a:r>
            <a:r>
              <a:rPr sz="3000" lang="en">
                <a:latin typeface="Helvetica Neue"/>
                <a:ea typeface="Helvetica Neue"/>
                <a:cs typeface="Helvetica Neue"/>
                <a:sym typeface="Helvetica Neue"/>
              </a:rPr>
              <a:t>the</a:t>
            </a:r>
            <a:r>
              <a:rPr sz="3000" lang="en">
                <a:solidFill>
                  <a:srgbClr val="000000"/>
                </a:solidFill>
                <a:latin typeface="Helvetica Neue"/>
                <a:ea typeface="Helvetica Neue"/>
                <a:cs typeface="Helvetica Neue"/>
                <a:sym typeface="Helvetica Neue"/>
              </a:rPr>
              <a:t> school community, </a:t>
            </a:r>
            <a:r>
              <a:rPr sz="3000" lang="en">
                <a:latin typeface="Helvetica Neue"/>
                <a:ea typeface="Helvetica Neue"/>
                <a:cs typeface="Helvetica Neue"/>
                <a:sym typeface="Helvetica Neue"/>
              </a:rPr>
              <a:t>journalists should not hurt</a:t>
            </a:r>
            <a:r>
              <a:rPr sz="3000" lang="en">
                <a:solidFill>
                  <a:srgbClr val="000000"/>
                </a:solidFill>
                <a:latin typeface="Helvetica Neue"/>
                <a:ea typeface="Helvetica Neue"/>
                <a:cs typeface="Helvetica Neue"/>
                <a:sym typeface="Helvetica Neue"/>
              </a:rPr>
              <a:t> people just to get a laugh. </a:t>
            </a:r>
            <a:r>
              <a:rPr sz="3000" lang="en">
                <a:latin typeface="Helvetica Neue"/>
                <a:ea typeface="Helvetica Neue"/>
                <a:cs typeface="Helvetica Neue"/>
                <a:sym typeface="Helvetica Neue"/>
              </a:rPr>
              <a:t>Avoid</a:t>
            </a:r>
            <a:r>
              <a:rPr sz="3000" lang="en">
                <a:solidFill>
                  <a:srgbClr val="000000"/>
                </a:solidFill>
                <a:latin typeface="Helvetica Neue"/>
                <a:ea typeface="Helvetica Neue"/>
                <a:cs typeface="Helvetica Neue"/>
                <a:sym typeface="Helvetica Neue"/>
              </a:rPr>
              <a:t> mak</a:t>
            </a:r>
            <a:r>
              <a:rPr sz="3000" lang="en">
                <a:latin typeface="Helvetica Neue"/>
                <a:ea typeface="Helvetica Neue"/>
                <a:cs typeface="Helvetica Neue"/>
                <a:sym typeface="Helvetica Neue"/>
              </a:rPr>
              <a:t>ing</a:t>
            </a:r>
            <a:r>
              <a:rPr sz="3000" lang="en">
                <a:solidFill>
                  <a:srgbClr val="000000"/>
                </a:solidFill>
                <a:latin typeface="Helvetica Neue"/>
                <a:ea typeface="Helvetica Neue"/>
                <a:cs typeface="Helvetica Neue"/>
                <a:sym typeface="Helvetica Neue"/>
              </a:rPr>
              <a:t> statements that could be libelous, don’t stereotype groups, and be careful with the </a:t>
            </a:r>
            <a:r>
              <a:rPr sz="3000" lang="en">
                <a:latin typeface="Helvetica Neue"/>
                <a:ea typeface="Helvetica Neue"/>
                <a:cs typeface="Helvetica Neue"/>
                <a:sym typeface="Helvetica Neue"/>
              </a:rPr>
              <a:t>type</a:t>
            </a:r>
            <a:r>
              <a:rPr sz="3000" lang="en">
                <a:solidFill>
                  <a:srgbClr val="000000"/>
                </a:solidFill>
                <a:latin typeface="Helvetica Neue"/>
                <a:ea typeface="Helvetica Neue"/>
                <a:cs typeface="Helvetica Neue"/>
                <a:sym typeface="Helvetica Neue"/>
              </a:rPr>
              <a:t> of humor </a:t>
            </a:r>
            <a:r>
              <a:rPr sz="3000" lang="en">
                <a:latin typeface="Helvetica Neue"/>
                <a:ea typeface="Helvetica Neue"/>
                <a:cs typeface="Helvetica Neue"/>
                <a:sym typeface="Helvetica Neue"/>
              </a:rPr>
              <a:t>used</a:t>
            </a:r>
            <a:r>
              <a:rPr sz="3000" lang="en">
                <a:solidFill>
                  <a:srgbClr val="000000"/>
                </a:solidFill>
                <a:latin typeface="Helvetica Neue"/>
                <a:ea typeface="Helvetica Neue"/>
                <a:cs typeface="Helvetica Neue"/>
                <a:sym typeface="Helvetica Neue"/>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Consequences</a:t>
            </a:r>
          </a:p>
        </p:txBody>
      </p:sp>
      <p:sp>
        <p:nvSpPr>
          <p:cNvPr id="56" name="Shape 56"/>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Because humor tends to touch on edgy and uncomfortable issues, and because writers can’t use facts as a reason for their writing, satire is one place where student publications can easily get into trouble.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Example</a:t>
            </a:r>
          </a:p>
        </p:txBody>
      </p:sp>
      <p:sp>
        <p:nvSpPr>
          <p:cNvPr id="62" name="Shape 62"/>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In 2007, a writer at East Cowtega High School in Georgia wrote a satire suggesting fifth graders who do poorly on a standardized be euthanized. It was in the style of “A Modest Proposal” by Jonathan Swift.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But it was a joke...</a:t>
            </a:r>
          </a:p>
        </p:txBody>
      </p:sp>
      <p:sp>
        <p:nvSpPr>
          <p:cNvPr id="68" name="Shape 6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Community members complained. Even those who understood the story was a satire thought it was inappropriate to joke about killing kids. </a:t>
            </a:r>
          </a:p>
          <a:p>
            <a:r>
              <a:t/>
            </a:r>
          </a:p>
          <a:p>
            <a:pPr>
              <a:buNone/>
            </a:pPr>
            <a:r>
              <a:rPr lang="en">
                <a:latin typeface="Helvetica Neue"/>
                <a:ea typeface="Helvetica Neue"/>
                <a:cs typeface="Helvetica Neue"/>
                <a:sym typeface="Helvetica Neue"/>
              </a:rPr>
              <a:t>The newspaper adviser was replaced, and the school’s administration moved to have more control over the school newspaper.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Be careful</a:t>
            </a:r>
          </a:p>
        </p:txBody>
      </p:sp>
      <p:sp>
        <p:nvSpPr>
          <p:cNvPr id="74" name="Shape 7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Satire isn’t bad, but it is hard to do well. Remember professional satirists are dealing with large audiences and famous targets, and even then media companies sometimes try to restrict them.</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