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5" r:id="rId1"/>
  </p:sldMasterIdLst>
  <p:notesMasterIdLst>
    <p:notesMasterId r:id="rId7"/>
  </p:notesMasterIdLst>
  <p:sldIdLst>
    <p:sldId id="256" r:id="rId2"/>
    <p:sldId id="258" r:id="rId3"/>
    <p:sldId id="259" r:id="rId4"/>
    <p:sldId id="260" r:id="rId5"/>
    <p:sldId id="261" r:id="rId6"/>
  </p:sldIdLst>
  <p:sldSz cx="9144000" cy="6858000" type="screen4x3"/>
  <p:notesSz cx="6858000" cy="9144000"/>
  <p:embeddedFontLst>
    <p:embeddedFont>
      <p:font typeface="Garamond" panose="02020404030301010803" pitchFamily="18" charset="0"/>
      <p:regular r:id="rId8"/>
      <p:bold r:id="rId9"/>
      <p: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077" autoAdjust="0"/>
  </p:normalViewPr>
  <p:slideViewPr>
    <p:cSldViewPr snapToGrid="0">
      <p:cViewPr varScale="1">
        <p:scale>
          <a:sx n="82" d="100"/>
          <a:sy n="82" d="100"/>
        </p:scale>
        <p:origin x="2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27272"/>
              <a:buChar char="●"/>
              <a:defRPr sz="1100"/>
            </a:lvl1pPr>
            <a:lvl2pPr lvl="1">
              <a:spcBef>
                <a:spcPts val="0"/>
              </a:spcBef>
              <a:buSzPct val="127272"/>
              <a:buChar char="○"/>
              <a:defRPr sz="1100"/>
            </a:lvl2pPr>
            <a:lvl3pPr lvl="2">
              <a:spcBef>
                <a:spcPts val="0"/>
              </a:spcBef>
              <a:buSzPct val="127272"/>
              <a:buChar char="■"/>
              <a:defRPr sz="1100"/>
            </a:lvl3pPr>
            <a:lvl4pPr lvl="3">
              <a:spcBef>
                <a:spcPts val="0"/>
              </a:spcBef>
              <a:buSzPct val="127272"/>
              <a:buChar char="●"/>
              <a:defRPr sz="1100"/>
            </a:lvl4pPr>
            <a:lvl5pPr lvl="4">
              <a:spcBef>
                <a:spcPts val="0"/>
              </a:spcBef>
              <a:buSzPct val="127272"/>
              <a:buChar char="○"/>
              <a:defRPr sz="1100"/>
            </a:lvl5pPr>
            <a:lvl6pPr lvl="5">
              <a:spcBef>
                <a:spcPts val="0"/>
              </a:spcBef>
              <a:buSzPct val="127272"/>
              <a:buChar char="■"/>
              <a:defRPr sz="1100"/>
            </a:lvl6pPr>
            <a:lvl7pPr lvl="6">
              <a:spcBef>
                <a:spcPts val="0"/>
              </a:spcBef>
              <a:buSzPct val="127272"/>
              <a:buChar char="●"/>
              <a:defRPr sz="1100"/>
            </a:lvl7pPr>
            <a:lvl8pPr lvl="7">
              <a:spcBef>
                <a:spcPts val="0"/>
              </a:spcBef>
              <a:buSzPct val="127272"/>
              <a:buChar char="○"/>
              <a:defRPr sz="1100"/>
            </a:lvl8pPr>
            <a:lvl9pPr lvl="8">
              <a:spcBef>
                <a:spcPts val="0"/>
              </a:spcBef>
              <a:buSzPct val="127272"/>
              <a:buChar char="■"/>
              <a:defRPr sz="1100"/>
            </a:lvl9pPr>
          </a:lstStyle>
          <a:p>
            <a:endParaRPr/>
          </a:p>
        </p:txBody>
      </p:sp>
    </p:spTree>
    <p:extLst>
      <p:ext uri="{BB962C8B-B14F-4D97-AF65-F5344CB8AC3E}">
        <p14:creationId xmlns:p14="http://schemas.microsoft.com/office/powerpoint/2010/main" val="1981045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 name="Shape 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fontAlgn="base">
              <a:buNone/>
            </a:pPr>
            <a:r>
              <a:rPr lang="en-US" sz="1100" b="0" i="0" kern="1200" dirty="0">
                <a:solidFill>
                  <a:schemeClr val="tx1"/>
                </a:solidFill>
                <a:effectLst/>
                <a:latin typeface="+mn-lt"/>
                <a:ea typeface="+mn-ea"/>
                <a:cs typeface="+mn-cs"/>
              </a:rPr>
              <a:t>Ask students what kinds of problems or controversies they see in their lives. Explain that they are going to brainstorm topics for their columns and then will conduct research on a topic they selected.</a:t>
            </a:r>
          </a:p>
          <a:p>
            <a:pPr fontAlgn="base">
              <a:buNone/>
            </a:pPr>
            <a:r>
              <a:rPr lang="en-US" sz="1100" b="0" i="0" kern="1200" dirty="0">
                <a:solidFill>
                  <a:schemeClr val="tx1"/>
                </a:solidFill>
                <a:effectLst/>
                <a:latin typeface="+mn-lt"/>
                <a:ea typeface="+mn-ea"/>
                <a:cs typeface="+mn-cs"/>
              </a:rPr>
              <a:t>Divide students into five groups. Have the person whose last name comes first in the alphabet serve as the recorder for each group. Explain the topics on the sheets.</a:t>
            </a:r>
          </a:p>
          <a:p>
            <a:pPr marL="0" lvl="0" indent="0">
              <a:spcBef>
                <a:spcPts val="0"/>
              </a:spcBef>
              <a:buNone/>
            </a:pPr>
            <a:endParaRPr dirty="0"/>
          </a:p>
        </p:txBody>
      </p:sp>
    </p:spTree>
    <p:extLst>
      <p:ext uri="{BB962C8B-B14F-4D97-AF65-F5344CB8AC3E}">
        <p14:creationId xmlns:p14="http://schemas.microsoft.com/office/powerpoint/2010/main" val="3726379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US" dirty="0"/>
              <a:t>If you have a high population of ELLs in your class, you may want to give the students more time. Depending on fluency and mother tongue, you may also group students homogenously by mother tongue and allow them to complete the brainstorm sheet in whatever language they prefer, allowing them time to prepare for the share out in English.</a:t>
            </a:r>
          </a:p>
        </p:txBody>
      </p:sp>
    </p:spTree>
    <p:extLst>
      <p:ext uri="{BB962C8B-B14F-4D97-AF65-F5344CB8AC3E}">
        <p14:creationId xmlns:p14="http://schemas.microsoft.com/office/powerpoint/2010/main" val="403177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US" dirty="0"/>
              <a:t>To be completed with the Column Brainstorming Sheet.</a:t>
            </a:r>
          </a:p>
          <a:p>
            <a:pPr>
              <a:buNone/>
            </a:pPr>
            <a:endParaRPr lang="en-US" dirty="0"/>
          </a:p>
          <a:p>
            <a:pPr>
              <a:buNone/>
            </a:pPr>
            <a:r>
              <a:rPr lang="en-US" sz="1100" b="0" i="1" kern="1200" dirty="0">
                <a:solidFill>
                  <a:schemeClr val="tx1"/>
                </a:solidFill>
                <a:effectLst/>
                <a:latin typeface="+mn-lt"/>
                <a:ea typeface="+mn-ea"/>
                <a:cs typeface="+mn-cs"/>
              </a:rPr>
              <a:t>Note on topics:</a:t>
            </a:r>
            <a:r>
              <a:rPr lang="en-US" sz="1100" b="0" i="0" kern="1200" dirty="0">
                <a:solidFill>
                  <a:schemeClr val="tx1"/>
                </a:solidFill>
                <a:effectLst/>
                <a:latin typeface="+mn-lt"/>
                <a:ea typeface="+mn-ea"/>
                <a:cs typeface="+mn-cs"/>
              </a:rPr>
              <a:t> This is not a review writing assignment, so if students are interested in media-related or entertainment stories, have them consider broader ones: Are video games sexist? Do people need to read some good One Direction fanfiction before they make fun of it? They might be able to write how a film affects people and what they think of those results even though they are not reviewing the film as good/bad.</a:t>
            </a:r>
            <a:endParaRPr lang="en-US" dirty="0"/>
          </a:p>
        </p:txBody>
      </p:sp>
    </p:spTree>
    <p:extLst>
      <p:ext uri="{BB962C8B-B14F-4D97-AF65-F5344CB8AC3E}">
        <p14:creationId xmlns:p14="http://schemas.microsoft.com/office/powerpoint/2010/main" val="2072104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p:spPr>
        <p:txBody>
          <a:bodyPr wrap="square"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0" name="Shape 10"/>
          <p:cNvSpPr txBox="1">
            <a:spLocks noGrp="1"/>
          </p:cNvSpPr>
          <p:nvPr>
            <p:ph type="subTitle" idx="1"/>
          </p:nvPr>
        </p:nvSpPr>
        <p:spPr>
          <a:xfrm>
            <a:off x="685800" y="3786738"/>
            <a:ext cx="7772400" cy="1046400"/>
          </a:xfrm>
          <a:prstGeom prst="rect">
            <a:avLst/>
          </a:prstGeom>
        </p:spPr>
        <p:txBody>
          <a:bodyPr wrap="square" lIns="91425" tIns="91425" rIns="91425" bIns="91425" anchor="t" anchorCtr="0"/>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8"/>
            <a:ext cx="8229600" cy="11430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body" idx="1"/>
          </p:nvPr>
        </p:nvSpPr>
        <p:spPr>
          <a:xfrm>
            <a:off x="457200" y="1600200"/>
            <a:ext cx="3994500" cy="4967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2"/>
          </p:nvPr>
        </p:nvSpPr>
        <p:spPr>
          <a:xfrm>
            <a:off x="4692274" y="1600200"/>
            <a:ext cx="3994500" cy="4967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8"/>
            <a:ext cx="8229600" cy="11430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5875079"/>
            <a:ext cx="8229600" cy="692700"/>
          </a:xfrm>
          <a:prstGeom prst="rect">
            <a:avLst/>
          </a:prstGeom>
        </p:spPr>
        <p:txBody>
          <a:bodyPr wrap="square" lIns="91425" tIns="91425" rIns="91425" bIns="91425" anchor="t" anchorCtr="0"/>
          <a:lstStyle>
            <a:lvl1pPr lvl="0" algn="ctr">
              <a:spcBef>
                <a:spcPts val="360"/>
              </a:spcBef>
              <a:buSzPct val="100000"/>
              <a:buNone/>
              <a:defRPr sz="1800"/>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JEA">
    <p:bg>
      <p:bgPr>
        <a:solidFill>
          <a:schemeClr val="lt1"/>
        </a:solidFill>
        <a:effectLst/>
      </p:bgPr>
    </p:bg>
    <p:spTree>
      <p:nvGrpSpPr>
        <p:cNvPr id="1"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wrap="square" lIns="91425" tIns="91425" rIns="91425" bIns="91425" anchor="b" anchorCtr="0"/>
          <a:lstStyle>
            <a:lvl1pPr lvl="0">
              <a:spcBef>
                <a:spcPts val="0"/>
              </a:spcBef>
              <a:buClr>
                <a:schemeClr val="dk1"/>
              </a:buClr>
              <a:buSzPct val="100000"/>
              <a:buNone/>
              <a:defRPr sz="3600" b="1">
                <a:solidFill>
                  <a:schemeClr val="dk1"/>
                </a:solidFill>
              </a:defRPr>
            </a:lvl1pPr>
            <a:lvl2pPr lvl="1">
              <a:spcBef>
                <a:spcPts val="0"/>
              </a:spcBef>
              <a:buClr>
                <a:schemeClr val="dk1"/>
              </a:buClr>
              <a:buSzPct val="100000"/>
              <a:buNone/>
              <a:defRPr sz="3600" b="1">
                <a:solidFill>
                  <a:schemeClr val="dk1"/>
                </a:solidFill>
              </a:defRPr>
            </a:lvl2pPr>
            <a:lvl3pPr lvl="2">
              <a:spcBef>
                <a:spcPts val="0"/>
              </a:spcBef>
              <a:buClr>
                <a:schemeClr val="dk1"/>
              </a:buClr>
              <a:buSzPct val="100000"/>
              <a:buNone/>
              <a:defRPr sz="3600" b="1">
                <a:solidFill>
                  <a:schemeClr val="dk1"/>
                </a:solidFill>
              </a:defRPr>
            </a:lvl3pPr>
            <a:lvl4pPr lvl="3">
              <a:spcBef>
                <a:spcPts val="0"/>
              </a:spcBef>
              <a:buClr>
                <a:schemeClr val="dk1"/>
              </a:buClr>
              <a:buSzPct val="100000"/>
              <a:buNone/>
              <a:defRPr sz="3600" b="1">
                <a:solidFill>
                  <a:schemeClr val="dk1"/>
                </a:solidFill>
              </a:defRPr>
            </a:lvl4pPr>
            <a:lvl5pPr lvl="4">
              <a:spcBef>
                <a:spcPts val="0"/>
              </a:spcBef>
              <a:buClr>
                <a:schemeClr val="dk1"/>
              </a:buClr>
              <a:buSzPct val="100000"/>
              <a:buNone/>
              <a:defRPr sz="3600" b="1">
                <a:solidFill>
                  <a:schemeClr val="dk1"/>
                </a:solidFill>
              </a:defRPr>
            </a:lvl5pPr>
            <a:lvl6pPr lvl="5">
              <a:spcBef>
                <a:spcPts val="0"/>
              </a:spcBef>
              <a:buClr>
                <a:schemeClr val="dk1"/>
              </a:buClr>
              <a:buSzPct val="100000"/>
              <a:buNone/>
              <a:defRPr sz="3600" b="1">
                <a:solidFill>
                  <a:schemeClr val="dk1"/>
                </a:solidFill>
              </a:defRPr>
            </a:lvl6pPr>
            <a:lvl7pPr lvl="6">
              <a:spcBef>
                <a:spcPts val="0"/>
              </a:spcBef>
              <a:buClr>
                <a:schemeClr val="dk1"/>
              </a:buClr>
              <a:buSzPct val="100000"/>
              <a:buNone/>
              <a:defRPr sz="3600" b="1">
                <a:solidFill>
                  <a:schemeClr val="dk1"/>
                </a:solidFill>
              </a:defRPr>
            </a:lvl7pPr>
            <a:lvl8pPr lvl="7">
              <a:spcBef>
                <a:spcPts val="0"/>
              </a:spcBef>
              <a:buClr>
                <a:schemeClr val="dk1"/>
              </a:buClr>
              <a:buSzPct val="100000"/>
              <a:buNone/>
              <a:defRPr sz="3600" b="1">
                <a:solidFill>
                  <a:schemeClr val="dk1"/>
                </a:solidFill>
              </a:defRPr>
            </a:lvl8pPr>
            <a:lvl9pPr lvl="8">
              <a:spcBef>
                <a:spcPts val="0"/>
              </a:spcBef>
              <a:buClr>
                <a:schemeClr val="dk1"/>
              </a:buClr>
              <a:buSzPct val="100000"/>
              <a:buNone/>
              <a:defRPr sz="3600" b="1">
                <a:solidFill>
                  <a:schemeClr val="dk1"/>
                </a:solidFil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wrap="square" lIns="91425" tIns="91425" rIns="91425" bIns="91425" anchor="t" anchorCtr="0"/>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pic>
        <p:nvPicPr>
          <p:cNvPr id="28" name="Shape 28" descr="curriculum-background.jpg"/>
          <p:cNvPicPr preferRelativeResize="0"/>
          <p:nvPr/>
        </p:nvPicPr>
        <p:blipFill>
          <a:blip r:embed="rId3">
            <a:alphaModFix/>
          </a:blip>
          <a:stretch>
            <a:fillRect/>
          </a:stretch>
        </p:blipFill>
        <p:spPr>
          <a:xfrm>
            <a:off x="0" y="60158"/>
            <a:ext cx="9144002" cy="6737686"/>
          </a:xfrm>
          <a:prstGeom prst="rect">
            <a:avLst/>
          </a:prstGeom>
          <a:noFill/>
          <a:ln>
            <a:noFill/>
          </a:ln>
        </p:spPr>
      </p:pic>
      <p:sp>
        <p:nvSpPr>
          <p:cNvPr id="29" name="Shape 29"/>
          <p:cNvSpPr txBox="1"/>
          <p:nvPr/>
        </p:nvSpPr>
        <p:spPr>
          <a:xfrm>
            <a:off x="-12750" y="1309575"/>
            <a:ext cx="9144000" cy="3693300"/>
          </a:xfrm>
          <a:prstGeom prst="rect">
            <a:avLst/>
          </a:prstGeom>
          <a:noFill/>
          <a:ln>
            <a:noFill/>
          </a:ln>
        </p:spPr>
        <p:txBody>
          <a:bodyPr wrap="square" lIns="91425" tIns="91425" rIns="91425" bIns="91425" anchor="ctr" anchorCtr="0">
            <a:noAutofit/>
          </a:bodyPr>
          <a:lstStyle/>
          <a:p>
            <a:pPr lvl="0" algn="ctr" rtl="0">
              <a:spcBef>
                <a:spcPts val="0"/>
              </a:spcBef>
              <a:buClr>
                <a:schemeClr val="dk1"/>
              </a:buClr>
              <a:buSzPct val="25000"/>
              <a:buFont typeface="Arial"/>
              <a:buNone/>
            </a:pPr>
            <a:r>
              <a:rPr lang="en-US" sz="6000" b="1" dirty="0">
                <a:solidFill>
                  <a:schemeClr val="dk1"/>
                </a:solidFill>
                <a:latin typeface="Garamond"/>
                <a:ea typeface="Garamond"/>
                <a:cs typeface="Garamond"/>
                <a:sym typeface="Garamond"/>
              </a:rPr>
              <a:t>Brainstorming </a:t>
            </a:r>
          </a:p>
          <a:p>
            <a:pPr lvl="0" algn="ctr" rtl="0">
              <a:spcBef>
                <a:spcPts val="0"/>
              </a:spcBef>
              <a:buClr>
                <a:schemeClr val="dk1"/>
              </a:buClr>
              <a:buSzPct val="25000"/>
              <a:buFont typeface="Arial"/>
              <a:buNone/>
            </a:pPr>
            <a:r>
              <a:rPr lang="en-US" sz="6000" b="1" dirty="0">
                <a:solidFill>
                  <a:schemeClr val="dk1"/>
                </a:solidFill>
                <a:latin typeface="Garamond"/>
                <a:ea typeface="Garamond"/>
                <a:cs typeface="Garamond"/>
                <a:sym typeface="Garamond"/>
              </a:rPr>
              <a:t>Column Ideas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982098F-E756-784B-B74E-B386BD2BBAE5}"/>
              </a:ext>
            </a:extLst>
          </p:cNvPr>
          <p:cNvGraphicFramePr>
            <a:graphicFrameLocks noGrp="1"/>
          </p:cNvGraphicFramePr>
          <p:nvPr>
            <p:extLst>
              <p:ext uri="{D42A27DB-BD31-4B8C-83A1-F6EECF244321}">
                <p14:modId xmlns:p14="http://schemas.microsoft.com/office/powerpoint/2010/main" val="495743145"/>
              </p:ext>
            </p:extLst>
          </p:nvPr>
        </p:nvGraphicFramePr>
        <p:xfrm>
          <a:off x="294467" y="878066"/>
          <a:ext cx="8493072" cy="5779834"/>
        </p:xfrm>
        <a:graphic>
          <a:graphicData uri="http://schemas.openxmlformats.org/drawingml/2006/table">
            <a:tbl>
              <a:tblPr firstRow="1" bandRow="1">
                <a:tableStyleId>{5C22544A-7EE6-4342-B048-85BDC9FD1C3A}</a:tableStyleId>
              </a:tblPr>
              <a:tblGrid>
                <a:gridCol w="2592455">
                  <a:extLst>
                    <a:ext uri="{9D8B030D-6E8A-4147-A177-3AD203B41FA5}">
                      <a16:colId xmlns:a16="http://schemas.microsoft.com/office/drawing/2014/main" val="3206676135"/>
                    </a:ext>
                  </a:extLst>
                </a:gridCol>
                <a:gridCol w="5900617">
                  <a:extLst>
                    <a:ext uri="{9D8B030D-6E8A-4147-A177-3AD203B41FA5}">
                      <a16:colId xmlns:a16="http://schemas.microsoft.com/office/drawing/2014/main" val="469996310"/>
                    </a:ext>
                  </a:extLst>
                </a:gridCol>
              </a:tblGrid>
              <a:tr h="405625">
                <a:tc>
                  <a:txBody>
                    <a:bodyPr/>
                    <a:lstStyle/>
                    <a:p>
                      <a:r>
                        <a:rPr lang="en-US" sz="2600" dirty="0"/>
                        <a:t>Topic</a:t>
                      </a:r>
                    </a:p>
                  </a:txBody>
                  <a:tcPr/>
                </a:tc>
                <a:tc>
                  <a:txBody>
                    <a:bodyPr/>
                    <a:lstStyle/>
                    <a:p>
                      <a:r>
                        <a:rPr lang="en-US" sz="2600" dirty="0"/>
                        <a:t>Why would this be a good topic?</a:t>
                      </a:r>
                    </a:p>
                  </a:txBody>
                  <a:tcPr/>
                </a:tc>
                <a:extLst>
                  <a:ext uri="{0D108BD9-81ED-4DB2-BD59-A6C34878D82A}">
                    <a16:rowId xmlns:a16="http://schemas.microsoft.com/office/drawing/2014/main" val="3789592029"/>
                  </a:ext>
                </a:extLst>
              </a:tr>
              <a:tr h="405625">
                <a:tc>
                  <a:txBody>
                    <a:bodyPr/>
                    <a:lstStyle/>
                    <a:p>
                      <a:r>
                        <a:rPr lang="en-US" sz="2600" dirty="0"/>
                        <a:t>In the news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latin typeface="Arial" panose="020B0604020202020204" pitchFamily="34" charset="0"/>
                          <a:ea typeface="Arial" panose="020B0604020202020204" pitchFamily="34" charset="0"/>
                        </a:rPr>
                        <a:t>It is a current event that connects to my life and our community</a:t>
                      </a:r>
                    </a:p>
                  </a:txBody>
                  <a:tcPr/>
                </a:tc>
                <a:extLst>
                  <a:ext uri="{0D108BD9-81ED-4DB2-BD59-A6C34878D82A}">
                    <a16:rowId xmlns:a16="http://schemas.microsoft.com/office/drawing/2014/main" val="1219550701"/>
                  </a:ext>
                </a:extLst>
              </a:tr>
              <a:tr h="405625">
                <a:tc>
                  <a:txBody>
                    <a:bodyPr/>
                    <a:lstStyle/>
                    <a:p>
                      <a:r>
                        <a:rPr lang="en-US" sz="2600" dirty="0"/>
                        <a:t>At school</a:t>
                      </a:r>
                    </a:p>
                  </a:txBody>
                  <a:tcPr/>
                </a:tc>
                <a:tc>
                  <a:txBody>
                    <a:bodyPr/>
                    <a:lstStyle/>
                    <a:p>
                      <a:pPr marL="0" indent="0" algn="l">
                        <a:lnSpc>
                          <a:spcPct val="115000"/>
                        </a:lnSpc>
                        <a:buFontTx/>
                        <a:buNone/>
                      </a:pPr>
                      <a:r>
                        <a:rPr lang="en-US" sz="2600" dirty="0">
                          <a:latin typeface="Arial" panose="020B0604020202020204" pitchFamily="34" charset="0"/>
                          <a:ea typeface="Arial" panose="020B0604020202020204" pitchFamily="34" charset="0"/>
                        </a:rPr>
                        <a:t>I have opinions on this about my school</a:t>
                      </a:r>
                    </a:p>
                  </a:txBody>
                  <a:tcPr/>
                </a:tc>
                <a:extLst>
                  <a:ext uri="{0D108BD9-81ED-4DB2-BD59-A6C34878D82A}">
                    <a16:rowId xmlns:a16="http://schemas.microsoft.com/office/drawing/2014/main" val="218526199"/>
                  </a:ext>
                </a:extLst>
              </a:tr>
              <a:tr h="405625">
                <a:tc>
                  <a:txBody>
                    <a:bodyPr/>
                    <a:lstStyle/>
                    <a:p>
                      <a:r>
                        <a:rPr lang="en-US" sz="2600" dirty="0"/>
                        <a:t>Media, culture, technology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latin typeface="Arial" panose="020B0604020202020204" pitchFamily="34" charset="0"/>
                          <a:ea typeface="Arial" panose="020B0604020202020204" pitchFamily="34" charset="0"/>
                        </a:rPr>
                        <a:t>This impacts students at our school</a:t>
                      </a:r>
                    </a:p>
                  </a:txBody>
                  <a:tcPr/>
                </a:tc>
                <a:extLst>
                  <a:ext uri="{0D108BD9-81ED-4DB2-BD59-A6C34878D82A}">
                    <a16:rowId xmlns:a16="http://schemas.microsoft.com/office/drawing/2014/main" val="682237057"/>
                  </a:ext>
                </a:extLst>
              </a:tr>
              <a:tr h="405625">
                <a:tc>
                  <a:txBody>
                    <a:bodyPr/>
                    <a:lstStyle/>
                    <a:p>
                      <a:r>
                        <a:rPr lang="en-US" sz="2600" dirty="0"/>
                        <a:t>Big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latin typeface="Arial" panose="020B0604020202020204" pitchFamily="34" charset="0"/>
                          <a:ea typeface="Arial" panose="020B0604020202020204" pitchFamily="34" charset="0"/>
                        </a:rPr>
                        <a:t>My friends and/or I have to make choices about this while in high school</a:t>
                      </a:r>
                    </a:p>
                  </a:txBody>
                  <a:tcPr/>
                </a:tc>
                <a:extLst>
                  <a:ext uri="{0D108BD9-81ED-4DB2-BD59-A6C34878D82A}">
                    <a16:rowId xmlns:a16="http://schemas.microsoft.com/office/drawing/2014/main" val="2459191014"/>
                  </a:ext>
                </a:extLst>
              </a:tr>
              <a:tr h="405625">
                <a:tc>
                  <a:txBody>
                    <a:bodyPr/>
                    <a:lstStyle/>
                    <a:p>
                      <a:r>
                        <a:rPr lang="en-US" sz="2600" dirty="0"/>
                        <a:t>Relationships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latin typeface="Arial" panose="020B0604020202020204" pitchFamily="34" charset="0"/>
                          <a:ea typeface="Arial" panose="020B0604020202020204" pitchFamily="34" charset="0"/>
                        </a:rPr>
                        <a:t>Everyone in our community has interactions with family, friends, teachers, peers, special people, enemies, etc.</a:t>
                      </a:r>
                    </a:p>
                  </a:txBody>
                  <a:tcPr/>
                </a:tc>
                <a:extLst>
                  <a:ext uri="{0D108BD9-81ED-4DB2-BD59-A6C34878D82A}">
                    <a16:rowId xmlns:a16="http://schemas.microsoft.com/office/drawing/2014/main" val="2168014583"/>
                  </a:ext>
                </a:extLst>
              </a:tr>
            </a:tbl>
          </a:graphicData>
        </a:graphic>
      </p:graphicFrame>
      <p:sp>
        <p:nvSpPr>
          <p:cNvPr id="4" name="Title 3">
            <a:extLst>
              <a:ext uri="{FF2B5EF4-FFF2-40B4-BE49-F238E27FC236}">
                <a16:creationId xmlns:a16="http://schemas.microsoft.com/office/drawing/2014/main" id="{E64718E7-272C-424B-80C3-B15443A65E05}"/>
              </a:ext>
            </a:extLst>
          </p:cNvPr>
          <p:cNvSpPr>
            <a:spLocks noGrp="1"/>
          </p:cNvSpPr>
          <p:nvPr>
            <p:ph type="title"/>
          </p:nvPr>
        </p:nvSpPr>
        <p:spPr>
          <a:xfrm>
            <a:off x="457200" y="274638"/>
            <a:ext cx="8229600" cy="603428"/>
          </a:xfrm>
        </p:spPr>
        <p:txBody>
          <a:bodyPr/>
          <a:lstStyle/>
          <a:p>
            <a:r>
              <a:rPr lang="en-US" dirty="0"/>
              <a:t>Columns might be about this…</a:t>
            </a:r>
          </a:p>
        </p:txBody>
      </p:sp>
    </p:spTree>
    <p:extLst>
      <p:ext uri="{BB962C8B-B14F-4D97-AF65-F5344CB8AC3E}">
        <p14:creationId xmlns:p14="http://schemas.microsoft.com/office/powerpoint/2010/main" val="14222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11B651-ADE2-C548-A146-4E01D24D1A18}"/>
              </a:ext>
            </a:extLst>
          </p:cNvPr>
          <p:cNvSpPr>
            <a:spLocks noGrp="1"/>
          </p:cNvSpPr>
          <p:nvPr>
            <p:ph type="title"/>
          </p:nvPr>
        </p:nvSpPr>
        <p:spPr>
          <a:xfrm>
            <a:off x="457200" y="274638"/>
            <a:ext cx="8229600" cy="732752"/>
          </a:xfrm>
        </p:spPr>
        <p:txBody>
          <a:bodyPr/>
          <a:lstStyle/>
          <a:p>
            <a:r>
              <a:rPr lang="en-US" dirty="0"/>
              <a:t>Column Idea Round Robin</a:t>
            </a:r>
          </a:p>
        </p:txBody>
      </p:sp>
      <p:sp>
        <p:nvSpPr>
          <p:cNvPr id="4" name="Text Placeholder 3">
            <a:extLst>
              <a:ext uri="{FF2B5EF4-FFF2-40B4-BE49-F238E27FC236}">
                <a16:creationId xmlns:a16="http://schemas.microsoft.com/office/drawing/2014/main" id="{AE13C242-61D7-C946-BA72-C3B117901610}"/>
              </a:ext>
            </a:extLst>
          </p:cNvPr>
          <p:cNvSpPr>
            <a:spLocks noGrp="1"/>
          </p:cNvSpPr>
          <p:nvPr>
            <p:ph type="body" idx="1"/>
          </p:nvPr>
        </p:nvSpPr>
        <p:spPr>
          <a:xfrm>
            <a:off x="457200" y="1456840"/>
            <a:ext cx="8229600" cy="4432516"/>
          </a:xfrm>
        </p:spPr>
        <p:txBody>
          <a:bodyPr/>
          <a:lstStyle/>
          <a:p>
            <a:pPr marL="457200" indent="-457200"/>
            <a:r>
              <a:rPr lang="en-US" sz="2800" dirty="0"/>
              <a:t>Each group will have one category idea sheet.</a:t>
            </a:r>
          </a:p>
          <a:p>
            <a:pPr marL="457200" indent="-457200"/>
            <a:r>
              <a:rPr lang="en-US" sz="2800" dirty="0"/>
              <a:t>You have three minutes to brainstorm as many topics as possible for your category.</a:t>
            </a:r>
          </a:p>
          <a:p>
            <a:pPr marL="457200" indent="-457200"/>
            <a:r>
              <a:rPr lang="en-US" sz="2800" dirty="0"/>
              <a:t>When time is up, you’ll pass the sheet to a new group. </a:t>
            </a:r>
          </a:p>
          <a:p>
            <a:pPr marL="457200" indent="-457200"/>
            <a:r>
              <a:rPr lang="en-US" sz="2800" dirty="0"/>
              <a:t>Do not comment or cross out any ideas that are on the paper. </a:t>
            </a:r>
          </a:p>
          <a:p>
            <a:pPr marL="457200" indent="-457200"/>
            <a:r>
              <a:rPr lang="en-US" sz="2800" dirty="0"/>
              <a:t>If you agree with an idea, put a check next to it.</a:t>
            </a:r>
          </a:p>
          <a:p>
            <a:pPr marL="457200" indent="-457200"/>
            <a:r>
              <a:rPr lang="en-US" sz="2800" dirty="0"/>
              <a:t>When you get back your original paper, choose the top 5-8 topics you are interested in.</a:t>
            </a:r>
          </a:p>
        </p:txBody>
      </p:sp>
    </p:spTree>
    <p:extLst>
      <p:ext uri="{BB962C8B-B14F-4D97-AF65-F5344CB8AC3E}">
        <p14:creationId xmlns:p14="http://schemas.microsoft.com/office/powerpoint/2010/main" val="399661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FAF2-5657-E34B-96C8-C6A1C873F368}"/>
              </a:ext>
            </a:extLst>
          </p:cNvPr>
          <p:cNvSpPr>
            <a:spLocks noGrp="1"/>
          </p:cNvSpPr>
          <p:nvPr>
            <p:ph type="title"/>
          </p:nvPr>
        </p:nvSpPr>
        <p:spPr/>
        <p:txBody>
          <a:bodyPr/>
          <a:lstStyle/>
          <a:p>
            <a:r>
              <a:rPr lang="en-US" dirty="0"/>
              <a:t>Group Share Out</a:t>
            </a:r>
          </a:p>
        </p:txBody>
      </p:sp>
      <p:sp>
        <p:nvSpPr>
          <p:cNvPr id="3" name="Text Placeholder 2">
            <a:extLst>
              <a:ext uri="{FF2B5EF4-FFF2-40B4-BE49-F238E27FC236}">
                <a16:creationId xmlns:a16="http://schemas.microsoft.com/office/drawing/2014/main" id="{17B8010C-9CB8-8140-8C99-27483CAA6FB2}"/>
              </a:ext>
            </a:extLst>
          </p:cNvPr>
          <p:cNvSpPr>
            <a:spLocks noGrp="1"/>
          </p:cNvSpPr>
          <p:nvPr>
            <p:ph type="body" idx="1"/>
          </p:nvPr>
        </p:nvSpPr>
        <p:spPr>
          <a:xfrm>
            <a:off x="457200" y="1600200"/>
            <a:ext cx="7880888" cy="4967700"/>
          </a:xfrm>
        </p:spPr>
        <p:txBody>
          <a:bodyPr/>
          <a:lstStyle/>
          <a:p>
            <a:r>
              <a:rPr lang="en-US" dirty="0"/>
              <a:t>Each group will read out the top ideas they are MOST interested in from their column brainstorm.</a:t>
            </a:r>
          </a:p>
          <a:p>
            <a:pPr>
              <a:buNone/>
            </a:pPr>
            <a:endParaRPr lang="en-US" dirty="0"/>
          </a:p>
          <a:p>
            <a:r>
              <a:rPr lang="en-US" dirty="0"/>
              <a:t>This does not need to be an idea the original group wrote down – use your classmates ideas.</a:t>
            </a:r>
          </a:p>
        </p:txBody>
      </p:sp>
    </p:spTree>
    <p:extLst>
      <p:ext uri="{BB962C8B-B14F-4D97-AF65-F5344CB8AC3E}">
        <p14:creationId xmlns:p14="http://schemas.microsoft.com/office/powerpoint/2010/main" val="98270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32C4-2A8A-3C4E-85D2-44310A9F067F}"/>
              </a:ext>
            </a:extLst>
          </p:cNvPr>
          <p:cNvSpPr>
            <a:spLocks noGrp="1"/>
          </p:cNvSpPr>
          <p:nvPr>
            <p:ph type="title"/>
          </p:nvPr>
        </p:nvSpPr>
        <p:spPr/>
        <p:txBody>
          <a:bodyPr/>
          <a:lstStyle/>
          <a:p>
            <a:r>
              <a:rPr lang="en-US" dirty="0"/>
              <a:t>Individual Column Preparation</a:t>
            </a:r>
          </a:p>
        </p:txBody>
      </p:sp>
      <p:sp>
        <p:nvSpPr>
          <p:cNvPr id="3" name="Text Placeholder 2">
            <a:extLst>
              <a:ext uri="{FF2B5EF4-FFF2-40B4-BE49-F238E27FC236}">
                <a16:creationId xmlns:a16="http://schemas.microsoft.com/office/drawing/2014/main" id="{DA9F22B9-8D54-7D4D-9C7F-00BABCA1E732}"/>
              </a:ext>
            </a:extLst>
          </p:cNvPr>
          <p:cNvSpPr>
            <a:spLocks noGrp="1"/>
          </p:cNvSpPr>
          <p:nvPr>
            <p:ph type="body" idx="1"/>
          </p:nvPr>
        </p:nvSpPr>
        <p:spPr>
          <a:xfrm>
            <a:off x="457199" y="1600200"/>
            <a:ext cx="8051369" cy="4967700"/>
          </a:xfrm>
        </p:spPr>
        <p:txBody>
          <a:bodyPr/>
          <a:lstStyle/>
          <a:p>
            <a:r>
              <a:rPr lang="en-US" dirty="0"/>
              <a:t> Choose three different topics from our brainstorm (or your own) that you are interested in.</a:t>
            </a:r>
          </a:p>
          <a:p>
            <a:pPr>
              <a:buNone/>
            </a:pPr>
            <a:endParaRPr lang="en-US" dirty="0"/>
          </a:p>
          <a:p>
            <a:r>
              <a:rPr lang="en-US" dirty="0"/>
              <a:t>You will receive a Column Brainstorming Sheet and plan/think about three different column ideas before narrowing down to one.</a:t>
            </a:r>
          </a:p>
          <a:p>
            <a:pPr>
              <a:buNone/>
            </a:pPr>
            <a:endParaRPr lang="en-US" dirty="0"/>
          </a:p>
          <a:p>
            <a:r>
              <a:rPr lang="en-US" dirty="0"/>
              <a:t> Before you leave class today, we will make a class list of topics that each student will be researching.</a:t>
            </a:r>
          </a:p>
          <a:p>
            <a:endParaRPr lang="en-US" dirty="0"/>
          </a:p>
        </p:txBody>
      </p:sp>
    </p:spTree>
    <p:extLst>
      <p:ext uri="{BB962C8B-B14F-4D97-AF65-F5344CB8AC3E}">
        <p14:creationId xmlns:p14="http://schemas.microsoft.com/office/powerpoint/2010/main" val="3327494853"/>
      </p:ext>
    </p:extLst>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435</Words>
  <Application>Microsoft Macintosh PowerPoint</Application>
  <PresentationFormat>On-screen Show (4:3)</PresentationFormat>
  <Paragraphs>38</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Garamond</vt:lpstr>
      <vt:lpstr>Arial</vt:lpstr>
      <vt:lpstr>Simple Light</vt:lpstr>
      <vt:lpstr>PowerPoint Presentation</vt:lpstr>
      <vt:lpstr>Columns might be about this…</vt:lpstr>
      <vt:lpstr>Column Idea Round Robin</vt:lpstr>
      <vt:lpstr>Group Share Out</vt:lpstr>
      <vt:lpstr>Individual Column Preparation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Rachel West</cp:lastModifiedBy>
  <cp:revision>9</cp:revision>
  <dcterms:modified xsi:type="dcterms:W3CDTF">2018-12-23T19:19:47Z</dcterms:modified>
</cp:coreProperties>
</file>