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9" r:id="rId4"/>
    <p:sldId id="260" r:id="rId5"/>
    <p:sldId id="258" r:id="rId6"/>
    <p:sldId id="261"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2176"/>
  </p:normalViewPr>
  <p:slideViewPr>
    <p:cSldViewPr snapToGrid="0" snapToObjects="1">
      <p:cViewPr varScale="1">
        <p:scale>
          <a:sx n="91" d="100"/>
          <a:sy n="91" d="100"/>
        </p:scale>
        <p:origin x="22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b="1" i="0" kern="1200" dirty="0">
                <a:solidFill>
                  <a:schemeClr val="tx1"/>
                </a:solidFill>
                <a:effectLst/>
                <a:latin typeface="+mn-lt"/>
                <a:ea typeface="+mn-ea"/>
                <a:cs typeface="+mn-cs"/>
              </a:rPr>
              <a:t>Note about photography materials: </a:t>
            </a:r>
            <a:r>
              <a:rPr lang="en-US" sz="1100" b="0" i="0" kern="1200" dirty="0">
                <a:solidFill>
                  <a:schemeClr val="tx1"/>
                </a:solidFill>
                <a:effectLst/>
                <a:latin typeface="+mn-lt"/>
                <a:ea typeface="+mn-ea"/>
                <a:cs typeface="+mn-cs"/>
              </a:rPr>
              <a:t>For this lesson, you can choose between hard copy photography collections or online photography collections. If you would like to use book collections of photography for this lesson, you will need to go to your local library and check out a selection of photography collections. In the Dewey Decimal System, many of these books are found at 779 through 779.2092.  This lesson works best if you have a wide range of collections from many different photographers and time periods.</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dirty="0"/>
              <a:t>This can be done as a class discussion, or a quick write at the beginning of the class period. Depending on fluency and prior knowledge, you may also decide it would be beneficial for students to pair up to discuss, then write out a response for practice and to continue processing the information.</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Depending on your students and your available resources, 15 minutes may be too short.</a:t>
            </a:r>
          </a:p>
        </p:txBody>
      </p:sp>
    </p:spTree>
    <p:extLst>
      <p:ext uri="{BB962C8B-B14F-4D97-AF65-F5344CB8AC3E}">
        <p14:creationId xmlns:p14="http://schemas.microsoft.com/office/powerpoint/2010/main" val="705999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You may want to review these questions (also in handout form), before students are released to work. If copies are scarce at your school you can always leave these on the screen. For ELLs, ensure that they are aware of the questions being asked before they start looking for photos. This will allow them to plan for the spoken portion of this task.</a:t>
            </a:r>
          </a:p>
          <a:p>
            <a:endParaRPr lang="en-US" dirty="0"/>
          </a:p>
          <a:p>
            <a:r>
              <a:rPr lang="en-US" dirty="0"/>
              <a:t>If you have strong photo students, they can also </a:t>
            </a:r>
            <a:r>
              <a:rPr lang="en-US" sz="1100" b="0" i="0" kern="1200" dirty="0">
                <a:solidFill>
                  <a:schemeClr val="tx1"/>
                </a:solidFill>
                <a:effectLst/>
                <a:latin typeface="+mn-lt"/>
                <a:ea typeface="+mn-ea"/>
                <a:cs typeface="+mn-cs"/>
              </a:rPr>
              <a:t>discuss how technical elements of photography (aperture, shutter speed, </a:t>
            </a:r>
            <a:r>
              <a:rPr lang="en-US" sz="1100" b="0" i="0" kern="1200" dirty="0" err="1">
                <a:solidFill>
                  <a:schemeClr val="tx1"/>
                </a:solidFill>
                <a:effectLst/>
                <a:latin typeface="+mn-lt"/>
                <a:ea typeface="+mn-ea"/>
                <a:cs typeface="+mn-cs"/>
              </a:rPr>
              <a:t>etc</a:t>
            </a:r>
            <a:r>
              <a:rPr lang="en-US" sz="1100" b="0" i="0" kern="1200" dirty="0">
                <a:solidFill>
                  <a:schemeClr val="tx1"/>
                </a:solidFill>
                <a:effectLst/>
                <a:latin typeface="+mn-lt"/>
                <a:ea typeface="+mn-ea"/>
                <a:cs typeface="+mn-cs"/>
              </a:rPr>
              <a:t>) have been or could be utilized to capture the emotions they saw in the photo they picked.</a:t>
            </a:r>
            <a:endParaRPr lang="en-US" dirty="0"/>
          </a:p>
        </p:txBody>
      </p:sp>
    </p:spTree>
    <p:extLst>
      <p:ext uri="{BB962C8B-B14F-4D97-AF65-F5344CB8AC3E}">
        <p14:creationId xmlns:p14="http://schemas.microsoft.com/office/powerpoint/2010/main" val="2545402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If time is limited or you are concerned for the anxiety ELLs may have speaking in front of the whole class, you may want to have small group or paired presentations rather than a whole class share.</a:t>
            </a:r>
          </a:p>
        </p:txBody>
      </p:sp>
    </p:spTree>
    <p:extLst>
      <p:ext uri="{BB962C8B-B14F-4D97-AF65-F5344CB8AC3E}">
        <p14:creationId xmlns:p14="http://schemas.microsoft.com/office/powerpoint/2010/main" val="4168730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oc.gov/pictures/" TargetMode="External"/><Relationship Id="rId2" Type="http://schemas.openxmlformats.org/officeDocument/2006/relationships/hyperlink" Target="http://digital.nypl.org/mmpco/" TargetMode="External"/><Relationship Id="rId1" Type="http://schemas.openxmlformats.org/officeDocument/2006/relationships/slideLayout" Target="../slideLayouts/slideLayout2.xml"/><Relationship Id="rId6" Type="http://schemas.openxmlformats.org/officeDocument/2006/relationships/hyperlink" Target="http://content.time.com/time/photoessays" TargetMode="External"/><Relationship Id="rId5" Type="http://schemas.openxmlformats.org/officeDocument/2006/relationships/hyperlink" Target="http://www.flickr.com/commons/" TargetMode="External"/><Relationship Id="rId4" Type="http://schemas.openxmlformats.org/officeDocument/2006/relationships/hyperlink" Target="http://lens.blogs.nytimes.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pic>
        <p:nvPicPr>
          <p:cNvPr id="23" name="Shape 23"/>
          <p:cNvPicPr preferRelativeResize="0"/>
          <p:nvPr/>
        </p:nvPicPr>
        <p:blipFill>
          <a:blip r:embed="rId3"/>
          <a:stretch>
            <a:fillRect/>
          </a:stretch>
        </p:blipFill>
        <p:spPr>
          <a:xfrm>
            <a:off x="0" y="60157"/>
            <a:ext cx="9144001" cy="6737685"/>
          </a:xfrm>
          <a:prstGeom prst="rect">
            <a:avLst/>
          </a:prstGeom>
          <a:noFill/>
          <a:ln>
            <a:noFill/>
          </a:ln>
        </p:spPr>
      </p:pic>
      <p:sp>
        <p:nvSpPr>
          <p:cNvPr id="24" name="Shape 24"/>
          <p:cNvSpPr txBox="1">
            <a:spLocks noGrp="1"/>
          </p:cNvSpPr>
          <p:nvPr>
            <p:ph type="ctrTitle"/>
          </p:nvPr>
        </p:nvSpPr>
        <p:spPr>
          <a:xfrm>
            <a:off x="0" y="2492123"/>
            <a:ext cx="9144000" cy="1546500"/>
          </a:xfrm>
          <a:prstGeom prst="rect">
            <a:avLst/>
          </a:prstGeom>
        </p:spPr>
        <p:txBody>
          <a:bodyPr lIns="91425" tIns="91425" rIns="91425" bIns="91425" anchor="b" anchorCtr="0">
            <a:noAutofit/>
          </a:bodyPr>
          <a:lstStyle/>
          <a:p>
            <a:r>
              <a:rPr lang="en-US" sz="6600" dirty="0">
                <a:latin typeface="Garamond" panose="02020404030301010803" pitchFamily="18" charset="0"/>
              </a:rPr>
              <a:t>What Makes a Photo Powerful?</a:t>
            </a:r>
            <a:endParaRPr lang="en" sz="16600" dirty="0">
              <a:solidFill>
                <a:srgbClr val="000000"/>
              </a:solidFill>
              <a:latin typeface="Garamond" panose="02020404030301010803" pitchFamily="18" charset="0"/>
              <a:ea typeface="Garamond"/>
              <a:cs typeface="Garamond"/>
              <a:sym typeface="Garamond"/>
            </a:endParaRPr>
          </a:p>
        </p:txBody>
      </p:sp>
      <p:sp>
        <p:nvSpPr>
          <p:cNvPr id="25" name="Shape 25"/>
          <p:cNvSpPr txBox="1">
            <a:spLocks noGrp="1"/>
          </p:cNvSpPr>
          <p:nvPr>
            <p:ph type="subTitle" idx="1"/>
          </p:nvPr>
        </p:nvSpPr>
        <p:spPr>
          <a:xfrm>
            <a:off x="0" y="4176625"/>
            <a:ext cx="9144000" cy="2738699"/>
          </a:xfrm>
          <a:prstGeom prst="rect">
            <a:avLst/>
          </a:prstGeom>
        </p:spPr>
        <p:txBody>
          <a:bodyPr lIns="91425" tIns="91425" rIns="91425" bIns="91425" anchor="t" anchorCtr="0">
            <a:noAutofit/>
          </a:bodyPr>
          <a:lstStyle/>
          <a:p>
            <a:pPr>
              <a:buNone/>
            </a:pPr>
            <a:r>
              <a:rPr lang="en" dirty="0">
                <a:solidFill>
                  <a:srgbClr val="000000"/>
                </a:solidFill>
                <a:latin typeface="Helvetica Neue"/>
                <a:ea typeface="Helvetica Neue"/>
                <a:cs typeface="Helvetica Neue"/>
                <a:sym typeface="Helvetica Neue"/>
              </a:rPr>
              <a:t>Photography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dirty="0">
                <a:latin typeface="Helvetica Neue"/>
                <a:ea typeface="Helvetica Neue"/>
                <a:cs typeface="Helvetica Neue"/>
                <a:sym typeface="Helvetica Neue"/>
              </a:rPr>
              <a:t>What makes a photo </a:t>
            </a:r>
            <a:r>
              <a:rPr lang="en-US" dirty="0">
                <a:latin typeface="Helvetica Neue"/>
                <a:ea typeface="Helvetica Neue"/>
                <a:cs typeface="Helvetica Neue"/>
                <a:sym typeface="Helvetica Neue"/>
              </a:rPr>
              <a:t>powerful</a:t>
            </a:r>
            <a:r>
              <a:rPr lang="en" dirty="0">
                <a:latin typeface="Helvetica Neue"/>
                <a:ea typeface="Helvetica Neue"/>
                <a:cs typeface="Helvetica Neue"/>
                <a:sym typeface="Helvetica Neue"/>
              </a:rPr>
              <a:t>?</a:t>
            </a:r>
          </a:p>
        </p:txBody>
      </p:sp>
      <p:sp>
        <p:nvSpPr>
          <p:cNvPr id="31" name="Shape 3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190500" lvl="0" indent="0"/>
            <a:r>
              <a:rPr lang="en-US" sz="4000" dirty="0"/>
              <a:t>What parts of a photograph determine whether a person looks quickly at a photo or studies it for a long period of time?</a:t>
            </a:r>
            <a:endParaRPr lang="en" sz="4000" dirty="0">
              <a:latin typeface="Helvetica Neue"/>
              <a:ea typeface="Helvetica Neue"/>
              <a:cs typeface="Helvetica Neue"/>
              <a:sym typeface="Helvetica Neue"/>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9781B-494E-CC49-B228-0A369613828E}"/>
              </a:ext>
            </a:extLst>
          </p:cNvPr>
          <p:cNvSpPr>
            <a:spLocks noGrp="1"/>
          </p:cNvSpPr>
          <p:nvPr>
            <p:ph type="title"/>
          </p:nvPr>
        </p:nvSpPr>
        <p:spPr/>
        <p:txBody>
          <a:bodyPr/>
          <a:lstStyle/>
          <a:p>
            <a:r>
              <a:rPr lang="en-US" dirty="0"/>
              <a:t>Powerful Photography Hunt</a:t>
            </a:r>
          </a:p>
        </p:txBody>
      </p:sp>
      <p:sp>
        <p:nvSpPr>
          <p:cNvPr id="3" name="Text Placeholder 2">
            <a:extLst>
              <a:ext uri="{FF2B5EF4-FFF2-40B4-BE49-F238E27FC236}">
                <a16:creationId xmlns:a16="http://schemas.microsoft.com/office/drawing/2014/main" id="{536D9493-E1C9-DE4A-BC64-E8CF8B997A60}"/>
              </a:ext>
            </a:extLst>
          </p:cNvPr>
          <p:cNvSpPr>
            <a:spLocks noGrp="1"/>
          </p:cNvSpPr>
          <p:nvPr>
            <p:ph type="body" idx="1"/>
          </p:nvPr>
        </p:nvSpPr>
        <p:spPr/>
        <p:txBody>
          <a:bodyPr/>
          <a:lstStyle/>
          <a:p>
            <a:pPr marL="190500" indent="0"/>
            <a:r>
              <a:rPr lang="en-US" dirty="0"/>
              <a:t>You will have 15 minutes to pick out one photo that “speaks” to you.</a:t>
            </a:r>
          </a:p>
          <a:p>
            <a:pPr marL="190500" indent="0"/>
            <a:endParaRPr lang="en-US" dirty="0"/>
          </a:p>
          <a:p>
            <a:pPr marL="190500" indent="0"/>
            <a:r>
              <a:rPr lang="en-US" dirty="0"/>
              <a:t>You may like it, hate it, or feel another emotion. The only requirement is that the photo is visually appealing to you.  </a:t>
            </a:r>
          </a:p>
        </p:txBody>
      </p:sp>
    </p:spTree>
    <p:extLst>
      <p:ext uri="{BB962C8B-B14F-4D97-AF65-F5344CB8AC3E}">
        <p14:creationId xmlns:p14="http://schemas.microsoft.com/office/powerpoint/2010/main" val="379577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8B96A-4F75-C543-9295-BC8EE6909A7E}"/>
              </a:ext>
            </a:extLst>
          </p:cNvPr>
          <p:cNvSpPr>
            <a:spLocks noGrp="1"/>
          </p:cNvSpPr>
          <p:nvPr>
            <p:ph type="title"/>
          </p:nvPr>
        </p:nvSpPr>
        <p:spPr>
          <a:xfrm>
            <a:off x="457200" y="274637"/>
            <a:ext cx="8229600" cy="864846"/>
          </a:xfrm>
        </p:spPr>
        <p:txBody>
          <a:bodyPr/>
          <a:lstStyle/>
          <a:p>
            <a:r>
              <a:rPr lang="en-US" dirty="0"/>
              <a:t>Places to find images:</a:t>
            </a:r>
          </a:p>
        </p:txBody>
      </p:sp>
      <p:sp>
        <p:nvSpPr>
          <p:cNvPr id="3" name="Text Placeholder 2">
            <a:extLst>
              <a:ext uri="{FF2B5EF4-FFF2-40B4-BE49-F238E27FC236}">
                <a16:creationId xmlns:a16="http://schemas.microsoft.com/office/drawing/2014/main" id="{39987B04-8987-124A-A726-4E10F7886BFC}"/>
              </a:ext>
            </a:extLst>
          </p:cNvPr>
          <p:cNvSpPr>
            <a:spLocks noGrp="1"/>
          </p:cNvSpPr>
          <p:nvPr>
            <p:ph type="body" idx="1"/>
          </p:nvPr>
        </p:nvSpPr>
        <p:spPr>
          <a:xfrm>
            <a:off x="196947" y="1318846"/>
            <a:ext cx="8750105" cy="4967700"/>
          </a:xfrm>
        </p:spPr>
        <p:txBody>
          <a:bodyPr/>
          <a:lstStyle/>
          <a:p>
            <a:pPr marL="533400" indent="-342900" fontAlgn="base">
              <a:buFont typeface="Arial" panose="020B0604020202020204" pitchFamily="34" charset="0"/>
              <a:buChar char="•"/>
            </a:pPr>
            <a:r>
              <a:rPr lang="en-US" sz="2600" dirty="0"/>
              <a:t>New York Public Library: Picture Collection Online – </a:t>
            </a:r>
            <a:r>
              <a:rPr lang="en-US" sz="2600" dirty="0">
                <a:hlinkClick r:id="rId2"/>
              </a:rPr>
              <a:t>http://digital.nypl.org/mmpco/</a:t>
            </a:r>
            <a:endParaRPr lang="en-US" sz="2600" dirty="0"/>
          </a:p>
          <a:p>
            <a:pPr marL="533400" indent="-342900" fontAlgn="base">
              <a:buFont typeface="Arial" panose="020B0604020202020204" pitchFamily="34" charset="0"/>
              <a:buChar char="•"/>
            </a:pPr>
            <a:r>
              <a:rPr lang="en-US" sz="2600" dirty="0"/>
              <a:t>Library of Congress: Prints &amp; Photographs Online – </a:t>
            </a:r>
            <a:r>
              <a:rPr lang="en-US" sz="2600" dirty="0">
                <a:hlinkClick r:id="rId3"/>
              </a:rPr>
              <a:t>http://www.loc.gov/pictures/</a:t>
            </a:r>
            <a:endParaRPr lang="en-US" sz="2600" dirty="0"/>
          </a:p>
          <a:p>
            <a:pPr marL="533400" indent="-342900" fontAlgn="base">
              <a:buFont typeface="Arial" panose="020B0604020202020204" pitchFamily="34" charset="0"/>
              <a:buChar char="•"/>
            </a:pPr>
            <a:r>
              <a:rPr lang="en-US" sz="2600" dirty="0"/>
              <a:t>New York Times Lens Blog – </a:t>
            </a:r>
            <a:r>
              <a:rPr lang="en-US" sz="2600" dirty="0">
                <a:hlinkClick r:id="rId4"/>
              </a:rPr>
              <a:t>http://lens.blogs.nytimes.com/</a:t>
            </a:r>
            <a:endParaRPr lang="en-US" sz="2600" dirty="0"/>
          </a:p>
          <a:p>
            <a:pPr marL="533400" indent="-342900" fontAlgn="base">
              <a:buFont typeface="Arial" panose="020B0604020202020204" pitchFamily="34" charset="0"/>
              <a:buChar char="•"/>
            </a:pPr>
            <a:r>
              <a:rPr lang="en-US" sz="2600" dirty="0"/>
              <a:t>The Commons on Flickr (a collection started by the National Archives “to make publicly held photographs and photography collections accessible to a wide audience”) – </a:t>
            </a:r>
            <a:r>
              <a:rPr lang="en-US" sz="2600" dirty="0">
                <a:hlinkClick r:id="rId5"/>
              </a:rPr>
              <a:t>http://www.flickr.com/commons/</a:t>
            </a:r>
            <a:endParaRPr lang="en-US" sz="2600" dirty="0"/>
          </a:p>
          <a:p>
            <a:pPr marL="533400" indent="-342900" fontAlgn="base">
              <a:buFont typeface="Arial" panose="020B0604020202020204" pitchFamily="34" charset="0"/>
              <a:buChar char="•"/>
            </a:pPr>
            <a:r>
              <a:rPr lang="en-US" sz="2600" dirty="0"/>
              <a:t>TIME Photography – </a:t>
            </a:r>
            <a:r>
              <a:rPr lang="en-US" sz="2600" dirty="0">
                <a:hlinkClick r:id="rId6"/>
              </a:rPr>
              <a:t>http://content.time.com/time/photoessays</a:t>
            </a:r>
            <a:endParaRPr lang="en-US" sz="2600" dirty="0"/>
          </a:p>
          <a:p>
            <a:pPr marL="533400" indent="-342900">
              <a:buFont typeface="Arial" panose="020B0604020202020204" pitchFamily="34" charset="0"/>
              <a:buChar char="•"/>
            </a:pPr>
            <a:endParaRPr lang="en-US" sz="2600" dirty="0"/>
          </a:p>
        </p:txBody>
      </p:sp>
    </p:spTree>
    <p:extLst>
      <p:ext uri="{BB962C8B-B14F-4D97-AF65-F5344CB8AC3E}">
        <p14:creationId xmlns:p14="http://schemas.microsoft.com/office/powerpoint/2010/main" val="387739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96DB-D117-D143-96F5-EA609CA64873}"/>
              </a:ext>
            </a:extLst>
          </p:cNvPr>
          <p:cNvSpPr>
            <a:spLocks noGrp="1"/>
          </p:cNvSpPr>
          <p:nvPr>
            <p:ph type="title"/>
          </p:nvPr>
        </p:nvSpPr>
        <p:spPr>
          <a:xfrm>
            <a:off x="471268" y="738871"/>
            <a:ext cx="8229600" cy="1143000"/>
          </a:xfrm>
        </p:spPr>
        <p:txBody>
          <a:bodyPr/>
          <a:lstStyle/>
          <a:p>
            <a:r>
              <a:rPr lang="en-US" sz="3200" dirty="0"/>
              <a:t>Once you find one photo write responses to these questions (and be prepared to share your responses):</a:t>
            </a:r>
          </a:p>
        </p:txBody>
      </p:sp>
      <p:sp>
        <p:nvSpPr>
          <p:cNvPr id="3" name="Text Placeholder 2">
            <a:extLst>
              <a:ext uri="{FF2B5EF4-FFF2-40B4-BE49-F238E27FC236}">
                <a16:creationId xmlns:a16="http://schemas.microsoft.com/office/drawing/2014/main" id="{755D4C45-38B3-5045-9238-B534D60DA069}"/>
              </a:ext>
            </a:extLst>
          </p:cNvPr>
          <p:cNvSpPr>
            <a:spLocks noGrp="1"/>
          </p:cNvSpPr>
          <p:nvPr>
            <p:ph type="body" idx="1"/>
          </p:nvPr>
        </p:nvSpPr>
        <p:spPr>
          <a:xfrm>
            <a:off x="168813" y="2110154"/>
            <a:ext cx="8834510" cy="4457746"/>
          </a:xfrm>
        </p:spPr>
        <p:txBody>
          <a:bodyPr/>
          <a:lstStyle/>
          <a:p>
            <a:pPr marL="704850" indent="-514350" fontAlgn="base">
              <a:buFont typeface="+mj-lt"/>
              <a:buAutoNum type="arabicPeriod"/>
            </a:pPr>
            <a:r>
              <a:rPr lang="en-US" sz="2800" dirty="0"/>
              <a:t>Who took this photo? When/where was it taken?</a:t>
            </a:r>
          </a:p>
          <a:p>
            <a:pPr marL="704850" indent="-514350" fontAlgn="base">
              <a:buFont typeface="+mj-lt"/>
              <a:buAutoNum type="arabicPeriod"/>
            </a:pPr>
            <a:r>
              <a:rPr lang="en-US" sz="2800" dirty="0"/>
              <a:t>Why did you select this photo? What about this photo attracted you?</a:t>
            </a:r>
          </a:p>
          <a:p>
            <a:pPr marL="704850" indent="-514350" fontAlgn="base">
              <a:buFont typeface="+mj-lt"/>
              <a:buAutoNum type="arabicPeriod"/>
            </a:pPr>
            <a:r>
              <a:rPr lang="en-US" sz="2800" dirty="0"/>
              <a:t>What emotion is communicated through this photo?</a:t>
            </a:r>
          </a:p>
          <a:p>
            <a:pPr marL="704850" indent="-514350" fontAlgn="base">
              <a:buFont typeface="+mj-lt"/>
              <a:buAutoNum type="arabicPeriod"/>
            </a:pPr>
            <a:r>
              <a:rPr lang="en-US" sz="2800" dirty="0"/>
              <a:t>How does the photographer communicate this emotion?</a:t>
            </a:r>
          </a:p>
          <a:p>
            <a:pPr marL="704850" indent="-514350" fontAlgn="base">
              <a:buFont typeface="+mj-lt"/>
              <a:buAutoNum type="arabicPeriod"/>
            </a:pPr>
            <a:r>
              <a:rPr lang="en-US" sz="2800" dirty="0"/>
              <a:t>How does your experience of the photo change once you read the caption?</a:t>
            </a:r>
          </a:p>
          <a:p>
            <a:endParaRPr lang="en-US" sz="2800" dirty="0"/>
          </a:p>
        </p:txBody>
      </p:sp>
    </p:spTree>
    <p:extLst>
      <p:ext uri="{BB962C8B-B14F-4D97-AF65-F5344CB8AC3E}">
        <p14:creationId xmlns:p14="http://schemas.microsoft.com/office/powerpoint/2010/main" val="56964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D0941-4CAD-4447-BE9C-D8DBD3AB2284}"/>
              </a:ext>
            </a:extLst>
          </p:cNvPr>
          <p:cNvSpPr>
            <a:spLocks noGrp="1"/>
          </p:cNvSpPr>
          <p:nvPr>
            <p:ph type="title"/>
          </p:nvPr>
        </p:nvSpPr>
        <p:spPr/>
        <p:txBody>
          <a:bodyPr/>
          <a:lstStyle/>
          <a:p>
            <a:r>
              <a:rPr lang="en-US" dirty="0"/>
              <a:t>Class share out:</a:t>
            </a:r>
          </a:p>
        </p:txBody>
      </p:sp>
      <p:sp>
        <p:nvSpPr>
          <p:cNvPr id="3" name="Text Placeholder 2">
            <a:extLst>
              <a:ext uri="{FF2B5EF4-FFF2-40B4-BE49-F238E27FC236}">
                <a16:creationId xmlns:a16="http://schemas.microsoft.com/office/drawing/2014/main" id="{99D17276-7E8E-4046-96A6-29DC5F5BC032}"/>
              </a:ext>
            </a:extLst>
          </p:cNvPr>
          <p:cNvSpPr>
            <a:spLocks noGrp="1"/>
          </p:cNvSpPr>
          <p:nvPr>
            <p:ph type="body" idx="1"/>
          </p:nvPr>
        </p:nvSpPr>
        <p:spPr/>
        <p:txBody>
          <a:bodyPr/>
          <a:lstStyle/>
          <a:p>
            <a:r>
              <a:rPr lang="en-US" dirty="0"/>
              <a:t>We will share our photos and our thought process about why the photo is powerful.</a:t>
            </a:r>
          </a:p>
        </p:txBody>
      </p:sp>
    </p:spTree>
    <p:extLst>
      <p:ext uri="{BB962C8B-B14F-4D97-AF65-F5344CB8AC3E}">
        <p14:creationId xmlns:p14="http://schemas.microsoft.com/office/powerpoint/2010/main" val="3084591705"/>
      </p:ext>
    </p:extLst>
  </p:cSld>
  <p:clrMapOvr>
    <a:masterClrMapping/>
  </p:clrMapOvr>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378</Words>
  <Application>Microsoft Macintosh PowerPoint</Application>
  <PresentationFormat>On-screen Show (4:3)</PresentationFormat>
  <Paragraphs>29</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Garamond</vt:lpstr>
      <vt:lpstr>Helvetica Neue</vt:lpstr>
      <vt:lpstr>simple-light</vt:lpstr>
      <vt:lpstr>What Makes a Photo Powerful?</vt:lpstr>
      <vt:lpstr>What makes a photo powerful?</vt:lpstr>
      <vt:lpstr>Powerful Photography Hunt</vt:lpstr>
      <vt:lpstr>Places to find images:</vt:lpstr>
      <vt:lpstr>Once you find one photo write responses to these questions (and be prepared to share your responses):</vt:lpstr>
      <vt:lpstr>Class share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dc:title>
  <cp:lastModifiedBy>Rachel West</cp:lastModifiedBy>
  <cp:revision>6</cp:revision>
  <dcterms:modified xsi:type="dcterms:W3CDTF">2018-12-23T22:28:00Z</dcterms:modified>
</cp:coreProperties>
</file>