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Lst>
  <p:sldSz cy="5143500" cx="9144000"/>
  <p:notesSz cx="6858000" cy="9144000"/>
  <p:embeddedFontLst>
    <p:embeddedFont>
      <p:font typeface="Garamond"/>
      <p:regular r:id="rId53"/>
      <p:bold r:id="rId54"/>
      <p:italic r:id="rId55"/>
      <p:boldItalic r:id="rId56"/>
    </p:embeddedFont>
    <p:embeddedFont>
      <p:font typeface="Playfair Display"/>
      <p:regular r:id="rId57"/>
      <p:bold r:id="rId58"/>
      <p:italic r:id="rId59"/>
      <p:boldItalic r:id="rId60"/>
    </p:embeddedFont>
    <p:embeddedFont>
      <p:font typeface="Helvetica Neue"/>
      <p:regular r:id="rId61"/>
      <p:bold r:id="rId62"/>
      <p:italic r:id="rId63"/>
      <p:boldItalic r:id="rId6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font" Target="fonts/HelveticaNeue-bold.fntdata"/><Relationship Id="rId61" Type="http://schemas.openxmlformats.org/officeDocument/2006/relationships/font" Target="fonts/HelveticaNeue-regular.fntdata"/><Relationship Id="rId20" Type="http://schemas.openxmlformats.org/officeDocument/2006/relationships/slide" Target="slides/slide16.xml"/><Relationship Id="rId64" Type="http://schemas.openxmlformats.org/officeDocument/2006/relationships/font" Target="fonts/HelveticaNeue-boldItalic.fntdata"/><Relationship Id="rId63" Type="http://schemas.openxmlformats.org/officeDocument/2006/relationships/font" Target="fonts/HelveticaNeue-italic.fnt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font" Target="fonts/PlayfairDisplay-boldItalic.fntdata"/><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font" Target="fonts/Garamond-regular.fntdata"/><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font" Target="fonts/Garamond-italic.fntdata"/><Relationship Id="rId10" Type="http://schemas.openxmlformats.org/officeDocument/2006/relationships/slide" Target="slides/slide6.xml"/><Relationship Id="rId54" Type="http://schemas.openxmlformats.org/officeDocument/2006/relationships/font" Target="fonts/Garamond-bold.fntdata"/><Relationship Id="rId13" Type="http://schemas.openxmlformats.org/officeDocument/2006/relationships/slide" Target="slides/slide9.xml"/><Relationship Id="rId57" Type="http://schemas.openxmlformats.org/officeDocument/2006/relationships/font" Target="fonts/PlayfairDisplay-regular.fntdata"/><Relationship Id="rId12" Type="http://schemas.openxmlformats.org/officeDocument/2006/relationships/slide" Target="slides/slide8.xml"/><Relationship Id="rId56" Type="http://schemas.openxmlformats.org/officeDocument/2006/relationships/font" Target="fonts/Garamond-boldItalic.fntdata"/><Relationship Id="rId15" Type="http://schemas.openxmlformats.org/officeDocument/2006/relationships/slide" Target="slides/slide11.xml"/><Relationship Id="rId59" Type="http://schemas.openxmlformats.org/officeDocument/2006/relationships/font" Target="fonts/PlayfairDisplay-italic.fntdata"/><Relationship Id="rId14" Type="http://schemas.openxmlformats.org/officeDocument/2006/relationships/slide" Target="slides/slide10.xml"/><Relationship Id="rId58" Type="http://schemas.openxmlformats.org/officeDocument/2006/relationships/font" Target="fonts/PlayfairDisplay-bold.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 name="Shape 51"/>
        <p:cNvGrpSpPr/>
        <p:nvPr/>
      </p:nvGrpSpPr>
      <p:grpSpPr>
        <a:xfrm>
          <a:off x="0" y="0"/>
          <a:ext cx="0" cy="0"/>
          <a:chOff x="0" y="0"/>
          <a:chExt cx="0" cy="0"/>
        </a:xfrm>
      </p:grpSpPr>
      <p:sp>
        <p:nvSpPr>
          <p:cNvPr id="52" name="Shape 52"/>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53" name="Shape 5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5" name="Shape 1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7" name="Shape 1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3" name="Shape 1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Shape 1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5" name="Shape 1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1" name="Shape 2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Shape 2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7" name="Shape 2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Shape 2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5" name="Shape 21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1" name="Shape 2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Shape 2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7" name="Shape 2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Shape 2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3" name="Shape 23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Shape 2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1" name="Shape 24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Shape 2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9" name="Shape 2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Shape 2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7" name="Shape 2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Shape 2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3" name="Shape 2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Shape 2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1" name="Shape 2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Shape 2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9" name="Shape 2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Shape 2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5" name="Shape 2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Shape 2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1" name="Shape 2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Shape 2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7" name="Shape 2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Shape 3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3" name="Shape 30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Shape 3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9" name="Shape 3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Shape 3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5" name="Shape 31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Shape 3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2" name="Shape 32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Shape 3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8" name="Shape 32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Shape 3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4" name="Shape 3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Shape 3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0" name="Shape 3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Shape 3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6" name="Shape 34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Shape 3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2" name="Shape 3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Shape 3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8" name="Shape 3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JEA">
    <p:bg>
      <p:bgPr>
        <a:solidFill>
          <a:schemeClr val="lt1"/>
        </a:solidFill>
      </p:bgPr>
    </p:bg>
    <p:spTree>
      <p:nvGrpSpPr>
        <p:cNvPr id="50" name="Shape 5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drive.google.com/file/d/0B4HTcnu3-T55djVkWWcyZGJNTVU/view" TargetMode="External"/><Relationship Id="rId4" Type="http://schemas.openxmlformats.org/officeDocument/2006/relationships/image" Target="../media/image2.jpg"/><Relationship Id="rId5" Type="http://schemas.openxmlformats.org/officeDocument/2006/relationships/hyperlink" Target="http://www.scotscoop.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cholasticbroadcasting.com/blog/2014/5/29/what-the-heck-is-walldo"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s://drive.google.com/file/d/0B4HTcnu3-T55WW9yMzhNSUtKbTg/view" TargetMode="External"/><Relationship Id="rId4" Type="http://schemas.openxmlformats.org/officeDocument/2006/relationships/image" Target="../media/image8.jpg"/><Relationship Id="rId5" Type="http://schemas.openxmlformats.org/officeDocument/2006/relationships/hyperlink" Target="http://www.scotscoop.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s://drive.google.com/file/d/0B4HTcnu3-T55UlpKUEdkN29iS1U/view" TargetMode="External"/><Relationship Id="rId4" Type="http://schemas.openxmlformats.org/officeDocument/2006/relationships/image" Target="../media/image4.jpg"/><Relationship Id="rId5" Type="http://schemas.openxmlformats.org/officeDocument/2006/relationships/hyperlink" Target="http://www.scotscoop.com"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s://drive.google.com/file/d/0B4HTcnu3-T55NGR5YS1lUVlXeW8/view" TargetMode="External"/><Relationship Id="rId4" Type="http://schemas.openxmlformats.org/officeDocument/2006/relationships/image" Target="../media/image3.jpg"/><Relationship Id="rId5" Type="http://schemas.openxmlformats.org/officeDocument/2006/relationships/hyperlink" Target="http://www.scotscoop.com"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s://drive.google.com/file/d/0B4HTcnu3-T55MGh0WjBWWGZ4WXM/view" TargetMode="External"/><Relationship Id="rId4" Type="http://schemas.openxmlformats.org/officeDocument/2006/relationships/image" Target="../media/image5.jpg"/><Relationship Id="rId5" Type="http://schemas.openxmlformats.org/officeDocument/2006/relationships/hyperlink" Target="http://www.scotscoop.com"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9.png"/><Relationship Id="rId4" Type="http://schemas.openxmlformats.org/officeDocument/2006/relationships/hyperlink" Target="http://www.scotscoop.com"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hyperlink" Target="http://www.youtube.com/watch?v=hbExP2iAgyY" TargetMode="External"/><Relationship Id="rId4" Type="http://schemas.openxmlformats.org/officeDocument/2006/relationships/image" Target="../media/image6.jpg"/><Relationship Id="rId5" Type="http://schemas.openxmlformats.org/officeDocument/2006/relationships/hyperlink" Target="http://adobe.com"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hyperlink" Target="http://www.adobe.com/go/premiereclip_android" TargetMode="External"/><Relationship Id="rId4" Type="http://schemas.openxmlformats.org/officeDocument/2006/relationships/hyperlink" Target="https://play.google.com/store/apps/details?id=com.videoshop.app&amp;rdid=com.videoshop.app" TargetMode="External"/><Relationship Id="rId5" Type="http://schemas.openxmlformats.org/officeDocument/2006/relationships/hyperlink" Target="https://play.google.com/store/apps/details?id=com.vquickapp&amp;rdid=com.vquickapp" TargetMode="External"/><Relationship Id="rId6" Type="http://schemas.openxmlformats.org/officeDocument/2006/relationships/hyperlink" Target="https://www.apple.com/imovie/" TargetMode="External"/><Relationship Id="rId7" Type="http://schemas.openxmlformats.org/officeDocument/2006/relationships/hyperlink" Target="https://www.wevideo.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 name="Shape 54"/>
        <p:cNvGrpSpPr/>
        <p:nvPr/>
      </p:nvGrpSpPr>
      <p:grpSpPr>
        <a:xfrm>
          <a:off x="0" y="0"/>
          <a:ext cx="0" cy="0"/>
          <a:chOff x="0" y="0"/>
          <a:chExt cx="0" cy="0"/>
        </a:xfrm>
      </p:grpSpPr>
      <p:pic>
        <p:nvPicPr>
          <p:cNvPr descr="curriculum-background.jpg" id="55" name="Shape 55"/>
          <p:cNvPicPr preferRelativeResize="0"/>
          <p:nvPr/>
        </p:nvPicPr>
        <p:blipFill>
          <a:blip r:embed="rId3">
            <a:alphaModFix/>
          </a:blip>
          <a:stretch>
            <a:fillRect/>
          </a:stretch>
        </p:blipFill>
        <p:spPr>
          <a:xfrm>
            <a:off x="0" y="45118"/>
            <a:ext cx="6858002" cy="5053264"/>
          </a:xfrm>
          <a:prstGeom prst="rect">
            <a:avLst/>
          </a:prstGeom>
          <a:noFill/>
          <a:ln>
            <a:noFill/>
          </a:ln>
        </p:spPr>
      </p:pic>
      <p:sp>
        <p:nvSpPr>
          <p:cNvPr id="56" name="Shape 56"/>
          <p:cNvSpPr txBox="1"/>
          <p:nvPr/>
        </p:nvSpPr>
        <p:spPr>
          <a:xfrm>
            <a:off x="-12750" y="982181"/>
            <a:ext cx="9144000" cy="2769900"/>
          </a:xfrm>
          <a:prstGeom prst="rect">
            <a:avLst/>
          </a:prstGeom>
          <a:noFill/>
          <a:ln>
            <a:noFill/>
          </a:ln>
        </p:spPr>
        <p:txBody>
          <a:bodyPr anchorCtr="0" anchor="ctr" bIns="91425" lIns="91425" rIns="91425" tIns="91425">
            <a:noAutofit/>
          </a:bodyPr>
          <a:lstStyle/>
          <a:p>
            <a:pPr lvl="0" rtl="0" algn="ctr">
              <a:spcBef>
                <a:spcPts val="0"/>
              </a:spcBef>
              <a:buNone/>
            </a:pPr>
            <a:r>
              <a:rPr lang="en" sz="9600">
                <a:latin typeface="Garamond"/>
                <a:ea typeface="Garamond"/>
                <a:cs typeface="Garamond"/>
                <a:sym typeface="Garamond"/>
              </a:rPr>
              <a:t>Shooting</a:t>
            </a:r>
          </a:p>
          <a:p>
            <a:pPr lvl="0" rtl="0" algn="ctr">
              <a:spcBef>
                <a:spcPts val="0"/>
              </a:spcBef>
              <a:buNone/>
            </a:pPr>
            <a:r>
              <a:rPr lang="en" sz="9600">
                <a:latin typeface="Garamond"/>
                <a:ea typeface="Garamond"/>
                <a:cs typeface="Garamond"/>
                <a:sym typeface="Garamond"/>
              </a:rPr>
              <a:t>Cell Phone Video</a:t>
            </a:r>
          </a:p>
        </p:txBody>
      </p:sp>
      <p:sp>
        <p:nvSpPr>
          <p:cNvPr id="57" name="Shape 57"/>
          <p:cNvSpPr txBox="1"/>
          <p:nvPr/>
        </p:nvSpPr>
        <p:spPr>
          <a:xfrm>
            <a:off x="-12750" y="3880950"/>
            <a:ext cx="9144000" cy="991200"/>
          </a:xfrm>
          <a:prstGeom prst="rect">
            <a:avLst/>
          </a:prstGeom>
          <a:noFill/>
          <a:ln>
            <a:noFill/>
          </a:ln>
        </p:spPr>
        <p:txBody>
          <a:bodyPr anchorCtr="0" anchor="t" bIns="91425" lIns="91425" rIns="91425" tIns="91425">
            <a:noAutofit/>
          </a:bodyPr>
          <a:lstStyle/>
          <a:p>
            <a:pPr lvl="0" rtl="0" algn="ctr">
              <a:spcBef>
                <a:spcPts val="0"/>
              </a:spcBef>
              <a:buNone/>
            </a:pPr>
            <a:r>
              <a:rPr lang="en" sz="3000">
                <a:latin typeface="Helvetica Neue"/>
                <a:ea typeface="Helvetica Neue"/>
                <a:cs typeface="Helvetica Neue"/>
                <a:sym typeface="Helvetica Neue"/>
              </a:rPr>
              <a:t>Web</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Shape 115"/>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b="1" lang="en" sz="3000"/>
              <a:t>Set up</a:t>
            </a:r>
          </a:p>
        </p:txBody>
      </p:sp>
      <p:sp>
        <p:nvSpPr>
          <p:cNvPr id="116" name="Shape 116"/>
          <p:cNvSpPr txBox="1"/>
          <p:nvPr/>
        </p:nvSpPr>
        <p:spPr>
          <a:xfrm>
            <a:off x="311700" y="1108187"/>
            <a:ext cx="8520600" cy="1508400"/>
          </a:xfrm>
          <a:prstGeom prst="rect">
            <a:avLst/>
          </a:prstGeom>
          <a:noFill/>
          <a:ln>
            <a:noFill/>
          </a:ln>
        </p:spPr>
        <p:txBody>
          <a:bodyPr anchorCtr="0" anchor="t" bIns="91425" lIns="91425" rIns="91425" tIns="91425">
            <a:noAutofit/>
          </a:bodyPr>
          <a:lstStyle/>
          <a:p>
            <a:pPr lvl="0" rtl="0">
              <a:spcBef>
                <a:spcPts val="0"/>
              </a:spcBef>
              <a:buNone/>
            </a:pPr>
            <a:r>
              <a:rPr lang="en" sz="2400"/>
              <a:t>ALWAYS hold the camera HORIZONTALLY</a:t>
            </a:r>
          </a:p>
        </p:txBody>
      </p:sp>
      <p:pic>
        <p:nvPicPr>
          <p:cNvPr id="117" name="Shape 117"/>
          <p:cNvPicPr preferRelativeResize="0"/>
          <p:nvPr/>
        </p:nvPicPr>
        <p:blipFill rotWithShape="1">
          <a:blip r:embed="rId3">
            <a:alphaModFix/>
          </a:blip>
          <a:srcRect b="0" l="0" r="0" t="18180"/>
          <a:stretch/>
        </p:blipFill>
        <p:spPr>
          <a:xfrm>
            <a:off x="3266500" y="1721499"/>
            <a:ext cx="5052974" cy="3096699"/>
          </a:xfrm>
          <a:prstGeom prst="rect">
            <a:avLst/>
          </a:prstGeom>
          <a:noFill/>
          <a:ln>
            <a:noFill/>
          </a:ln>
        </p:spPr>
      </p:pic>
      <p:sp>
        <p:nvSpPr>
          <p:cNvPr id="118" name="Shape 118"/>
          <p:cNvSpPr txBox="1"/>
          <p:nvPr/>
        </p:nvSpPr>
        <p:spPr>
          <a:xfrm>
            <a:off x="3266500" y="4818200"/>
            <a:ext cx="3921300" cy="325200"/>
          </a:xfrm>
          <a:prstGeom prst="rect">
            <a:avLst/>
          </a:prstGeom>
          <a:noFill/>
          <a:ln>
            <a:noFill/>
          </a:ln>
        </p:spPr>
        <p:txBody>
          <a:bodyPr anchorCtr="0" anchor="ctr" bIns="91425" lIns="91425" rIns="91425" tIns="91425">
            <a:noAutofit/>
          </a:bodyPr>
          <a:lstStyle/>
          <a:p>
            <a:pPr lvl="0" rtl="0">
              <a:spcBef>
                <a:spcPts val="0"/>
              </a:spcBef>
              <a:buNone/>
            </a:pPr>
            <a:r>
              <a:rPr lang="en" sz="800">
                <a:solidFill>
                  <a:srgbClr val="444444"/>
                </a:solidFill>
                <a:highlight>
                  <a:srgbClr val="FFFFFF"/>
                </a:highlight>
                <a:latin typeface="Helvetica Neue"/>
                <a:ea typeface="Helvetica Neue"/>
                <a:cs typeface="Helvetica Neue"/>
                <a:sym typeface="Helvetica Neue"/>
              </a:rPr>
              <a:t>(Scot Scoop News / used with permission)</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Shape 123"/>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b="1" lang="en" sz="3200"/>
              <a:t>Checking in - tell the person next to you...</a:t>
            </a:r>
          </a:p>
        </p:txBody>
      </p:sp>
      <p:sp>
        <p:nvSpPr>
          <p:cNvPr id="124" name="Shape 124"/>
          <p:cNvSpPr txBox="1"/>
          <p:nvPr/>
        </p:nvSpPr>
        <p:spPr>
          <a:xfrm>
            <a:off x="354000" y="1063375"/>
            <a:ext cx="8520600" cy="1164300"/>
          </a:xfrm>
          <a:prstGeom prst="rect">
            <a:avLst/>
          </a:prstGeom>
          <a:noFill/>
          <a:ln>
            <a:noFill/>
          </a:ln>
        </p:spPr>
        <p:txBody>
          <a:bodyPr anchorCtr="0" anchor="t" bIns="91425" lIns="91425" rIns="91425" tIns="91425">
            <a:noAutofit/>
          </a:bodyPr>
          <a:lstStyle/>
          <a:p>
            <a:pPr indent="-381000" lvl="0" marL="457200" marR="0" rtl="0" algn="l">
              <a:lnSpc>
                <a:spcPct val="115000"/>
              </a:lnSpc>
              <a:spcBef>
                <a:spcPts val="0"/>
              </a:spcBef>
              <a:spcAft>
                <a:spcPts val="1600"/>
              </a:spcAft>
              <a:buClr>
                <a:srgbClr val="000000"/>
              </a:buClr>
              <a:buSzPct val="100000"/>
              <a:buFont typeface="Arial"/>
              <a:buChar char="➢"/>
            </a:pPr>
            <a:r>
              <a:rPr lang="en" sz="2400"/>
              <a:t>How should you hold the camera?</a:t>
            </a:r>
          </a:p>
          <a:p>
            <a:pPr indent="-381000" lvl="0" marL="457200" marR="0" rtl="0" algn="l">
              <a:lnSpc>
                <a:spcPct val="115000"/>
              </a:lnSpc>
              <a:spcBef>
                <a:spcPts val="0"/>
              </a:spcBef>
              <a:spcAft>
                <a:spcPts val="1600"/>
              </a:spcAft>
              <a:buClr>
                <a:schemeClr val="accent3"/>
              </a:buClr>
              <a:buSzPct val="100000"/>
              <a:buFont typeface="Arial"/>
              <a:buChar char="➢"/>
            </a:pPr>
            <a:r>
              <a:rPr lang="en" sz="2400"/>
              <a:t>What’s an important tip to remember about audio?</a:t>
            </a:r>
          </a:p>
          <a:p>
            <a:pPr lvl="0" rtl="0">
              <a:spcBef>
                <a:spcPts val="0"/>
              </a:spcBef>
              <a:buNone/>
            </a:pPr>
            <a:r>
              <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0" st="0"/>
                                            </p:txEl>
                                          </p:spTgt>
                                        </p:tgtEl>
                                        <p:attrNameLst>
                                          <p:attrName>style.visibility</p:attrName>
                                        </p:attrNameLst>
                                      </p:cBhvr>
                                      <p:to>
                                        <p:strVal val="visible"/>
                                      </p:to>
                                    </p:set>
                                    <p:animEffect filter="fade" transition="in">
                                      <p:cBhvr>
                                        <p:cTn dur="1000"/>
                                        <p:tgtEl>
                                          <p:spTgt spid="12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1" st="1"/>
                                            </p:txEl>
                                          </p:spTgt>
                                        </p:tgtEl>
                                        <p:attrNameLst>
                                          <p:attrName>style.visibility</p:attrName>
                                        </p:attrNameLst>
                                      </p:cBhvr>
                                      <p:to>
                                        <p:strVal val="visible"/>
                                      </p:to>
                                    </p:set>
                                    <p:animEffect filter="fade" transition="in">
                                      <p:cBhvr>
                                        <p:cTn dur="1000"/>
                                        <p:tgtEl>
                                          <p:spTgt spid="12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2" st="2"/>
                                            </p:txEl>
                                          </p:spTgt>
                                        </p:tgtEl>
                                        <p:attrNameLst>
                                          <p:attrName>style.visibility</p:attrName>
                                        </p:attrNameLst>
                                      </p:cBhvr>
                                      <p:to>
                                        <p:strVal val="visible"/>
                                      </p:to>
                                    </p:set>
                                    <p:animEffect filter="fade" transition="in">
                                      <p:cBhvr>
                                        <p:cTn dur="1000"/>
                                        <p:tgtEl>
                                          <p:spTgt spid="124">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Shape 12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b="1" lang="en" sz="3000"/>
              <a:t>Lighting</a:t>
            </a:r>
          </a:p>
        </p:txBody>
      </p:sp>
      <p:sp>
        <p:nvSpPr>
          <p:cNvPr id="130" name="Shape 130"/>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81000" lvl="0" marL="457200" rtl="0">
              <a:spcBef>
                <a:spcPts val="0"/>
              </a:spcBef>
              <a:buClr>
                <a:srgbClr val="000000"/>
              </a:buClr>
              <a:buSzPct val="100000"/>
              <a:buChar char="➢"/>
            </a:pPr>
            <a:r>
              <a:rPr lang="en" sz="2400">
                <a:solidFill>
                  <a:srgbClr val="000000"/>
                </a:solidFill>
              </a:rPr>
              <a:t>Always make sure the light is behind the CAMERA, not your SUBJECT (person or thing.) </a:t>
            </a:r>
          </a:p>
          <a:p>
            <a:pPr indent="-381000" lvl="0" marL="457200" rtl="0">
              <a:spcBef>
                <a:spcPts val="0"/>
              </a:spcBef>
              <a:buClr>
                <a:srgbClr val="000000"/>
              </a:buClr>
              <a:buSzPct val="100000"/>
              <a:buChar char="➢"/>
            </a:pPr>
            <a:r>
              <a:rPr lang="en" sz="2400">
                <a:solidFill>
                  <a:srgbClr val="000000"/>
                </a:solidFill>
              </a:rPr>
              <a:t>Never shoot directly into bright light.</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Shape 135"/>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b="1" lang="en" sz="3000"/>
              <a:t>Lighting</a:t>
            </a:r>
          </a:p>
        </p:txBody>
      </p:sp>
      <p:sp>
        <p:nvSpPr>
          <p:cNvPr id="136" name="Shape 136"/>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04800" lvl="0" marL="342900" rtl="0">
              <a:spcBef>
                <a:spcPts val="0"/>
              </a:spcBef>
              <a:buClr>
                <a:srgbClr val="000000"/>
              </a:buClr>
              <a:buSzPct val="100000"/>
              <a:buChar char="➢"/>
            </a:pPr>
            <a:r>
              <a:rPr lang="en" sz="2400">
                <a:solidFill>
                  <a:srgbClr val="000000"/>
                </a:solidFill>
              </a:rPr>
              <a:t>Easy ways to manipulate lighting:</a:t>
            </a:r>
          </a:p>
          <a:p>
            <a:pPr indent="-438150" lvl="1" marL="742950" rtl="0">
              <a:spcBef>
                <a:spcPts val="0"/>
              </a:spcBef>
              <a:buClr>
                <a:srgbClr val="000000"/>
              </a:buClr>
              <a:buSzPct val="100000"/>
              <a:buChar char="○"/>
            </a:pPr>
            <a:r>
              <a:rPr lang="en" sz="2400">
                <a:solidFill>
                  <a:srgbClr val="000000"/>
                </a:solidFill>
              </a:rPr>
              <a:t>Move lamps or other light sources closer to your subject</a:t>
            </a:r>
          </a:p>
          <a:p>
            <a:pPr indent="-438150" lvl="1" marL="742950" rtl="0">
              <a:spcBef>
                <a:spcPts val="0"/>
              </a:spcBef>
              <a:buClr>
                <a:srgbClr val="000000"/>
              </a:buClr>
              <a:buSzPct val="100000"/>
              <a:buChar char="○"/>
            </a:pPr>
            <a:r>
              <a:rPr lang="en" sz="2400">
                <a:solidFill>
                  <a:srgbClr val="000000"/>
                </a:solidFill>
              </a:rPr>
              <a:t>Open or close blinds</a:t>
            </a:r>
          </a:p>
          <a:p>
            <a:pPr indent="-438150" lvl="1" marL="742950" rtl="0">
              <a:spcBef>
                <a:spcPts val="0"/>
              </a:spcBef>
              <a:buClr>
                <a:srgbClr val="000000"/>
              </a:buClr>
              <a:buSzPct val="100000"/>
              <a:buChar char="○"/>
            </a:pPr>
            <a:r>
              <a:rPr lang="en" sz="2400">
                <a:solidFill>
                  <a:srgbClr val="000000"/>
                </a:solidFill>
              </a:rPr>
              <a:t>Move either the subject or camera </a:t>
            </a:r>
          </a:p>
          <a:p>
            <a:pPr indent="-438150" lvl="1" marL="742950" rtl="0">
              <a:spcBef>
                <a:spcPts val="0"/>
              </a:spcBef>
              <a:buClr>
                <a:srgbClr val="000000"/>
              </a:buClr>
              <a:buSzPct val="100000"/>
              <a:buChar char="○"/>
            </a:pPr>
            <a:r>
              <a:rPr lang="en" sz="2400">
                <a:solidFill>
                  <a:srgbClr val="000000"/>
                </a:solidFill>
              </a:rPr>
              <a:t>Shoot in shade instead of directly under sun </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Shape 141"/>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sz="3200"/>
              <a:t>Checking in - tell the person next to you...</a:t>
            </a:r>
          </a:p>
        </p:txBody>
      </p:sp>
      <p:sp>
        <p:nvSpPr>
          <p:cNvPr id="142" name="Shape 142"/>
          <p:cNvSpPr txBox="1"/>
          <p:nvPr/>
        </p:nvSpPr>
        <p:spPr>
          <a:xfrm>
            <a:off x="354000" y="1063375"/>
            <a:ext cx="8520600" cy="1164300"/>
          </a:xfrm>
          <a:prstGeom prst="rect">
            <a:avLst/>
          </a:prstGeom>
          <a:noFill/>
          <a:ln>
            <a:noFill/>
          </a:ln>
        </p:spPr>
        <p:txBody>
          <a:bodyPr anchorCtr="0" anchor="t" bIns="91425" lIns="91425" rIns="91425" tIns="91425">
            <a:noAutofit/>
          </a:bodyPr>
          <a:lstStyle/>
          <a:p>
            <a:pPr indent="-381000" lvl="0" marL="457200" marR="0" rtl="0" algn="l">
              <a:lnSpc>
                <a:spcPct val="115000"/>
              </a:lnSpc>
              <a:spcBef>
                <a:spcPts val="0"/>
              </a:spcBef>
              <a:spcAft>
                <a:spcPts val="1600"/>
              </a:spcAft>
              <a:buClr>
                <a:srgbClr val="000000"/>
              </a:buClr>
              <a:buSzPct val="100000"/>
              <a:buFont typeface="Arial"/>
              <a:buChar char="➢"/>
            </a:pPr>
            <a:r>
              <a:rPr lang="en" sz="2400"/>
              <a:t>What is one LIGHTING tip to know?</a:t>
            </a:r>
          </a:p>
          <a:p>
            <a:pPr lvl="0" rtl="0">
              <a:spcBef>
                <a:spcPts val="0"/>
              </a:spcBef>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Shape 14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b="1" lang="en" sz="3000"/>
              <a:t>Interviews</a:t>
            </a:r>
          </a:p>
        </p:txBody>
      </p:sp>
      <p:sp>
        <p:nvSpPr>
          <p:cNvPr id="148" name="Shape 148"/>
          <p:cNvSpPr txBox="1"/>
          <p:nvPr>
            <p:ph idx="1" type="body"/>
          </p:nvPr>
        </p:nvSpPr>
        <p:spPr>
          <a:xfrm>
            <a:off x="311700" y="2620562"/>
            <a:ext cx="8520600" cy="1998600"/>
          </a:xfrm>
          <a:prstGeom prst="rect">
            <a:avLst/>
          </a:prstGeom>
        </p:spPr>
        <p:txBody>
          <a:bodyPr anchorCtr="0" anchor="t" bIns="91425" lIns="91425" rIns="91425" tIns="91425">
            <a:noAutofit/>
          </a:bodyPr>
          <a:lstStyle/>
          <a:p>
            <a:pPr indent="-381000" lvl="1" marL="914400" marR="0" rtl="0" algn="l">
              <a:lnSpc>
                <a:spcPct val="115000"/>
              </a:lnSpc>
              <a:spcBef>
                <a:spcPts val="0"/>
              </a:spcBef>
              <a:spcAft>
                <a:spcPts val="1600"/>
              </a:spcAft>
              <a:buClr>
                <a:srgbClr val="000000"/>
              </a:buClr>
              <a:buSzPct val="100000"/>
              <a:buChar char="○"/>
            </a:pPr>
            <a:r>
              <a:rPr lang="en" sz="2400">
                <a:solidFill>
                  <a:srgbClr val="000000"/>
                </a:solidFill>
              </a:rPr>
              <a:t>Both the camera and interviewer should be at eye level of the subject (either of the upper blue dots)</a:t>
            </a:r>
          </a:p>
          <a:p>
            <a:pPr indent="-381000" lvl="1" marL="914400" marR="0" rtl="0" algn="l">
              <a:lnSpc>
                <a:spcPct val="115000"/>
              </a:lnSpc>
              <a:spcBef>
                <a:spcPts val="0"/>
              </a:spcBef>
              <a:spcAft>
                <a:spcPts val="1600"/>
              </a:spcAft>
              <a:buClr>
                <a:srgbClr val="000000"/>
              </a:buClr>
              <a:buSzPct val="100000"/>
              <a:buChar char="○"/>
            </a:pPr>
            <a:r>
              <a:rPr lang="en" sz="2400">
                <a:solidFill>
                  <a:srgbClr val="000000"/>
                </a:solidFill>
              </a:rPr>
              <a:t>Subject should be looking across the screen, and NEVER directly at the camera</a:t>
            </a:r>
          </a:p>
          <a:p>
            <a:pPr indent="-381000" lvl="1" marL="914400" marR="0" rtl="0" algn="l">
              <a:lnSpc>
                <a:spcPct val="115000"/>
              </a:lnSpc>
              <a:spcBef>
                <a:spcPts val="0"/>
              </a:spcBef>
              <a:spcAft>
                <a:spcPts val="1600"/>
              </a:spcAft>
              <a:buClr>
                <a:srgbClr val="000000"/>
              </a:buClr>
              <a:buSzPct val="100000"/>
              <a:buChar char="○"/>
            </a:pPr>
            <a:r>
              <a:rPr lang="en" sz="2400">
                <a:solidFill>
                  <a:srgbClr val="000000"/>
                </a:solidFill>
              </a:rPr>
              <a:t>*Note - background of the interview should have depth </a:t>
            </a:r>
          </a:p>
          <a:p>
            <a:pPr lvl="0">
              <a:spcBef>
                <a:spcPts val="0"/>
              </a:spcBef>
              <a:buNone/>
            </a:pPr>
            <a:r>
              <a:t/>
            </a:r>
            <a:endParaRPr sz="2400"/>
          </a:p>
        </p:txBody>
      </p:sp>
      <p:sp>
        <p:nvSpPr>
          <p:cNvPr id="149" name="Shape 149"/>
          <p:cNvSpPr txBox="1"/>
          <p:nvPr/>
        </p:nvSpPr>
        <p:spPr>
          <a:xfrm>
            <a:off x="311700" y="186225"/>
            <a:ext cx="4344600" cy="3000000"/>
          </a:xfrm>
          <a:prstGeom prst="rect">
            <a:avLst/>
          </a:prstGeom>
          <a:noFill/>
          <a:ln>
            <a:noFill/>
          </a:ln>
        </p:spPr>
        <p:txBody>
          <a:bodyPr anchorCtr="0" anchor="ctr" bIns="91425" lIns="91425" rIns="91425" tIns="91425">
            <a:noAutofit/>
          </a:bodyPr>
          <a:lstStyle/>
          <a:p>
            <a:pPr lvl="0" rtl="0">
              <a:lnSpc>
                <a:spcPct val="115000"/>
              </a:lnSpc>
              <a:spcBef>
                <a:spcPts val="0"/>
              </a:spcBef>
              <a:spcAft>
                <a:spcPts val="1600"/>
              </a:spcAft>
              <a:buNone/>
            </a:pPr>
            <a:r>
              <a:rPr lang="en" sz="2400">
                <a:solidFill>
                  <a:schemeClr val="dk1"/>
                </a:solidFill>
              </a:rPr>
              <a:t>Rule of thirds - subject should be on the rule of thirds line.</a:t>
            </a:r>
          </a:p>
        </p:txBody>
      </p:sp>
      <p:pic>
        <p:nvPicPr>
          <p:cNvPr id="150" name="Shape 150"/>
          <p:cNvPicPr preferRelativeResize="0"/>
          <p:nvPr/>
        </p:nvPicPr>
        <p:blipFill>
          <a:blip r:embed="rId3">
            <a:alphaModFix/>
          </a:blip>
          <a:stretch>
            <a:fillRect/>
          </a:stretch>
        </p:blipFill>
        <p:spPr>
          <a:xfrm>
            <a:off x="5051350" y="175850"/>
            <a:ext cx="3586399" cy="23909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Shape 15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b="1" lang="en"/>
              <a:t>Interviews</a:t>
            </a:r>
          </a:p>
        </p:txBody>
      </p:sp>
      <p:sp>
        <p:nvSpPr>
          <p:cNvPr id="156" name="Shape 156"/>
          <p:cNvSpPr txBox="1"/>
          <p:nvPr>
            <p:ph idx="1" type="body"/>
          </p:nvPr>
        </p:nvSpPr>
        <p:spPr>
          <a:xfrm>
            <a:off x="311700" y="1152475"/>
            <a:ext cx="8520600" cy="3744900"/>
          </a:xfrm>
          <a:prstGeom prst="rect">
            <a:avLst/>
          </a:prstGeom>
        </p:spPr>
        <p:txBody>
          <a:bodyPr anchorCtr="0" anchor="t" bIns="91425" lIns="91425" rIns="91425" tIns="91425">
            <a:noAutofit/>
          </a:bodyPr>
          <a:lstStyle/>
          <a:p>
            <a:pPr indent="-381000" lvl="0" marL="457200" rtl="0">
              <a:spcBef>
                <a:spcPts val="0"/>
              </a:spcBef>
              <a:buClr>
                <a:srgbClr val="000000"/>
              </a:buClr>
              <a:buSzPct val="100000"/>
              <a:buChar char="➢"/>
            </a:pPr>
            <a:r>
              <a:rPr lang="en" sz="2400">
                <a:solidFill>
                  <a:srgbClr val="000000"/>
                </a:solidFill>
              </a:rPr>
              <a:t>Setting - interviews should be conducted in the subject’s natural environment.</a:t>
            </a:r>
          </a:p>
          <a:p>
            <a:pPr indent="-381000" lvl="1" marL="914400" rtl="0">
              <a:spcBef>
                <a:spcPts val="0"/>
              </a:spcBef>
              <a:buClr>
                <a:srgbClr val="000000"/>
              </a:buClr>
              <a:buSzPct val="100000"/>
              <a:buFont typeface="Playfair Display"/>
              <a:buChar char="○"/>
            </a:pPr>
            <a:r>
              <a:rPr lang="en" sz="2400">
                <a:solidFill>
                  <a:srgbClr val="000000"/>
                </a:solidFill>
              </a:rPr>
              <a:t>Check </a:t>
            </a:r>
            <a:r>
              <a:rPr b="1" lang="en" sz="2400">
                <a:solidFill>
                  <a:srgbClr val="000000"/>
                </a:solidFill>
              </a:rPr>
              <a:t>lighting </a:t>
            </a:r>
            <a:r>
              <a:rPr lang="en" sz="2400">
                <a:solidFill>
                  <a:srgbClr val="000000"/>
                </a:solidFill>
              </a:rPr>
              <a:t>and </a:t>
            </a:r>
            <a:r>
              <a:rPr b="1" lang="en" sz="2400">
                <a:solidFill>
                  <a:srgbClr val="000000"/>
                </a:solidFill>
              </a:rPr>
              <a:t>background </a:t>
            </a:r>
            <a:r>
              <a:rPr lang="en" sz="2400">
                <a:solidFill>
                  <a:srgbClr val="000000"/>
                </a:solidFill>
              </a:rPr>
              <a:t>noise before conducting interview</a:t>
            </a:r>
          </a:p>
          <a:p>
            <a:pPr indent="-381000" lvl="1" marL="914400" rtl="0">
              <a:spcBef>
                <a:spcPts val="0"/>
              </a:spcBef>
              <a:buClr>
                <a:srgbClr val="000000"/>
              </a:buClr>
              <a:buSzPct val="100000"/>
              <a:buChar char="○"/>
            </a:pPr>
            <a:r>
              <a:rPr lang="en" sz="2400">
                <a:solidFill>
                  <a:srgbClr val="000000"/>
                </a:solidFill>
              </a:rPr>
              <a:t>If the natural setting doesn’t lend itself well to the interview, place subject in front of a basic background (but not up against a wall!)</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xEl>
                                              <p:pRg end="0" st="0"/>
                                            </p:txEl>
                                          </p:spTgt>
                                        </p:tgtEl>
                                        <p:attrNameLst>
                                          <p:attrName>style.visibility</p:attrName>
                                        </p:attrNameLst>
                                      </p:cBhvr>
                                      <p:to>
                                        <p:strVal val="visible"/>
                                      </p:to>
                                    </p:set>
                                    <p:animEffect filter="fade" transition="in">
                                      <p:cBhvr>
                                        <p:cTn dur="1000"/>
                                        <p:tgtEl>
                                          <p:spTgt spid="15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xEl>
                                              <p:pRg end="1" st="1"/>
                                            </p:txEl>
                                          </p:spTgt>
                                        </p:tgtEl>
                                        <p:attrNameLst>
                                          <p:attrName>style.visibility</p:attrName>
                                        </p:attrNameLst>
                                      </p:cBhvr>
                                      <p:to>
                                        <p:strVal val="visible"/>
                                      </p:to>
                                    </p:set>
                                    <p:animEffect filter="fade" transition="in">
                                      <p:cBhvr>
                                        <p:cTn dur="1000"/>
                                        <p:tgtEl>
                                          <p:spTgt spid="15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xEl>
                                              <p:pRg end="2" st="2"/>
                                            </p:txEl>
                                          </p:spTgt>
                                        </p:tgtEl>
                                        <p:attrNameLst>
                                          <p:attrName>style.visibility</p:attrName>
                                        </p:attrNameLst>
                                      </p:cBhvr>
                                      <p:to>
                                        <p:strVal val="visible"/>
                                      </p:to>
                                    </p:set>
                                    <p:animEffect filter="fade" transition="in">
                                      <p:cBhvr>
                                        <p:cTn dur="1000"/>
                                        <p:tgtEl>
                                          <p:spTgt spid="156">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Shape 161"/>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b="1" lang="en"/>
              <a:t>Interviews</a:t>
            </a:r>
          </a:p>
        </p:txBody>
      </p:sp>
      <p:sp>
        <p:nvSpPr>
          <p:cNvPr id="162" name="Shape 162"/>
          <p:cNvSpPr txBox="1"/>
          <p:nvPr>
            <p:ph idx="1" type="body"/>
          </p:nvPr>
        </p:nvSpPr>
        <p:spPr>
          <a:xfrm>
            <a:off x="311700" y="1152475"/>
            <a:ext cx="8520600" cy="3744900"/>
          </a:xfrm>
          <a:prstGeom prst="rect">
            <a:avLst/>
          </a:prstGeom>
        </p:spPr>
        <p:txBody>
          <a:bodyPr anchorCtr="0" anchor="t" bIns="91425" lIns="91425" rIns="91425" tIns="91425">
            <a:noAutofit/>
          </a:bodyPr>
          <a:lstStyle/>
          <a:p>
            <a:pPr indent="-381000" lvl="0" marL="457200" rtl="0">
              <a:spcBef>
                <a:spcPts val="0"/>
              </a:spcBef>
              <a:buClr>
                <a:srgbClr val="000000"/>
              </a:buClr>
              <a:buSzPct val="100000"/>
              <a:buChar char="➢"/>
            </a:pPr>
            <a:r>
              <a:rPr lang="en" sz="2400">
                <a:solidFill>
                  <a:srgbClr val="000000"/>
                </a:solidFill>
              </a:rPr>
              <a:t>An option if to have a </a:t>
            </a:r>
            <a:r>
              <a:rPr b="1" lang="en" sz="2400">
                <a:solidFill>
                  <a:srgbClr val="000000"/>
                </a:solidFill>
              </a:rPr>
              <a:t>person talking while doing something</a:t>
            </a:r>
            <a:r>
              <a:rPr lang="en" sz="2400">
                <a:solidFill>
                  <a:srgbClr val="000000"/>
                </a:solidFill>
              </a:rPr>
              <a:t>.</a:t>
            </a:r>
          </a:p>
          <a:p>
            <a:pPr indent="-381000" lvl="1" marL="914400" rtl="0">
              <a:spcBef>
                <a:spcPts val="0"/>
              </a:spcBef>
              <a:buClr>
                <a:srgbClr val="000000"/>
              </a:buClr>
              <a:buSzPct val="100000"/>
              <a:buFont typeface="Playfair Display"/>
              <a:buChar char="○"/>
            </a:pPr>
            <a:r>
              <a:rPr lang="en" sz="2400">
                <a:solidFill>
                  <a:srgbClr val="000000"/>
                </a:solidFill>
              </a:rPr>
              <a:t>If a person is reviewing a food tour…</a:t>
            </a:r>
          </a:p>
          <a:p>
            <a:pPr indent="-368300" lvl="2" marL="1371600" rtl="0">
              <a:spcBef>
                <a:spcPts val="0"/>
              </a:spcBef>
              <a:buClr>
                <a:srgbClr val="000000"/>
              </a:buClr>
              <a:buSzPct val="100000"/>
              <a:buChar char="■"/>
            </a:pPr>
            <a:r>
              <a:rPr lang="en" sz="2200">
                <a:solidFill>
                  <a:srgbClr val="000000"/>
                </a:solidFill>
              </a:rPr>
              <a:t>Person could be recorded walking from place to place.</a:t>
            </a:r>
          </a:p>
          <a:p>
            <a:pPr indent="-368300" lvl="2" marL="1371600" rtl="0">
              <a:spcBef>
                <a:spcPts val="0"/>
              </a:spcBef>
              <a:buClr>
                <a:srgbClr val="000000"/>
              </a:buClr>
              <a:buSzPct val="100000"/>
              <a:buChar char="■"/>
            </a:pPr>
            <a:r>
              <a:rPr lang="en" sz="2200">
                <a:solidFill>
                  <a:srgbClr val="000000"/>
                </a:solidFill>
              </a:rPr>
              <a:t>Person could be recorded eating food</a:t>
            </a:r>
          </a:p>
          <a:p>
            <a:pPr indent="-368300" lvl="2" marL="1371600" rtl="0">
              <a:spcBef>
                <a:spcPts val="0"/>
              </a:spcBef>
              <a:buClr>
                <a:srgbClr val="000000"/>
              </a:buClr>
              <a:buSzPct val="100000"/>
              <a:buChar char="■"/>
            </a:pPr>
            <a:r>
              <a:rPr lang="en" sz="2200">
                <a:solidFill>
                  <a:srgbClr val="000000"/>
                </a:solidFill>
              </a:rPr>
              <a:t>Person could be recorded describing the setting.</a:t>
            </a:r>
          </a:p>
          <a:p>
            <a:pPr indent="-368300" lvl="3" marL="1828800" rtl="0">
              <a:spcBef>
                <a:spcPts val="0"/>
              </a:spcBef>
              <a:buClr>
                <a:srgbClr val="000000"/>
              </a:buClr>
              <a:buSzPct val="100000"/>
              <a:buChar char="●"/>
            </a:pPr>
            <a:r>
              <a:rPr lang="en" sz="2200">
                <a:solidFill>
                  <a:srgbClr val="000000"/>
                </a:solidFill>
              </a:rPr>
              <a:t>Stitch those all together and you have a video.</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0" st="0"/>
                                            </p:txEl>
                                          </p:spTgt>
                                        </p:tgtEl>
                                        <p:attrNameLst>
                                          <p:attrName>style.visibility</p:attrName>
                                        </p:attrNameLst>
                                      </p:cBhvr>
                                      <p:to>
                                        <p:strVal val="visible"/>
                                      </p:to>
                                    </p:set>
                                    <p:animEffect filter="fade" transition="in">
                                      <p:cBhvr>
                                        <p:cTn dur="1000"/>
                                        <p:tgtEl>
                                          <p:spTgt spid="16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1" st="1"/>
                                            </p:txEl>
                                          </p:spTgt>
                                        </p:tgtEl>
                                        <p:attrNameLst>
                                          <p:attrName>style.visibility</p:attrName>
                                        </p:attrNameLst>
                                      </p:cBhvr>
                                      <p:to>
                                        <p:strVal val="visible"/>
                                      </p:to>
                                    </p:set>
                                    <p:animEffect filter="fade" transition="in">
                                      <p:cBhvr>
                                        <p:cTn dur="1000"/>
                                        <p:tgtEl>
                                          <p:spTgt spid="16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2" st="2"/>
                                            </p:txEl>
                                          </p:spTgt>
                                        </p:tgtEl>
                                        <p:attrNameLst>
                                          <p:attrName>style.visibility</p:attrName>
                                        </p:attrNameLst>
                                      </p:cBhvr>
                                      <p:to>
                                        <p:strVal val="visible"/>
                                      </p:to>
                                    </p:set>
                                    <p:animEffect filter="fade" transition="in">
                                      <p:cBhvr>
                                        <p:cTn dur="1000"/>
                                        <p:tgtEl>
                                          <p:spTgt spid="16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3" st="3"/>
                                            </p:txEl>
                                          </p:spTgt>
                                        </p:tgtEl>
                                        <p:attrNameLst>
                                          <p:attrName>style.visibility</p:attrName>
                                        </p:attrNameLst>
                                      </p:cBhvr>
                                      <p:to>
                                        <p:strVal val="visible"/>
                                      </p:to>
                                    </p:set>
                                    <p:animEffect filter="fade" transition="in">
                                      <p:cBhvr>
                                        <p:cTn dur="1000"/>
                                        <p:tgtEl>
                                          <p:spTgt spid="16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4" st="4"/>
                                            </p:txEl>
                                          </p:spTgt>
                                        </p:tgtEl>
                                        <p:attrNameLst>
                                          <p:attrName>style.visibility</p:attrName>
                                        </p:attrNameLst>
                                      </p:cBhvr>
                                      <p:to>
                                        <p:strVal val="visible"/>
                                      </p:to>
                                    </p:set>
                                    <p:animEffect filter="fade" transition="in">
                                      <p:cBhvr>
                                        <p:cTn dur="1000"/>
                                        <p:tgtEl>
                                          <p:spTgt spid="16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5" st="5"/>
                                            </p:txEl>
                                          </p:spTgt>
                                        </p:tgtEl>
                                        <p:attrNameLst>
                                          <p:attrName>style.visibility</p:attrName>
                                        </p:attrNameLst>
                                      </p:cBhvr>
                                      <p:to>
                                        <p:strVal val="visible"/>
                                      </p:to>
                                    </p:set>
                                    <p:animEffect filter="fade" transition="in">
                                      <p:cBhvr>
                                        <p:cTn dur="1000"/>
                                        <p:tgtEl>
                                          <p:spTgt spid="162">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Shape 167"/>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b="1" lang="en" sz="3000"/>
              <a:t>Interviews</a:t>
            </a:r>
          </a:p>
        </p:txBody>
      </p:sp>
      <p:sp>
        <p:nvSpPr>
          <p:cNvPr id="168" name="Shape 168"/>
          <p:cNvSpPr txBox="1"/>
          <p:nvPr>
            <p:ph idx="1" type="body"/>
          </p:nvPr>
        </p:nvSpPr>
        <p:spPr>
          <a:xfrm>
            <a:off x="311700" y="1152475"/>
            <a:ext cx="8520600" cy="3744900"/>
          </a:xfrm>
          <a:prstGeom prst="rect">
            <a:avLst/>
          </a:prstGeom>
        </p:spPr>
        <p:txBody>
          <a:bodyPr anchorCtr="0" anchor="t" bIns="91425" lIns="91425" rIns="91425" tIns="91425">
            <a:noAutofit/>
          </a:bodyPr>
          <a:lstStyle/>
          <a:p>
            <a:pPr indent="-381000" lvl="0" marL="457200" rtl="0">
              <a:spcBef>
                <a:spcPts val="0"/>
              </a:spcBef>
              <a:buClr>
                <a:srgbClr val="000000"/>
              </a:buClr>
              <a:buSzPct val="100000"/>
              <a:buFont typeface="Playfair Display"/>
              <a:buChar char="➢"/>
            </a:pPr>
            <a:r>
              <a:rPr lang="en" sz="2400">
                <a:solidFill>
                  <a:srgbClr val="000000"/>
                </a:solidFill>
              </a:rPr>
              <a:t>Always write down the </a:t>
            </a:r>
            <a:r>
              <a:rPr b="1" lang="en" sz="2400">
                <a:solidFill>
                  <a:srgbClr val="000000"/>
                </a:solidFill>
              </a:rPr>
              <a:t>correct spelling</a:t>
            </a:r>
            <a:r>
              <a:rPr lang="en" sz="2400">
                <a:solidFill>
                  <a:srgbClr val="000000"/>
                </a:solidFill>
              </a:rPr>
              <a:t> of the subject’s name and their position or title</a:t>
            </a:r>
          </a:p>
          <a:p>
            <a:pPr indent="-381000" lvl="1" marL="914400" rtl="0">
              <a:spcBef>
                <a:spcPts val="0"/>
              </a:spcBef>
              <a:buClr>
                <a:srgbClr val="000000"/>
              </a:buClr>
              <a:buSzPct val="100000"/>
              <a:buChar char="○"/>
            </a:pPr>
            <a:r>
              <a:rPr lang="en" sz="2400">
                <a:solidFill>
                  <a:srgbClr val="000000"/>
                </a:solidFill>
              </a:rPr>
              <a:t>(get contact info for follow up!)</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Shape 173"/>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b="1" lang="en"/>
              <a:t>Interviews - be aware of the following</a:t>
            </a:r>
          </a:p>
        </p:txBody>
      </p:sp>
      <p:sp>
        <p:nvSpPr>
          <p:cNvPr id="174" name="Shape 174"/>
          <p:cNvSpPr txBox="1"/>
          <p:nvPr>
            <p:ph idx="1" type="body"/>
          </p:nvPr>
        </p:nvSpPr>
        <p:spPr>
          <a:xfrm>
            <a:off x="311700" y="1152475"/>
            <a:ext cx="8520600" cy="3744900"/>
          </a:xfrm>
          <a:prstGeom prst="rect">
            <a:avLst/>
          </a:prstGeom>
        </p:spPr>
        <p:txBody>
          <a:bodyPr anchorCtr="0" anchor="t" bIns="91425" lIns="91425" rIns="91425" tIns="91425">
            <a:noAutofit/>
          </a:bodyPr>
          <a:lstStyle/>
          <a:p>
            <a:pPr indent="-381000" lvl="0" marL="457200" rtl="0">
              <a:spcBef>
                <a:spcPts val="0"/>
              </a:spcBef>
              <a:buClr>
                <a:srgbClr val="000000"/>
              </a:buClr>
              <a:buSzPct val="100000"/>
              <a:buChar char="➢"/>
            </a:pPr>
            <a:r>
              <a:rPr lang="en" sz="2400">
                <a:solidFill>
                  <a:srgbClr val="000000"/>
                </a:solidFill>
              </a:rPr>
              <a:t>These mistakes will ruin your video:</a:t>
            </a:r>
          </a:p>
          <a:p>
            <a:pPr indent="-381000" lvl="1" marL="914400" marR="0" rtl="0" algn="l">
              <a:lnSpc>
                <a:spcPct val="115000"/>
              </a:lnSpc>
              <a:spcBef>
                <a:spcPts val="0"/>
              </a:spcBef>
              <a:spcAft>
                <a:spcPts val="1600"/>
              </a:spcAft>
              <a:buClr>
                <a:srgbClr val="000000"/>
              </a:buClr>
              <a:buSzPct val="100000"/>
              <a:buFont typeface="Playfair Display"/>
              <a:buChar char="○"/>
            </a:pPr>
            <a:r>
              <a:rPr lang="en" sz="2400">
                <a:solidFill>
                  <a:srgbClr val="000000"/>
                </a:solidFill>
              </a:rPr>
              <a:t>Bad audio</a:t>
            </a:r>
          </a:p>
          <a:p>
            <a:pPr indent="-381000" lvl="1" marL="914400" marR="0" rtl="0" algn="l">
              <a:lnSpc>
                <a:spcPct val="115000"/>
              </a:lnSpc>
              <a:spcBef>
                <a:spcPts val="0"/>
              </a:spcBef>
              <a:spcAft>
                <a:spcPts val="1600"/>
              </a:spcAft>
              <a:buClr>
                <a:srgbClr val="000000"/>
              </a:buClr>
              <a:buSzPct val="100000"/>
              <a:buChar char="○"/>
            </a:pPr>
            <a:r>
              <a:rPr lang="en" sz="2400">
                <a:solidFill>
                  <a:srgbClr val="000000"/>
                </a:solidFill>
              </a:rPr>
              <a:t>Shaky video</a:t>
            </a:r>
          </a:p>
          <a:p>
            <a:pPr indent="-381000" lvl="1" marL="914400" marR="0" rtl="0" algn="l">
              <a:lnSpc>
                <a:spcPct val="115000"/>
              </a:lnSpc>
              <a:spcBef>
                <a:spcPts val="0"/>
              </a:spcBef>
              <a:spcAft>
                <a:spcPts val="1600"/>
              </a:spcAft>
              <a:buClr>
                <a:srgbClr val="000000"/>
              </a:buClr>
              <a:buSzPct val="100000"/>
              <a:buChar char="○"/>
            </a:pPr>
            <a:r>
              <a:rPr lang="en" sz="2400">
                <a:solidFill>
                  <a:srgbClr val="000000"/>
                </a:solidFill>
              </a:rPr>
              <a:t>Poorly lit video</a:t>
            </a:r>
          </a:p>
          <a:p>
            <a:pPr indent="-381000" lvl="1" marL="914400" marR="0" rtl="0" algn="l">
              <a:lnSpc>
                <a:spcPct val="115000"/>
              </a:lnSpc>
              <a:spcBef>
                <a:spcPts val="0"/>
              </a:spcBef>
              <a:spcAft>
                <a:spcPts val="1600"/>
              </a:spcAft>
              <a:buClr>
                <a:srgbClr val="000000"/>
              </a:buClr>
              <a:buSzPct val="100000"/>
              <a:buChar char="○"/>
            </a:pPr>
            <a:r>
              <a:rPr lang="en" sz="2400">
                <a:solidFill>
                  <a:srgbClr val="000000"/>
                </a:solidFill>
              </a:rPr>
              <a:t>Too much panning and zooming</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0" st="0"/>
                                            </p:txEl>
                                          </p:spTgt>
                                        </p:tgtEl>
                                        <p:attrNameLst>
                                          <p:attrName>style.visibility</p:attrName>
                                        </p:attrNameLst>
                                      </p:cBhvr>
                                      <p:to>
                                        <p:strVal val="visible"/>
                                      </p:to>
                                    </p:set>
                                    <p:animEffect filter="fade" transition="in">
                                      <p:cBhvr>
                                        <p:cTn dur="1000"/>
                                        <p:tgtEl>
                                          <p:spTgt spid="17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1" st="1"/>
                                            </p:txEl>
                                          </p:spTgt>
                                        </p:tgtEl>
                                        <p:attrNameLst>
                                          <p:attrName>style.visibility</p:attrName>
                                        </p:attrNameLst>
                                      </p:cBhvr>
                                      <p:to>
                                        <p:strVal val="visible"/>
                                      </p:to>
                                    </p:set>
                                    <p:animEffect filter="fade" transition="in">
                                      <p:cBhvr>
                                        <p:cTn dur="1000"/>
                                        <p:tgtEl>
                                          <p:spTgt spid="17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2" st="2"/>
                                            </p:txEl>
                                          </p:spTgt>
                                        </p:tgtEl>
                                        <p:attrNameLst>
                                          <p:attrName>style.visibility</p:attrName>
                                        </p:attrNameLst>
                                      </p:cBhvr>
                                      <p:to>
                                        <p:strVal val="visible"/>
                                      </p:to>
                                    </p:set>
                                    <p:animEffect filter="fade" transition="in">
                                      <p:cBhvr>
                                        <p:cTn dur="1000"/>
                                        <p:tgtEl>
                                          <p:spTgt spid="17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3" st="3"/>
                                            </p:txEl>
                                          </p:spTgt>
                                        </p:tgtEl>
                                        <p:attrNameLst>
                                          <p:attrName>style.visibility</p:attrName>
                                        </p:attrNameLst>
                                      </p:cBhvr>
                                      <p:to>
                                        <p:strVal val="visible"/>
                                      </p:to>
                                    </p:set>
                                    <p:animEffect filter="fade" transition="in">
                                      <p:cBhvr>
                                        <p:cTn dur="1000"/>
                                        <p:tgtEl>
                                          <p:spTgt spid="17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4" st="4"/>
                                            </p:txEl>
                                          </p:spTgt>
                                        </p:tgtEl>
                                        <p:attrNameLst>
                                          <p:attrName>style.visibility</p:attrName>
                                        </p:attrNameLst>
                                      </p:cBhvr>
                                      <p:to>
                                        <p:strVal val="visible"/>
                                      </p:to>
                                    </p:set>
                                    <p:animEffect filter="fade" transition="in">
                                      <p:cBhvr>
                                        <p:cTn dur="1000"/>
                                        <p:tgtEl>
                                          <p:spTgt spid="174">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Shape 6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What is a video segment? </a:t>
            </a:r>
          </a:p>
        </p:txBody>
      </p:sp>
      <p:sp>
        <p:nvSpPr>
          <p:cNvPr id="63" name="Shape 63"/>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lnSpc>
                <a:spcPct val="115000"/>
              </a:lnSpc>
              <a:spcBef>
                <a:spcPts val="0"/>
              </a:spcBef>
              <a:buNone/>
            </a:pPr>
            <a:r>
              <a:rPr lang="en" sz="2400">
                <a:solidFill>
                  <a:srgbClr val="000000"/>
                </a:solidFill>
              </a:rPr>
              <a:t>Broadcast segments serve as a visual and auditory medium through which news can be delivered. </a:t>
            </a:r>
          </a:p>
          <a:p>
            <a:pPr indent="-381000" lvl="0" marL="457200" rtl="0">
              <a:lnSpc>
                <a:spcPct val="115000"/>
              </a:lnSpc>
              <a:spcBef>
                <a:spcPts val="0"/>
              </a:spcBef>
              <a:buClr>
                <a:srgbClr val="000000"/>
              </a:buClr>
              <a:buSzPct val="100000"/>
              <a:buChar char="➢"/>
            </a:pPr>
            <a:r>
              <a:rPr lang="en" sz="2400">
                <a:solidFill>
                  <a:srgbClr val="000000"/>
                </a:solidFill>
              </a:rPr>
              <a:t>Each video typically spans from 1:00 to 4 minutes, depending on the story. </a:t>
            </a:r>
          </a:p>
          <a:p>
            <a:pPr indent="-381000" lvl="0" marL="457200" rtl="0">
              <a:lnSpc>
                <a:spcPct val="115000"/>
              </a:lnSpc>
              <a:spcBef>
                <a:spcPts val="0"/>
              </a:spcBef>
              <a:buClr>
                <a:srgbClr val="000000"/>
              </a:buClr>
              <a:buSzPct val="100000"/>
              <a:buChar char="➢"/>
            </a:pPr>
            <a:r>
              <a:rPr lang="en" sz="2400">
                <a:solidFill>
                  <a:srgbClr val="000000"/>
                </a:solidFill>
              </a:rPr>
              <a:t>Includes interviews, B-roll, voiceovers, and post-production editing. </a:t>
            </a:r>
          </a:p>
          <a:p>
            <a:pPr indent="-381000" lvl="0" marL="457200" rtl="0">
              <a:lnSpc>
                <a:spcPct val="115000"/>
              </a:lnSpc>
              <a:spcBef>
                <a:spcPts val="0"/>
              </a:spcBef>
              <a:buClr>
                <a:srgbClr val="000000"/>
              </a:buClr>
              <a:buSzPct val="100000"/>
              <a:buChar char="➢"/>
            </a:pPr>
            <a:r>
              <a:rPr lang="en" sz="2400">
                <a:solidFill>
                  <a:srgbClr val="000000"/>
                </a:solidFill>
              </a:rPr>
              <a:t>Utilizes video and audio to tell a story</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
                                            <p:txEl>
                                              <p:pRg end="0" st="0"/>
                                            </p:txEl>
                                          </p:spTgt>
                                        </p:tgtEl>
                                        <p:attrNameLst>
                                          <p:attrName>style.visibility</p:attrName>
                                        </p:attrNameLst>
                                      </p:cBhvr>
                                      <p:to>
                                        <p:strVal val="visible"/>
                                      </p:to>
                                    </p:set>
                                    <p:animEffect filter="fade" transition="in">
                                      <p:cBhvr>
                                        <p:cTn dur="1000"/>
                                        <p:tgtEl>
                                          <p:spTgt spid="6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
                                            <p:txEl>
                                              <p:pRg end="1" st="1"/>
                                            </p:txEl>
                                          </p:spTgt>
                                        </p:tgtEl>
                                        <p:attrNameLst>
                                          <p:attrName>style.visibility</p:attrName>
                                        </p:attrNameLst>
                                      </p:cBhvr>
                                      <p:to>
                                        <p:strVal val="visible"/>
                                      </p:to>
                                    </p:set>
                                    <p:animEffect filter="fade" transition="in">
                                      <p:cBhvr>
                                        <p:cTn dur="1000"/>
                                        <p:tgtEl>
                                          <p:spTgt spid="6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
                                            <p:txEl>
                                              <p:pRg end="2" st="2"/>
                                            </p:txEl>
                                          </p:spTgt>
                                        </p:tgtEl>
                                        <p:attrNameLst>
                                          <p:attrName>style.visibility</p:attrName>
                                        </p:attrNameLst>
                                      </p:cBhvr>
                                      <p:to>
                                        <p:strVal val="visible"/>
                                      </p:to>
                                    </p:set>
                                    <p:animEffect filter="fade" transition="in">
                                      <p:cBhvr>
                                        <p:cTn dur="1000"/>
                                        <p:tgtEl>
                                          <p:spTgt spid="6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
                                            <p:txEl>
                                              <p:pRg end="3" st="3"/>
                                            </p:txEl>
                                          </p:spTgt>
                                        </p:tgtEl>
                                        <p:attrNameLst>
                                          <p:attrName>style.visibility</p:attrName>
                                        </p:attrNameLst>
                                      </p:cBhvr>
                                      <p:to>
                                        <p:strVal val="visible"/>
                                      </p:to>
                                    </p:set>
                                    <p:animEffect filter="fade" transition="in">
                                      <p:cBhvr>
                                        <p:cTn dur="1000"/>
                                        <p:tgtEl>
                                          <p:spTgt spid="63">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Shape 179"/>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b="1" lang="en" sz="3200"/>
              <a:t>Checking in - tell the person next to you...</a:t>
            </a:r>
          </a:p>
        </p:txBody>
      </p:sp>
      <p:sp>
        <p:nvSpPr>
          <p:cNvPr id="180" name="Shape 180"/>
          <p:cNvSpPr txBox="1"/>
          <p:nvPr/>
        </p:nvSpPr>
        <p:spPr>
          <a:xfrm>
            <a:off x="354000" y="1063375"/>
            <a:ext cx="8520600" cy="1164300"/>
          </a:xfrm>
          <a:prstGeom prst="rect">
            <a:avLst/>
          </a:prstGeom>
          <a:noFill/>
          <a:ln>
            <a:noFill/>
          </a:ln>
        </p:spPr>
        <p:txBody>
          <a:bodyPr anchorCtr="0" anchor="t" bIns="91425" lIns="91425" rIns="91425" tIns="91425">
            <a:noAutofit/>
          </a:bodyPr>
          <a:lstStyle/>
          <a:p>
            <a:pPr indent="-381000" lvl="0" marL="457200" marR="0" rtl="0" algn="l">
              <a:lnSpc>
                <a:spcPct val="115000"/>
              </a:lnSpc>
              <a:spcBef>
                <a:spcPts val="0"/>
              </a:spcBef>
              <a:spcAft>
                <a:spcPts val="1600"/>
              </a:spcAft>
              <a:buClr>
                <a:srgbClr val="000000"/>
              </a:buClr>
              <a:buSzPct val="100000"/>
              <a:buFont typeface="Arial"/>
              <a:buChar char="➢"/>
            </a:pPr>
            <a:r>
              <a:rPr lang="en" sz="2400"/>
              <a:t>What is </a:t>
            </a:r>
            <a:r>
              <a:rPr lang="en" sz="2400"/>
              <a:t>important</a:t>
            </a:r>
            <a:r>
              <a:rPr lang="en" sz="2400"/>
              <a:t> for doing interviews?</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Shape 18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b="1" lang="en" sz="3000"/>
              <a:t>B-roll </a:t>
            </a:r>
          </a:p>
        </p:txBody>
      </p:sp>
      <p:sp>
        <p:nvSpPr>
          <p:cNvPr id="186" name="Shape 186"/>
          <p:cNvSpPr txBox="1"/>
          <p:nvPr>
            <p:ph idx="1" type="body"/>
          </p:nvPr>
        </p:nvSpPr>
        <p:spPr>
          <a:xfrm>
            <a:off x="311700" y="1152475"/>
            <a:ext cx="8520600" cy="3651900"/>
          </a:xfrm>
          <a:prstGeom prst="rect">
            <a:avLst/>
          </a:prstGeom>
        </p:spPr>
        <p:txBody>
          <a:bodyPr anchorCtr="0" anchor="t" bIns="91425" lIns="91425" rIns="91425" tIns="91425">
            <a:noAutofit/>
          </a:bodyPr>
          <a:lstStyle/>
          <a:p>
            <a:pPr lvl="0">
              <a:spcBef>
                <a:spcPts val="0"/>
              </a:spcBef>
              <a:buNone/>
            </a:pPr>
            <a:r>
              <a:rPr lang="en" sz="2400">
                <a:solidFill>
                  <a:srgbClr val="000000"/>
                </a:solidFill>
              </a:rPr>
              <a:t>B-roll is the footage that goes over audio. </a:t>
            </a:r>
          </a:p>
          <a:p>
            <a:pPr lvl="0">
              <a:spcBef>
                <a:spcPts val="0"/>
              </a:spcBef>
              <a:buNone/>
            </a:pPr>
            <a:r>
              <a:rPr lang="en" sz="2400">
                <a:solidFill>
                  <a:srgbClr val="000000"/>
                </a:solidFill>
              </a:rPr>
              <a:t>It should relate to the topic, and correspond with what the subject is talking about. </a:t>
            </a:r>
          </a:p>
          <a:p>
            <a:pPr lvl="0" rtl="0">
              <a:spcBef>
                <a:spcPts val="0"/>
              </a:spcBef>
              <a:buNone/>
            </a:pPr>
            <a:r>
              <a:rPr lang="en" sz="2400">
                <a:solidFill>
                  <a:srgbClr val="000000"/>
                </a:solidFill>
              </a:rPr>
              <a:t>You can never shoot too much B-roll!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xEl>
                                              <p:pRg end="0" st="0"/>
                                            </p:txEl>
                                          </p:spTgt>
                                        </p:tgtEl>
                                        <p:attrNameLst>
                                          <p:attrName>style.visibility</p:attrName>
                                        </p:attrNameLst>
                                      </p:cBhvr>
                                      <p:to>
                                        <p:strVal val="visible"/>
                                      </p:to>
                                    </p:set>
                                    <p:animEffect filter="fade" transition="in">
                                      <p:cBhvr>
                                        <p:cTn dur="500"/>
                                        <p:tgtEl>
                                          <p:spTgt spid="18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xEl>
                                              <p:pRg end="1" st="1"/>
                                            </p:txEl>
                                          </p:spTgt>
                                        </p:tgtEl>
                                        <p:attrNameLst>
                                          <p:attrName>style.visibility</p:attrName>
                                        </p:attrNameLst>
                                      </p:cBhvr>
                                      <p:to>
                                        <p:strVal val="visible"/>
                                      </p:to>
                                    </p:set>
                                    <p:animEffect filter="fade" transition="in">
                                      <p:cBhvr>
                                        <p:cTn dur="500"/>
                                        <p:tgtEl>
                                          <p:spTgt spid="18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xEl>
                                              <p:pRg end="2" st="2"/>
                                            </p:txEl>
                                          </p:spTgt>
                                        </p:tgtEl>
                                        <p:attrNameLst>
                                          <p:attrName>style.visibility</p:attrName>
                                        </p:attrNameLst>
                                      </p:cBhvr>
                                      <p:to>
                                        <p:strVal val="visible"/>
                                      </p:to>
                                    </p:set>
                                    <p:animEffect filter="fade" transition="in">
                                      <p:cBhvr>
                                        <p:cTn dur="500"/>
                                        <p:tgtEl>
                                          <p:spTgt spid="186">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Shape 191"/>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b="1" lang="en" sz="3000"/>
              <a:t>B-roll </a:t>
            </a:r>
          </a:p>
        </p:txBody>
      </p:sp>
      <p:sp>
        <p:nvSpPr>
          <p:cNvPr id="192" name="Shape 192"/>
          <p:cNvSpPr txBox="1"/>
          <p:nvPr>
            <p:ph idx="1" type="body"/>
          </p:nvPr>
        </p:nvSpPr>
        <p:spPr>
          <a:xfrm>
            <a:off x="311700" y="1152475"/>
            <a:ext cx="8520600" cy="3651900"/>
          </a:xfrm>
          <a:prstGeom prst="rect">
            <a:avLst/>
          </a:prstGeom>
        </p:spPr>
        <p:txBody>
          <a:bodyPr anchorCtr="0" anchor="t" bIns="91425" lIns="91425" rIns="91425" tIns="91425">
            <a:noAutofit/>
          </a:bodyPr>
          <a:lstStyle/>
          <a:p>
            <a:pPr lvl="0" rtl="0">
              <a:spcBef>
                <a:spcPts val="0"/>
              </a:spcBef>
              <a:buNone/>
            </a:pPr>
            <a:r>
              <a:rPr lang="en" sz="2400">
                <a:solidFill>
                  <a:srgbClr val="000000"/>
                </a:solidFill>
              </a:rPr>
              <a:t>Use this style if you plan to narrate audio and lay clips on top of it.</a:t>
            </a:r>
          </a:p>
          <a:p>
            <a:pPr indent="-381000" lvl="1" marL="914400" rtl="0">
              <a:spcBef>
                <a:spcPts val="0"/>
              </a:spcBef>
              <a:buClr>
                <a:schemeClr val="dk1"/>
              </a:buClr>
              <a:buSzPct val="100000"/>
              <a:buFont typeface="Playfair Display"/>
              <a:buChar char="○"/>
            </a:pPr>
            <a:r>
              <a:rPr lang="en" sz="2400">
                <a:solidFill>
                  <a:schemeClr val="dk1"/>
                </a:solidFill>
              </a:rPr>
              <a:t>If a person is reviewing a food tour…</a:t>
            </a:r>
          </a:p>
          <a:p>
            <a:pPr indent="-381000" lvl="2" marL="1371600" rtl="0">
              <a:spcBef>
                <a:spcPts val="0"/>
              </a:spcBef>
              <a:buClr>
                <a:schemeClr val="dk1"/>
              </a:buClr>
              <a:buSzPct val="100000"/>
              <a:buChar char="■"/>
            </a:pPr>
            <a:r>
              <a:rPr lang="en" sz="2400">
                <a:solidFill>
                  <a:schemeClr val="dk1"/>
                </a:solidFill>
              </a:rPr>
              <a:t>Get several shots of food, locations, and people moving/walking/doing.</a:t>
            </a:r>
          </a:p>
          <a:p>
            <a:pPr indent="-381000" lvl="2" marL="1371600" rtl="0">
              <a:spcBef>
                <a:spcPts val="0"/>
              </a:spcBef>
              <a:buClr>
                <a:schemeClr val="dk1"/>
              </a:buClr>
              <a:buSzPct val="100000"/>
              <a:buChar char="■"/>
            </a:pPr>
            <a:r>
              <a:rPr lang="en" sz="2400">
                <a:solidFill>
                  <a:schemeClr val="dk1"/>
                </a:solidFill>
              </a:rPr>
              <a:t>Afterwards, create an audio file that will be the backbone of the story - place the clips together to watch while hearing the narration</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xEl>
                                              <p:pRg end="0" st="0"/>
                                            </p:txEl>
                                          </p:spTgt>
                                        </p:tgtEl>
                                        <p:attrNameLst>
                                          <p:attrName>style.visibility</p:attrName>
                                        </p:attrNameLst>
                                      </p:cBhvr>
                                      <p:to>
                                        <p:strVal val="visible"/>
                                      </p:to>
                                    </p:set>
                                    <p:animEffect filter="fade" transition="in">
                                      <p:cBhvr>
                                        <p:cTn dur="1000"/>
                                        <p:tgtEl>
                                          <p:spTgt spid="19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xEl>
                                              <p:pRg end="1" st="1"/>
                                            </p:txEl>
                                          </p:spTgt>
                                        </p:tgtEl>
                                        <p:attrNameLst>
                                          <p:attrName>style.visibility</p:attrName>
                                        </p:attrNameLst>
                                      </p:cBhvr>
                                      <p:to>
                                        <p:strVal val="visible"/>
                                      </p:to>
                                    </p:set>
                                    <p:animEffect filter="fade" transition="in">
                                      <p:cBhvr>
                                        <p:cTn dur="1000"/>
                                        <p:tgtEl>
                                          <p:spTgt spid="19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xEl>
                                              <p:pRg end="2" st="2"/>
                                            </p:txEl>
                                          </p:spTgt>
                                        </p:tgtEl>
                                        <p:attrNameLst>
                                          <p:attrName>style.visibility</p:attrName>
                                        </p:attrNameLst>
                                      </p:cBhvr>
                                      <p:to>
                                        <p:strVal val="visible"/>
                                      </p:to>
                                    </p:set>
                                    <p:animEffect filter="fade" transition="in">
                                      <p:cBhvr>
                                        <p:cTn dur="1000"/>
                                        <p:tgtEl>
                                          <p:spTgt spid="19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xEl>
                                              <p:pRg end="3" st="3"/>
                                            </p:txEl>
                                          </p:spTgt>
                                        </p:tgtEl>
                                        <p:attrNameLst>
                                          <p:attrName>style.visibility</p:attrName>
                                        </p:attrNameLst>
                                      </p:cBhvr>
                                      <p:to>
                                        <p:strVal val="visible"/>
                                      </p:to>
                                    </p:set>
                                    <p:animEffect filter="fade" transition="in">
                                      <p:cBhvr>
                                        <p:cTn dur="1000"/>
                                        <p:tgtEl>
                                          <p:spTgt spid="192">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Shape 197"/>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b="1" lang="en" sz="3000"/>
              <a:t>B-roll </a:t>
            </a:r>
          </a:p>
        </p:txBody>
      </p:sp>
      <p:sp>
        <p:nvSpPr>
          <p:cNvPr id="198" name="Shape 198"/>
          <p:cNvSpPr txBox="1"/>
          <p:nvPr>
            <p:ph idx="1" type="body"/>
          </p:nvPr>
        </p:nvSpPr>
        <p:spPr>
          <a:xfrm>
            <a:off x="311700" y="1152475"/>
            <a:ext cx="8520600" cy="3651900"/>
          </a:xfrm>
          <a:prstGeom prst="rect">
            <a:avLst/>
          </a:prstGeom>
        </p:spPr>
        <p:txBody>
          <a:bodyPr anchorCtr="0" anchor="t" bIns="91425" lIns="91425" rIns="91425" tIns="91425">
            <a:noAutofit/>
          </a:bodyPr>
          <a:lstStyle/>
          <a:p>
            <a:pPr lvl="0" rtl="0">
              <a:spcBef>
                <a:spcPts val="0"/>
              </a:spcBef>
              <a:buNone/>
            </a:pPr>
            <a:r>
              <a:rPr lang="en" sz="2400">
                <a:solidFill>
                  <a:srgbClr val="000000"/>
                </a:solidFill>
              </a:rPr>
              <a:t>This may be a better choice if you are working alone or the ambient noise does not lend itself to conducting interviews</a:t>
            </a:r>
          </a:p>
          <a:p>
            <a:pPr lvl="0" rtl="0">
              <a:spcBef>
                <a:spcPts val="0"/>
              </a:spcBef>
              <a:buNone/>
            </a:pPr>
            <a:r>
              <a:rPr lang="en" sz="2400">
                <a:solidFill>
                  <a:srgbClr val="000000"/>
                </a:solidFill>
              </a:rPr>
              <a:t>Shots should </a:t>
            </a:r>
            <a:r>
              <a:rPr b="1" lang="en" sz="2400">
                <a:solidFill>
                  <a:srgbClr val="000000"/>
                </a:solidFill>
              </a:rPr>
              <a:t>tell a story</a:t>
            </a:r>
            <a:r>
              <a:rPr lang="en" sz="2400">
                <a:solidFill>
                  <a:srgbClr val="000000"/>
                </a:solidFill>
              </a:rPr>
              <a:t> - they should flow together and relate to what is being said on the voice over</a:t>
            </a:r>
          </a:p>
          <a:p>
            <a:pPr lvl="0" rtl="0">
              <a:spcBef>
                <a:spcPts val="0"/>
              </a:spcBef>
              <a:buNone/>
            </a:pPr>
            <a:r>
              <a:rPr lang="en" sz="2400">
                <a:solidFill>
                  <a:srgbClr val="000000"/>
                </a:solidFill>
              </a:rPr>
              <a:t>Footage should always be stable, and audio should be good quality</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0" st="0"/>
                                            </p:txEl>
                                          </p:spTgt>
                                        </p:tgtEl>
                                        <p:attrNameLst>
                                          <p:attrName>style.visibility</p:attrName>
                                        </p:attrNameLst>
                                      </p:cBhvr>
                                      <p:to>
                                        <p:strVal val="visible"/>
                                      </p:to>
                                    </p:set>
                                    <p:animEffect filter="fade" transition="in">
                                      <p:cBhvr>
                                        <p:cTn dur="1000"/>
                                        <p:tgtEl>
                                          <p:spTgt spid="19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1" st="1"/>
                                            </p:txEl>
                                          </p:spTgt>
                                        </p:tgtEl>
                                        <p:attrNameLst>
                                          <p:attrName>style.visibility</p:attrName>
                                        </p:attrNameLst>
                                      </p:cBhvr>
                                      <p:to>
                                        <p:strVal val="visible"/>
                                      </p:to>
                                    </p:set>
                                    <p:animEffect filter="fade" transition="in">
                                      <p:cBhvr>
                                        <p:cTn dur="1000"/>
                                        <p:tgtEl>
                                          <p:spTgt spid="19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2" st="2"/>
                                            </p:txEl>
                                          </p:spTgt>
                                        </p:tgtEl>
                                        <p:attrNameLst>
                                          <p:attrName>style.visibility</p:attrName>
                                        </p:attrNameLst>
                                      </p:cBhvr>
                                      <p:to>
                                        <p:strVal val="visible"/>
                                      </p:to>
                                    </p:set>
                                    <p:animEffect filter="fade" transition="in">
                                      <p:cBhvr>
                                        <p:cTn dur="1000"/>
                                        <p:tgtEl>
                                          <p:spTgt spid="198">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Shape 203"/>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b="1" lang="en" sz="3000"/>
              <a:t>B-roll </a:t>
            </a:r>
          </a:p>
        </p:txBody>
      </p:sp>
      <p:sp>
        <p:nvSpPr>
          <p:cNvPr id="204" name="Shape 204"/>
          <p:cNvSpPr txBox="1"/>
          <p:nvPr>
            <p:ph idx="1" type="body"/>
          </p:nvPr>
        </p:nvSpPr>
        <p:spPr>
          <a:xfrm>
            <a:off x="311700" y="1462475"/>
            <a:ext cx="8520600" cy="2102700"/>
          </a:xfrm>
          <a:prstGeom prst="rect">
            <a:avLst/>
          </a:prstGeom>
        </p:spPr>
        <p:txBody>
          <a:bodyPr anchorCtr="0" anchor="t" bIns="91425" lIns="91425" rIns="91425" tIns="91425">
            <a:noAutofit/>
          </a:bodyPr>
          <a:lstStyle/>
          <a:p>
            <a:pPr indent="-304800" lvl="0" marL="342900" rtl="0">
              <a:spcBef>
                <a:spcPts val="0"/>
              </a:spcBef>
              <a:buClr>
                <a:srgbClr val="000000"/>
              </a:buClr>
              <a:buSzPct val="100000"/>
              <a:buChar char="➢"/>
            </a:pPr>
            <a:r>
              <a:rPr lang="en" sz="2400">
                <a:solidFill>
                  <a:srgbClr val="000000"/>
                </a:solidFill>
              </a:rPr>
              <a:t>Don’t be afraid to get in someone’s face or get in an awkward or strange position to get the shot you want </a:t>
            </a:r>
          </a:p>
          <a:p>
            <a:pPr indent="-304800" lvl="0" marL="342900" rtl="0">
              <a:spcBef>
                <a:spcPts val="0"/>
              </a:spcBef>
              <a:buClr>
                <a:srgbClr val="000000"/>
              </a:buClr>
              <a:buSzPct val="100000"/>
              <a:buChar char="➢"/>
            </a:pPr>
            <a:r>
              <a:rPr lang="en" sz="2400">
                <a:solidFill>
                  <a:srgbClr val="000000"/>
                </a:solidFill>
              </a:rPr>
              <a:t>Anticipate where the action will be, and set up the shot BEFORE it happens</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Shape 20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b="1" lang="en"/>
              <a:t>B-roll</a:t>
            </a:r>
          </a:p>
        </p:txBody>
      </p:sp>
      <p:sp>
        <p:nvSpPr>
          <p:cNvPr id="210" name="Shape 210" title="brollexample1.mp4">
            <a:hlinkClick r:id="rId3"/>
          </p:cNvPr>
          <p:cNvSpPr/>
          <p:nvPr/>
        </p:nvSpPr>
        <p:spPr>
          <a:xfrm>
            <a:off x="827557" y="976924"/>
            <a:ext cx="4976024" cy="3732049"/>
          </a:xfrm>
          <a:prstGeom prst="rect">
            <a:avLst/>
          </a:prstGeom>
          <a:blipFill>
            <a:blip r:embed="rId4">
              <a:alphaModFix/>
            </a:blip>
            <a:stretch>
              <a:fillRect/>
            </a:stretch>
          </a:blipFill>
          <a:ln>
            <a:noFill/>
          </a:ln>
        </p:spPr>
      </p:sp>
      <p:sp>
        <p:nvSpPr>
          <p:cNvPr id="211" name="Shape 211"/>
          <p:cNvSpPr txBox="1"/>
          <p:nvPr/>
        </p:nvSpPr>
        <p:spPr>
          <a:xfrm>
            <a:off x="6469700" y="976925"/>
            <a:ext cx="1860300" cy="718800"/>
          </a:xfrm>
          <a:prstGeom prst="rect">
            <a:avLst/>
          </a:prstGeom>
          <a:noFill/>
          <a:ln>
            <a:noFill/>
          </a:ln>
        </p:spPr>
        <p:txBody>
          <a:bodyPr anchorCtr="0" anchor="t" bIns="91425" lIns="91425" rIns="91425" tIns="91425">
            <a:noAutofit/>
          </a:bodyPr>
          <a:lstStyle/>
          <a:p>
            <a:pPr lvl="0" rtl="0">
              <a:spcBef>
                <a:spcPts val="0"/>
              </a:spcBef>
              <a:buNone/>
            </a:pPr>
            <a:r>
              <a:rPr lang="en" sz="2400"/>
              <a:t>In this clip, the b-roll works to give a visual that aligns with what the subject is describing. </a:t>
            </a:r>
          </a:p>
        </p:txBody>
      </p:sp>
      <p:sp>
        <p:nvSpPr>
          <p:cNvPr id="212" name="Shape 212"/>
          <p:cNvSpPr txBox="1"/>
          <p:nvPr/>
        </p:nvSpPr>
        <p:spPr>
          <a:xfrm>
            <a:off x="827550" y="4757200"/>
            <a:ext cx="2616600" cy="253500"/>
          </a:xfrm>
          <a:prstGeom prst="rect">
            <a:avLst/>
          </a:prstGeom>
          <a:noFill/>
          <a:ln>
            <a:noFill/>
          </a:ln>
        </p:spPr>
        <p:txBody>
          <a:bodyPr anchorCtr="0" anchor="t" bIns="91425" lIns="91425" rIns="91425" tIns="91425">
            <a:noAutofit/>
          </a:bodyPr>
          <a:lstStyle/>
          <a:p>
            <a:pPr lvl="0">
              <a:spcBef>
                <a:spcPts val="0"/>
              </a:spcBef>
              <a:buNone/>
            </a:pPr>
            <a:r>
              <a:rPr lang="en" sz="900" u="sng">
                <a:solidFill>
                  <a:schemeClr val="hlink"/>
                </a:solidFill>
                <a:hlinkClick r:id="rId5"/>
              </a:rPr>
              <a:t>Scot Scoop News</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Shape 21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b="1" lang="en"/>
              <a:t>B-roll</a:t>
            </a:r>
          </a:p>
        </p:txBody>
      </p:sp>
      <p:sp>
        <p:nvSpPr>
          <p:cNvPr id="218" name="Shape 218"/>
          <p:cNvSpPr txBox="1"/>
          <p:nvPr>
            <p:ph idx="1" type="body"/>
          </p:nvPr>
        </p:nvSpPr>
        <p:spPr>
          <a:xfrm>
            <a:off x="316950" y="1441475"/>
            <a:ext cx="8510100" cy="1388100"/>
          </a:xfrm>
          <a:prstGeom prst="rect">
            <a:avLst/>
          </a:prstGeom>
        </p:spPr>
        <p:txBody>
          <a:bodyPr anchorCtr="0" anchor="t" bIns="91425" lIns="91425" rIns="91425" tIns="91425">
            <a:noAutofit/>
          </a:bodyPr>
          <a:lstStyle/>
          <a:p>
            <a:pPr indent="-381000" lvl="0" marL="457200" rtl="0">
              <a:spcBef>
                <a:spcPts val="0"/>
              </a:spcBef>
              <a:buClr>
                <a:srgbClr val="000000"/>
              </a:buClr>
              <a:buSzPct val="100000"/>
              <a:buChar char="➢"/>
            </a:pPr>
            <a:r>
              <a:rPr lang="en" sz="2400">
                <a:solidFill>
                  <a:srgbClr val="000000"/>
                </a:solidFill>
              </a:rPr>
              <a:t>It’s important to get a wide variety of shots - in addition to different images, there should also be a combination of </a:t>
            </a:r>
            <a:r>
              <a:rPr b="1" lang="en" sz="2400">
                <a:solidFill>
                  <a:srgbClr val="000000"/>
                </a:solidFill>
              </a:rPr>
              <a:t>wide</a:t>
            </a:r>
            <a:r>
              <a:rPr lang="en" sz="2400">
                <a:solidFill>
                  <a:srgbClr val="000000"/>
                </a:solidFill>
              </a:rPr>
              <a:t>, </a:t>
            </a:r>
            <a:r>
              <a:rPr b="1" lang="en" sz="2400">
                <a:solidFill>
                  <a:srgbClr val="000000"/>
                </a:solidFill>
              </a:rPr>
              <a:t>medium</a:t>
            </a:r>
            <a:r>
              <a:rPr lang="en" sz="2400">
                <a:solidFill>
                  <a:srgbClr val="000000"/>
                </a:solidFill>
              </a:rPr>
              <a:t>, and </a:t>
            </a:r>
            <a:r>
              <a:rPr b="1" lang="en" sz="2400">
                <a:solidFill>
                  <a:srgbClr val="000000"/>
                </a:solidFill>
              </a:rPr>
              <a:t>close ups</a:t>
            </a:r>
            <a:r>
              <a:rPr lang="en" sz="2400">
                <a:solidFill>
                  <a:srgbClr val="000000"/>
                </a:solidFill>
              </a:rPr>
              <a:t>. </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Shape 223"/>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b="1" lang="en" sz="3000"/>
              <a:t>Checking in - tell the person next to you...</a:t>
            </a:r>
          </a:p>
        </p:txBody>
      </p:sp>
      <p:sp>
        <p:nvSpPr>
          <p:cNvPr id="224" name="Shape 224"/>
          <p:cNvSpPr txBox="1"/>
          <p:nvPr/>
        </p:nvSpPr>
        <p:spPr>
          <a:xfrm>
            <a:off x="354000" y="1063375"/>
            <a:ext cx="8520600" cy="1164300"/>
          </a:xfrm>
          <a:prstGeom prst="rect">
            <a:avLst/>
          </a:prstGeom>
          <a:noFill/>
          <a:ln>
            <a:noFill/>
          </a:ln>
        </p:spPr>
        <p:txBody>
          <a:bodyPr anchorCtr="0" anchor="t" bIns="91425" lIns="91425" rIns="91425" tIns="91425">
            <a:noAutofit/>
          </a:bodyPr>
          <a:lstStyle/>
          <a:p>
            <a:pPr indent="-381000" lvl="0" marL="457200" marR="0" rtl="0" algn="l">
              <a:lnSpc>
                <a:spcPct val="115000"/>
              </a:lnSpc>
              <a:spcBef>
                <a:spcPts val="0"/>
              </a:spcBef>
              <a:spcAft>
                <a:spcPts val="1600"/>
              </a:spcAft>
              <a:buClr>
                <a:srgbClr val="000000"/>
              </a:buClr>
              <a:buSzPct val="100000"/>
              <a:buFont typeface="Arial"/>
              <a:buChar char="➢"/>
            </a:pPr>
            <a:r>
              <a:rPr lang="en" sz="2400"/>
              <a:t>What is B-Roll and when do you use it?</a:t>
            </a:r>
          </a:p>
          <a:p>
            <a:pPr lvl="0" rtl="0">
              <a:spcBef>
                <a:spcPts val="0"/>
              </a:spcBef>
              <a:buNone/>
            </a:pPr>
            <a:r>
              <a:t/>
            </a:r>
            <a:endParaRPr sz="30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Shape 22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Types of Shots - WALLDO</a:t>
            </a:r>
          </a:p>
        </p:txBody>
      </p:sp>
      <p:sp>
        <p:nvSpPr>
          <p:cNvPr id="230" name="Shape 230"/>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sz="2400">
                <a:solidFill>
                  <a:srgbClr val="000000"/>
                </a:solidFill>
              </a:rPr>
              <a:t>WALLDO stands for WIDE/ANGLED/LOW/LINKING/DEPTH/OPPOSITE.  </a:t>
            </a:r>
          </a:p>
          <a:p>
            <a:pPr lvl="0">
              <a:spcBef>
                <a:spcPts val="0"/>
              </a:spcBef>
              <a:buNone/>
            </a:pPr>
            <a:r>
              <a:rPr lang="en" sz="2400">
                <a:solidFill>
                  <a:srgbClr val="000000"/>
                </a:solidFill>
              </a:rPr>
              <a:t>It is a mental cheat-sheet for shooting video in the field.  The shots are creative but also have very practical purposes behind them. </a:t>
            </a:r>
          </a:p>
          <a:p>
            <a:pPr lvl="0">
              <a:spcBef>
                <a:spcPts val="0"/>
              </a:spcBef>
              <a:buNone/>
            </a:pPr>
            <a:r>
              <a:t/>
            </a:r>
            <a:endParaRPr sz="2200">
              <a:solidFill>
                <a:srgbClr val="000000"/>
              </a:solidFill>
            </a:endParaRPr>
          </a:p>
          <a:p>
            <a:pPr lvl="0">
              <a:spcBef>
                <a:spcPts val="0"/>
              </a:spcBef>
              <a:buNone/>
            </a:pPr>
            <a:r>
              <a:rPr lang="en" sz="1600">
                <a:solidFill>
                  <a:srgbClr val="000000"/>
                </a:solidFill>
              </a:rPr>
              <a:t>(The source of this is </a:t>
            </a:r>
            <a:r>
              <a:rPr lang="en" sz="1600" u="sng">
                <a:solidFill>
                  <a:srgbClr val="000000"/>
                </a:solidFill>
                <a:hlinkClick r:id="rId3"/>
              </a:rPr>
              <a:t>Dave Davis in a blog for the Academy of Scholastic Broadcasting</a:t>
            </a:r>
            <a:r>
              <a:rPr lang="en" sz="1600">
                <a:solidFill>
                  <a:srgbClr val="000000"/>
                </a:solidFill>
              </a:rPr>
              <a:t>)</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Shape 235"/>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b="1" lang="en"/>
              <a:t>Types of Shots - WIDE</a:t>
            </a:r>
          </a:p>
        </p:txBody>
      </p:sp>
      <p:sp>
        <p:nvSpPr>
          <p:cNvPr id="236" name="Shape 236"/>
          <p:cNvSpPr txBox="1"/>
          <p:nvPr>
            <p:ph idx="1" type="body"/>
          </p:nvPr>
        </p:nvSpPr>
        <p:spPr>
          <a:xfrm>
            <a:off x="311700" y="1152475"/>
            <a:ext cx="3837000" cy="3186900"/>
          </a:xfrm>
          <a:prstGeom prst="rect">
            <a:avLst/>
          </a:prstGeom>
        </p:spPr>
        <p:txBody>
          <a:bodyPr anchorCtr="0" anchor="t" bIns="91425" lIns="91425" rIns="91425" tIns="91425">
            <a:noAutofit/>
          </a:bodyPr>
          <a:lstStyle/>
          <a:p>
            <a:pPr lvl="0" rtl="0">
              <a:spcBef>
                <a:spcPts val="0"/>
              </a:spcBef>
              <a:buNone/>
            </a:pPr>
            <a:r>
              <a:rPr lang="en" sz="2400">
                <a:solidFill>
                  <a:srgbClr val="000000"/>
                </a:solidFill>
              </a:rPr>
              <a:t>Shooting from a distance provides context, and perspective.  It shows the viewer the big picture, and establishes location. </a:t>
            </a:r>
          </a:p>
        </p:txBody>
      </p:sp>
      <p:sp>
        <p:nvSpPr>
          <p:cNvPr id="237" name="Shape 237" title="WideEX.mp4">
            <a:hlinkClick r:id="rId3"/>
          </p:cNvPr>
          <p:cNvSpPr/>
          <p:nvPr/>
        </p:nvSpPr>
        <p:spPr>
          <a:xfrm>
            <a:off x="4863562" y="1017725"/>
            <a:ext cx="3769875" cy="2827400"/>
          </a:xfrm>
          <a:prstGeom prst="rect">
            <a:avLst/>
          </a:prstGeom>
          <a:blipFill>
            <a:blip r:embed="rId4">
              <a:alphaModFix/>
            </a:blip>
            <a:stretch>
              <a:fillRect/>
            </a:stretch>
          </a:blipFill>
          <a:ln>
            <a:noFill/>
          </a:ln>
        </p:spPr>
      </p:sp>
      <p:sp>
        <p:nvSpPr>
          <p:cNvPr id="238" name="Shape 238"/>
          <p:cNvSpPr txBox="1"/>
          <p:nvPr/>
        </p:nvSpPr>
        <p:spPr>
          <a:xfrm>
            <a:off x="4866150" y="3842800"/>
            <a:ext cx="2616600" cy="253500"/>
          </a:xfrm>
          <a:prstGeom prst="rect">
            <a:avLst/>
          </a:prstGeom>
          <a:noFill/>
          <a:ln>
            <a:noFill/>
          </a:ln>
        </p:spPr>
        <p:txBody>
          <a:bodyPr anchorCtr="0" anchor="t" bIns="91425" lIns="91425" rIns="91425" tIns="91425">
            <a:noAutofit/>
          </a:bodyPr>
          <a:lstStyle/>
          <a:p>
            <a:pPr lvl="0" rtl="0">
              <a:spcBef>
                <a:spcPts val="0"/>
              </a:spcBef>
              <a:buNone/>
            </a:pPr>
            <a:r>
              <a:rPr lang="en" sz="900" u="sng">
                <a:solidFill>
                  <a:schemeClr val="hlink"/>
                </a:solidFill>
                <a:hlinkClick r:id="rId5"/>
              </a:rPr>
              <a:t>Scot Scoop News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Shape 68"/>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b="1" lang="en"/>
              <a:t>Options for cell phone video...</a:t>
            </a:r>
          </a:p>
        </p:txBody>
      </p:sp>
      <p:sp>
        <p:nvSpPr>
          <p:cNvPr id="69" name="Shape 69"/>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81000" lvl="0" marL="457200" rtl="0">
              <a:lnSpc>
                <a:spcPct val="115000"/>
              </a:lnSpc>
              <a:spcBef>
                <a:spcPts val="0"/>
              </a:spcBef>
              <a:buClr>
                <a:srgbClr val="000000"/>
              </a:buClr>
              <a:buSzPct val="100000"/>
              <a:buChar char="➢"/>
            </a:pPr>
            <a:r>
              <a:rPr lang="en" sz="2400">
                <a:solidFill>
                  <a:srgbClr val="000000"/>
                </a:solidFill>
              </a:rPr>
              <a:t>A series of interviews stitched together</a:t>
            </a:r>
          </a:p>
          <a:p>
            <a:pPr indent="-381000" lvl="0" marL="457200" rtl="0">
              <a:lnSpc>
                <a:spcPct val="115000"/>
              </a:lnSpc>
              <a:spcBef>
                <a:spcPts val="0"/>
              </a:spcBef>
              <a:buClr>
                <a:srgbClr val="000000"/>
              </a:buClr>
              <a:buSzPct val="100000"/>
              <a:buChar char="➢"/>
            </a:pPr>
            <a:r>
              <a:rPr lang="en" sz="2400">
                <a:solidFill>
                  <a:srgbClr val="000000"/>
                </a:solidFill>
              </a:rPr>
              <a:t>A series of clips narrated by the reporter</a:t>
            </a:r>
          </a:p>
          <a:p>
            <a:pPr lvl="0" rtl="0">
              <a:lnSpc>
                <a:spcPct val="115000"/>
              </a:lnSpc>
              <a:spcBef>
                <a:spcPts val="0"/>
              </a:spcBef>
              <a:buNone/>
            </a:pPr>
            <a:r>
              <a:rPr lang="en" sz="2400">
                <a:solidFill>
                  <a:srgbClr val="000000"/>
                </a:solidFill>
              </a:rPr>
              <a:t>(available cell phone apps for editing are not very dynamic for blending the two)</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Shape 243"/>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b="1" lang="en"/>
              <a:t>Types of Shots - ANGLED</a:t>
            </a:r>
          </a:p>
        </p:txBody>
      </p:sp>
      <p:sp>
        <p:nvSpPr>
          <p:cNvPr id="244" name="Shape 244"/>
          <p:cNvSpPr txBox="1"/>
          <p:nvPr>
            <p:ph idx="1" type="body"/>
          </p:nvPr>
        </p:nvSpPr>
        <p:spPr>
          <a:xfrm>
            <a:off x="311700" y="1152475"/>
            <a:ext cx="4315200" cy="2898300"/>
          </a:xfrm>
          <a:prstGeom prst="rect">
            <a:avLst/>
          </a:prstGeom>
        </p:spPr>
        <p:txBody>
          <a:bodyPr anchorCtr="0" anchor="t" bIns="91425" lIns="91425" rIns="91425" tIns="91425">
            <a:noAutofit/>
          </a:bodyPr>
          <a:lstStyle/>
          <a:p>
            <a:pPr lvl="0">
              <a:spcBef>
                <a:spcPts val="0"/>
              </a:spcBef>
              <a:buNone/>
            </a:pPr>
            <a:r>
              <a:rPr lang="en" sz="2400">
                <a:solidFill>
                  <a:srgbClr val="000000"/>
                </a:solidFill>
              </a:rPr>
              <a:t>When you shoot everything from directly in front, it takes away depth and also seems safe, and sometimes bland. </a:t>
            </a:r>
          </a:p>
          <a:p>
            <a:pPr lvl="0" rtl="0">
              <a:spcBef>
                <a:spcPts val="0"/>
              </a:spcBef>
              <a:buNone/>
            </a:pPr>
            <a:r>
              <a:rPr lang="en" sz="2400">
                <a:solidFill>
                  <a:srgbClr val="000000"/>
                </a:solidFill>
              </a:rPr>
              <a:t>Shooting things like buildings, and especially signs from an angle makes for a more interesting visual.</a:t>
            </a:r>
          </a:p>
        </p:txBody>
      </p:sp>
      <p:sp>
        <p:nvSpPr>
          <p:cNvPr id="245" name="Shape 245" title="AngledPt2EX.mp4">
            <a:hlinkClick r:id="rId3"/>
          </p:cNvPr>
          <p:cNvSpPr/>
          <p:nvPr/>
        </p:nvSpPr>
        <p:spPr>
          <a:xfrm>
            <a:off x="4869893" y="1120000"/>
            <a:ext cx="3864406" cy="2898299"/>
          </a:xfrm>
          <a:prstGeom prst="rect">
            <a:avLst/>
          </a:prstGeom>
          <a:blipFill>
            <a:blip r:embed="rId4">
              <a:alphaModFix/>
            </a:blip>
            <a:stretch>
              <a:fillRect/>
            </a:stretch>
          </a:blipFill>
          <a:ln>
            <a:noFill/>
          </a:ln>
        </p:spPr>
      </p:sp>
      <p:sp>
        <p:nvSpPr>
          <p:cNvPr id="246" name="Shape 246"/>
          <p:cNvSpPr txBox="1"/>
          <p:nvPr/>
        </p:nvSpPr>
        <p:spPr>
          <a:xfrm>
            <a:off x="4866150" y="3995200"/>
            <a:ext cx="2616600" cy="253500"/>
          </a:xfrm>
          <a:prstGeom prst="rect">
            <a:avLst/>
          </a:prstGeom>
          <a:noFill/>
          <a:ln>
            <a:noFill/>
          </a:ln>
        </p:spPr>
        <p:txBody>
          <a:bodyPr anchorCtr="0" anchor="t" bIns="91425" lIns="91425" rIns="91425" tIns="91425">
            <a:noAutofit/>
          </a:bodyPr>
          <a:lstStyle/>
          <a:p>
            <a:pPr lvl="0" rtl="0">
              <a:spcBef>
                <a:spcPts val="0"/>
              </a:spcBef>
              <a:buNone/>
            </a:pPr>
            <a:r>
              <a:rPr lang="en" sz="900" u="sng">
                <a:solidFill>
                  <a:schemeClr val="hlink"/>
                </a:solidFill>
                <a:hlinkClick r:id="rId5"/>
              </a:rPr>
              <a:t>Scot Scoop News</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Shape 251"/>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b="1" lang="en"/>
              <a:t>Types of Shots - LOW</a:t>
            </a:r>
          </a:p>
        </p:txBody>
      </p:sp>
      <p:sp>
        <p:nvSpPr>
          <p:cNvPr id="252" name="Shape 252"/>
          <p:cNvSpPr txBox="1"/>
          <p:nvPr>
            <p:ph idx="1" type="body"/>
          </p:nvPr>
        </p:nvSpPr>
        <p:spPr>
          <a:xfrm>
            <a:off x="311700" y="1152475"/>
            <a:ext cx="4635000" cy="3468000"/>
          </a:xfrm>
          <a:prstGeom prst="rect">
            <a:avLst/>
          </a:prstGeom>
        </p:spPr>
        <p:txBody>
          <a:bodyPr anchorCtr="0" anchor="t" bIns="91425" lIns="91425" rIns="91425" tIns="91425">
            <a:noAutofit/>
          </a:bodyPr>
          <a:lstStyle/>
          <a:p>
            <a:pPr lvl="0">
              <a:spcBef>
                <a:spcPts val="0"/>
              </a:spcBef>
              <a:buNone/>
            </a:pPr>
            <a:r>
              <a:rPr lang="en" sz="2400">
                <a:solidFill>
                  <a:srgbClr val="000000"/>
                </a:solidFill>
              </a:rPr>
              <a:t>Shooting from ground level, or even knee-level, gives viewers a different perspective.  </a:t>
            </a:r>
          </a:p>
          <a:p>
            <a:pPr lvl="0" rtl="0">
              <a:spcBef>
                <a:spcPts val="0"/>
              </a:spcBef>
              <a:buNone/>
            </a:pPr>
            <a:r>
              <a:rPr lang="en" sz="2400">
                <a:solidFill>
                  <a:srgbClr val="000000"/>
                </a:solidFill>
              </a:rPr>
              <a:t>Put the camera on the ground to get the feet passing by during passing period.  </a:t>
            </a:r>
          </a:p>
        </p:txBody>
      </p:sp>
      <p:sp>
        <p:nvSpPr>
          <p:cNvPr id="253" name="Shape 253" title="LowPt2EX.mp4">
            <a:hlinkClick r:id="rId3"/>
          </p:cNvPr>
          <p:cNvSpPr/>
          <p:nvPr/>
        </p:nvSpPr>
        <p:spPr>
          <a:xfrm>
            <a:off x="5081374" y="1017725"/>
            <a:ext cx="3750925" cy="2813200"/>
          </a:xfrm>
          <a:prstGeom prst="rect">
            <a:avLst/>
          </a:prstGeom>
          <a:blipFill>
            <a:blip r:embed="rId4">
              <a:alphaModFix/>
            </a:blip>
            <a:stretch>
              <a:fillRect/>
            </a:stretch>
          </a:blipFill>
          <a:ln>
            <a:noFill/>
          </a:ln>
        </p:spPr>
      </p:sp>
      <p:sp>
        <p:nvSpPr>
          <p:cNvPr id="254" name="Shape 254"/>
          <p:cNvSpPr txBox="1"/>
          <p:nvPr/>
        </p:nvSpPr>
        <p:spPr>
          <a:xfrm>
            <a:off x="5094750" y="3766600"/>
            <a:ext cx="2616600" cy="253500"/>
          </a:xfrm>
          <a:prstGeom prst="rect">
            <a:avLst/>
          </a:prstGeom>
          <a:noFill/>
          <a:ln>
            <a:noFill/>
          </a:ln>
        </p:spPr>
        <p:txBody>
          <a:bodyPr anchorCtr="0" anchor="t" bIns="91425" lIns="91425" rIns="91425" tIns="91425">
            <a:noAutofit/>
          </a:bodyPr>
          <a:lstStyle/>
          <a:p>
            <a:pPr lvl="0" rtl="0">
              <a:spcBef>
                <a:spcPts val="0"/>
              </a:spcBef>
              <a:buNone/>
            </a:pPr>
            <a:r>
              <a:rPr lang="en" sz="900" u="sng">
                <a:solidFill>
                  <a:schemeClr val="hlink"/>
                </a:solidFill>
                <a:hlinkClick r:id="rId5"/>
              </a:rPr>
              <a:t>Scot Scoop News</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Shape 259"/>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sz="3000"/>
              <a:t>Types of Shots - LINKING</a:t>
            </a:r>
          </a:p>
        </p:txBody>
      </p:sp>
      <p:sp>
        <p:nvSpPr>
          <p:cNvPr id="260" name="Shape 260"/>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sz="2400">
                <a:solidFill>
                  <a:srgbClr val="000000"/>
                </a:solidFill>
              </a:rPr>
              <a:t>T</a:t>
            </a:r>
            <a:r>
              <a:rPr lang="en" sz="2400">
                <a:solidFill>
                  <a:srgbClr val="000000"/>
                </a:solidFill>
              </a:rPr>
              <a:t>his requires movement of the camera.  </a:t>
            </a:r>
          </a:p>
          <a:p>
            <a:pPr lvl="0">
              <a:spcBef>
                <a:spcPts val="0"/>
              </a:spcBef>
              <a:buNone/>
            </a:pPr>
            <a:r>
              <a:rPr lang="en" sz="2400">
                <a:solidFill>
                  <a:srgbClr val="000000"/>
                </a:solidFill>
              </a:rPr>
              <a:t>It is a shot that </a:t>
            </a:r>
            <a:r>
              <a:rPr b="1" lang="en" sz="2400">
                <a:solidFill>
                  <a:srgbClr val="000000"/>
                </a:solidFill>
              </a:rPr>
              <a:t>links two related objects or subjects by panning from one to the other</a:t>
            </a:r>
            <a:r>
              <a:rPr lang="en" sz="2400">
                <a:solidFill>
                  <a:srgbClr val="000000"/>
                </a:solidFill>
              </a:rPr>
              <a:t>.   </a:t>
            </a:r>
          </a:p>
          <a:p>
            <a:pPr lvl="0">
              <a:spcBef>
                <a:spcPts val="0"/>
              </a:spcBef>
              <a:buNone/>
            </a:pPr>
            <a:r>
              <a:rPr lang="en" sz="2400">
                <a:solidFill>
                  <a:srgbClr val="000000"/>
                </a:solidFill>
              </a:rPr>
              <a:t>Maybe you follow a jogger running to your left, and as she passes by the "Relay for Life" sign, you stop on the sign.  </a:t>
            </a:r>
          </a:p>
          <a:p>
            <a:pPr lvl="0" rtl="0">
              <a:spcBef>
                <a:spcPts val="0"/>
              </a:spcBef>
              <a:buNone/>
            </a:pPr>
            <a:r>
              <a:rPr lang="en" sz="2400">
                <a:solidFill>
                  <a:srgbClr val="000000"/>
                </a:solidFill>
              </a:rPr>
              <a:t>You have now "</a:t>
            </a:r>
            <a:r>
              <a:rPr b="1" lang="en" sz="2400">
                <a:solidFill>
                  <a:srgbClr val="000000"/>
                </a:solidFill>
              </a:rPr>
              <a:t>linked</a:t>
            </a:r>
            <a:r>
              <a:rPr lang="en" sz="2400">
                <a:solidFill>
                  <a:srgbClr val="000000"/>
                </a:solidFill>
              </a:rPr>
              <a:t>" the participant with the cause.</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Shape 265"/>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b="1" lang="en"/>
              <a:t>Types of Shots - DEPTH</a:t>
            </a:r>
          </a:p>
        </p:txBody>
      </p:sp>
      <p:sp>
        <p:nvSpPr>
          <p:cNvPr id="266" name="Shape 266"/>
          <p:cNvSpPr txBox="1"/>
          <p:nvPr>
            <p:ph idx="1" type="body"/>
          </p:nvPr>
        </p:nvSpPr>
        <p:spPr>
          <a:xfrm>
            <a:off x="457200" y="1200150"/>
            <a:ext cx="4039800" cy="3725700"/>
          </a:xfrm>
          <a:prstGeom prst="rect">
            <a:avLst/>
          </a:prstGeom>
        </p:spPr>
        <p:txBody>
          <a:bodyPr anchorCtr="0" anchor="t" bIns="91425" lIns="91425" rIns="91425" tIns="91425">
            <a:noAutofit/>
          </a:bodyPr>
          <a:lstStyle/>
          <a:p>
            <a:pPr lvl="0">
              <a:spcBef>
                <a:spcPts val="0"/>
              </a:spcBef>
              <a:buNone/>
            </a:pPr>
            <a:r>
              <a:rPr lang="en" sz="2400">
                <a:solidFill>
                  <a:srgbClr val="000000"/>
                </a:solidFill>
              </a:rPr>
              <a:t>Find foreground objects to put in your frame when you shoot.  They allow you to add depth to the visuals.  </a:t>
            </a:r>
          </a:p>
          <a:p>
            <a:pPr lvl="0" rtl="0">
              <a:spcBef>
                <a:spcPts val="0"/>
              </a:spcBef>
              <a:buNone/>
            </a:pPr>
            <a:r>
              <a:t/>
            </a:r>
            <a:endParaRPr sz="2400">
              <a:solidFill>
                <a:srgbClr val="000000"/>
              </a:solidFill>
            </a:endParaRPr>
          </a:p>
        </p:txBody>
      </p:sp>
      <p:sp>
        <p:nvSpPr>
          <p:cNvPr id="267" name="Shape 267" title="LowEX.mp4">
            <a:hlinkClick r:id="rId3"/>
          </p:cNvPr>
          <p:cNvSpPr/>
          <p:nvPr/>
        </p:nvSpPr>
        <p:spPr>
          <a:xfrm>
            <a:off x="5123374" y="1303500"/>
            <a:ext cx="3862950" cy="2897174"/>
          </a:xfrm>
          <a:prstGeom prst="rect">
            <a:avLst/>
          </a:prstGeom>
          <a:blipFill>
            <a:blip r:embed="rId4">
              <a:alphaModFix/>
            </a:blip>
            <a:stretch>
              <a:fillRect/>
            </a:stretch>
          </a:blipFill>
          <a:ln>
            <a:noFill/>
          </a:ln>
        </p:spPr>
      </p:sp>
      <p:sp>
        <p:nvSpPr>
          <p:cNvPr id="268" name="Shape 268"/>
          <p:cNvSpPr txBox="1"/>
          <p:nvPr/>
        </p:nvSpPr>
        <p:spPr>
          <a:xfrm>
            <a:off x="5123375" y="4200675"/>
            <a:ext cx="2616600" cy="253500"/>
          </a:xfrm>
          <a:prstGeom prst="rect">
            <a:avLst/>
          </a:prstGeom>
          <a:noFill/>
          <a:ln>
            <a:noFill/>
          </a:ln>
        </p:spPr>
        <p:txBody>
          <a:bodyPr anchorCtr="0" anchor="t" bIns="91425" lIns="91425" rIns="91425" tIns="91425">
            <a:noAutofit/>
          </a:bodyPr>
          <a:lstStyle/>
          <a:p>
            <a:pPr lvl="0" rtl="0">
              <a:spcBef>
                <a:spcPts val="0"/>
              </a:spcBef>
              <a:buNone/>
            </a:pPr>
            <a:r>
              <a:rPr lang="en" sz="900" u="sng">
                <a:solidFill>
                  <a:schemeClr val="hlink"/>
                </a:solidFill>
                <a:hlinkClick r:id="rId5"/>
              </a:rPr>
              <a:t>Scot Scoop News</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Shape 273"/>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b="1" lang="en" sz="3000"/>
              <a:t>Types of Shots - OPPOSITE</a:t>
            </a:r>
          </a:p>
        </p:txBody>
      </p:sp>
      <p:sp>
        <p:nvSpPr>
          <p:cNvPr id="274" name="Shape 274"/>
          <p:cNvSpPr txBox="1"/>
          <p:nvPr>
            <p:ph idx="1" type="body"/>
          </p:nvPr>
        </p:nvSpPr>
        <p:spPr>
          <a:xfrm>
            <a:off x="481725" y="1167425"/>
            <a:ext cx="4419600" cy="3725700"/>
          </a:xfrm>
          <a:prstGeom prst="rect">
            <a:avLst/>
          </a:prstGeom>
        </p:spPr>
        <p:txBody>
          <a:bodyPr anchorCtr="0" anchor="t" bIns="91425" lIns="91425" rIns="91425" tIns="91425">
            <a:noAutofit/>
          </a:bodyPr>
          <a:lstStyle/>
          <a:p>
            <a:pPr lvl="0" rtl="0">
              <a:spcBef>
                <a:spcPts val="0"/>
              </a:spcBef>
              <a:buNone/>
            </a:pPr>
            <a:r>
              <a:rPr lang="en" sz="2400">
                <a:solidFill>
                  <a:srgbClr val="000000"/>
                </a:solidFill>
              </a:rPr>
              <a:t>This is the reverse angle in video, or the "reaction" shot.  The opposite of the running back scoring a touchdown is the shot you get when you turn around and show the cheering crowd.  </a:t>
            </a:r>
          </a:p>
        </p:txBody>
      </p:sp>
      <p:pic>
        <p:nvPicPr>
          <p:cNvPr id="275" name="Shape 275"/>
          <p:cNvPicPr preferRelativeResize="0"/>
          <p:nvPr/>
        </p:nvPicPr>
        <p:blipFill>
          <a:blip r:embed="rId3">
            <a:alphaModFix/>
          </a:blip>
          <a:stretch>
            <a:fillRect/>
          </a:stretch>
        </p:blipFill>
        <p:spPr>
          <a:xfrm>
            <a:off x="5021574" y="1325874"/>
            <a:ext cx="3977875" cy="2884800"/>
          </a:xfrm>
          <a:prstGeom prst="rect">
            <a:avLst/>
          </a:prstGeom>
          <a:noFill/>
          <a:ln>
            <a:noFill/>
          </a:ln>
        </p:spPr>
      </p:pic>
      <p:sp>
        <p:nvSpPr>
          <p:cNvPr id="276" name="Shape 276"/>
          <p:cNvSpPr txBox="1"/>
          <p:nvPr/>
        </p:nvSpPr>
        <p:spPr>
          <a:xfrm>
            <a:off x="5021575" y="4210675"/>
            <a:ext cx="2616600" cy="253500"/>
          </a:xfrm>
          <a:prstGeom prst="rect">
            <a:avLst/>
          </a:prstGeom>
          <a:noFill/>
          <a:ln>
            <a:noFill/>
          </a:ln>
        </p:spPr>
        <p:txBody>
          <a:bodyPr anchorCtr="0" anchor="t" bIns="91425" lIns="91425" rIns="91425" tIns="91425">
            <a:noAutofit/>
          </a:bodyPr>
          <a:lstStyle/>
          <a:p>
            <a:pPr lvl="0" rtl="0">
              <a:spcBef>
                <a:spcPts val="0"/>
              </a:spcBef>
              <a:buNone/>
            </a:pPr>
            <a:r>
              <a:rPr lang="en" sz="900" u="sng">
                <a:solidFill>
                  <a:schemeClr val="hlink"/>
                </a:solidFill>
                <a:hlinkClick r:id="rId4"/>
              </a:rPr>
              <a:t>Scot Scoop News</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Shape 281"/>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sz="3200"/>
              <a:t>Checking in - tell the person next to you...</a:t>
            </a:r>
          </a:p>
        </p:txBody>
      </p:sp>
      <p:sp>
        <p:nvSpPr>
          <p:cNvPr id="282" name="Shape 282"/>
          <p:cNvSpPr txBox="1"/>
          <p:nvPr/>
        </p:nvSpPr>
        <p:spPr>
          <a:xfrm>
            <a:off x="354000" y="1063375"/>
            <a:ext cx="8520600" cy="1164300"/>
          </a:xfrm>
          <a:prstGeom prst="rect">
            <a:avLst/>
          </a:prstGeom>
          <a:noFill/>
          <a:ln>
            <a:noFill/>
          </a:ln>
        </p:spPr>
        <p:txBody>
          <a:bodyPr anchorCtr="0" anchor="t" bIns="91425" lIns="91425" rIns="91425" tIns="91425">
            <a:noAutofit/>
          </a:bodyPr>
          <a:lstStyle/>
          <a:p>
            <a:pPr indent="-381000" lvl="0" marL="457200" marR="0" rtl="0" algn="l">
              <a:lnSpc>
                <a:spcPct val="115000"/>
              </a:lnSpc>
              <a:spcBef>
                <a:spcPts val="0"/>
              </a:spcBef>
              <a:spcAft>
                <a:spcPts val="1600"/>
              </a:spcAft>
              <a:buClr>
                <a:srgbClr val="000000"/>
              </a:buClr>
              <a:buSzPct val="100000"/>
              <a:buFont typeface="Arial"/>
              <a:buChar char="➢"/>
            </a:pPr>
            <a:r>
              <a:rPr lang="en" sz="2400"/>
              <a:t>What are all the WALLDO elements?</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Shape 287"/>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sz="3200"/>
              <a:t>Recording your narration</a:t>
            </a:r>
          </a:p>
        </p:txBody>
      </p:sp>
      <p:sp>
        <p:nvSpPr>
          <p:cNvPr id="288" name="Shape 288"/>
          <p:cNvSpPr txBox="1"/>
          <p:nvPr/>
        </p:nvSpPr>
        <p:spPr>
          <a:xfrm>
            <a:off x="354000" y="1063375"/>
            <a:ext cx="8520600" cy="1164300"/>
          </a:xfrm>
          <a:prstGeom prst="rect">
            <a:avLst/>
          </a:prstGeom>
          <a:noFill/>
          <a:ln>
            <a:noFill/>
          </a:ln>
        </p:spPr>
        <p:txBody>
          <a:bodyPr anchorCtr="0" anchor="t" bIns="91425" lIns="91425" rIns="91425" tIns="91425">
            <a:noAutofit/>
          </a:bodyPr>
          <a:lstStyle/>
          <a:p>
            <a:pPr indent="-381000" lvl="0" marL="457200" marR="0" rtl="0" algn="l">
              <a:lnSpc>
                <a:spcPct val="115000"/>
              </a:lnSpc>
              <a:spcBef>
                <a:spcPts val="0"/>
              </a:spcBef>
              <a:spcAft>
                <a:spcPts val="1600"/>
              </a:spcAft>
              <a:buClr>
                <a:srgbClr val="000000"/>
              </a:buClr>
              <a:buSzPct val="100000"/>
              <a:buFont typeface="Arial"/>
              <a:buChar char="➢"/>
            </a:pPr>
            <a:r>
              <a:rPr lang="en" sz="2400"/>
              <a:t>A broadcast video typically begins with an intro (lede) delivered by the reporter. </a:t>
            </a:r>
          </a:p>
          <a:p>
            <a:pPr indent="-381000" lvl="0" marL="457200" marR="0" rtl="0" algn="l">
              <a:lnSpc>
                <a:spcPct val="115000"/>
              </a:lnSpc>
              <a:spcBef>
                <a:spcPts val="0"/>
              </a:spcBef>
              <a:spcAft>
                <a:spcPts val="1600"/>
              </a:spcAft>
              <a:buClr>
                <a:srgbClr val="000000"/>
              </a:buClr>
              <a:buSzPct val="100000"/>
              <a:buFont typeface="Arial"/>
              <a:buChar char="➢"/>
            </a:pPr>
            <a:r>
              <a:rPr lang="en" sz="2400"/>
              <a:t>This can either be a voiceover with B-roll, or a professional shot of the reporter. </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Shape 293"/>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sz="3200"/>
              <a:t>Recording your narration</a:t>
            </a:r>
          </a:p>
        </p:txBody>
      </p:sp>
      <p:sp>
        <p:nvSpPr>
          <p:cNvPr id="294" name="Shape 294"/>
          <p:cNvSpPr txBox="1"/>
          <p:nvPr/>
        </p:nvSpPr>
        <p:spPr>
          <a:xfrm>
            <a:off x="354000" y="1063375"/>
            <a:ext cx="8520600" cy="1164300"/>
          </a:xfrm>
          <a:prstGeom prst="rect">
            <a:avLst/>
          </a:prstGeom>
          <a:noFill/>
          <a:ln>
            <a:noFill/>
          </a:ln>
        </p:spPr>
        <p:txBody>
          <a:bodyPr anchorCtr="0" anchor="t" bIns="91425" lIns="91425" rIns="91425" tIns="91425">
            <a:noAutofit/>
          </a:bodyPr>
          <a:lstStyle/>
          <a:p>
            <a:pPr indent="-381000" lvl="0" marL="457200" rtl="0">
              <a:lnSpc>
                <a:spcPct val="115000"/>
              </a:lnSpc>
              <a:spcBef>
                <a:spcPts val="0"/>
              </a:spcBef>
              <a:spcAft>
                <a:spcPts val="1600"/>
              </a:spcAft>
              <a:buClr>
                <a:schemeClr val="dk1"/>
              </a:buClr>
              <a:buSzPct val="100000"/>
              <a:buFont typeface="Arial"/>
              <a:buChar char="➢"/>
            </a:pPr>
            <a:r>
              <a:rPr lang="en" sz="2400">
                <a:solidFill>
                  <a:schemeClr val="dk1"/>
                </a:solidFill>
              </a:rPr>
              <a:t>If the reporter is visible, they should be dressed appropriately, centered on the rule of thirds, and either reading from a teleprompter or have the intro memorized. </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Shape 299"/>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sz="3200"/>
              <a:t>Recording your narration</a:t>
            </a:r>
          </a:p>
        </p:txBody>
      </p:sp>
      <p:sp>
        <p:nvSpPr>
          <p:cNvPr id="300" name="Shape 300"/>
          <p:cNvSpPr txBox="1"/>
          <p:nvPr/>
        </p:nvSpPr>
        <p:spPr>
          <a:xfrm>
            <a:off x="354000" y="1063375"/>
            <a:ext cx="8520600" cy="1164300"/>
          </a:xfrm>
          <a:prstGeom prst="rect">
            <a:avLst/>
          </a:prstGeom>
          <a:noFill/>
          <a:ln>
            <a:noFill/>
          </a:ln>
        </p:spPr>
        <p:txBody>
          <a:bodyPr anchorCtr="0" anchor="t" bIns="91425" lIns="91425" rIns="91425" tIns="91425">
            <a:noAutofit/>
          </a:bodyPr>
          <a:lstStyle/>
          <a:p>
            <a:pPr indent="-381000" lvl="0" marL="457200" rtl="0">
              <a:lnSpc>
                <a:spcPct val="115000"/>
              </a:lnSpc>
              <a:spcBef>
                <a:spcPts val="0"/>
              </a:spcBef>
              <a:spcAft>
                <a:spcPts val="1600"/>
              </a:spcAft>
              <a:buClr>
                <a:schemeClr val="dk1"/>
              </a:buClr>
              <a:buSzPct val="100000"/>
              <a:buFont typeface="Arial"/>
              <a:buChar char="➢"/>
            </a:pPr>
            <a:r>
              <a:rPr lang="en" sz="2400">
                <a:solidFill>
                  <a:schemeClr val="dk1"/>
                </a:solidFill>
              </a:rPr>
              <a:t>Intro should capture the viewer’s attention, and give a brief description of the topic (same purpose as a lede).</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Shape 305"/>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sz="3200"/>
              <a:t>Recording your narration</a:t>
            </a:r>
          </a:p>
        </p:txBody>
      </p:sp>
      <p:sp>
        <p:nvSpPr>
          <p:cNvPr id="306" name="Shape 306"/>
          <p:cNvSpPr txBox="1"/>
          <p:nvPr/>
        </p:nvSpPr>
        <p:spPr>
          <a:xfrm>
            <a:off x="354000" y="1063375"/>
            <a:ext cx="8520600" cy="1164300"/>
          </a:xfrm>
          <a:prstGeom prst="rect">
            <a:avLst/>
          </a:prstGeom>
          <a:noFill/>
          <a:ln>
            <a:noFill/>
          </a:ln>
        </p:spPr>
        <p:txBody>
          <a:bodyPr anchorCtr="0" anchor="t" bIns="91425" lIns="91425" rIns="91425" tIns="91425">
            <a:noAutofit/>
          </a:bodyPr>
          <a:lstStyle/>
          <a:p>
            <a:pPr indent="-381000" lvl="0" marL="457200" rtl="0">
              <a:lnSpc>
                <a:spcPct val="115000"/>
              </a:lnSpc>
              <a:spcBef>
                <a:spcPts val="0"/>
              </a:spcBef>
              <a:spcAft>
                <a:spcPts val="1600"/>
              </a:spcAft>
              <a:buClr>
                <a:schemeClr val="dk1"/>
              </a:buClr>
              <a:buSzPct val="100000"/>
              <a:buFont typeface="Arial"/>
              <a:buChar char="➢"/>
            </a:pPr>
            <a:r>
              <a:rPr lang="en" sz="2400">
                <a:solidFill>
                  <a:schemeClr val="dk1"/>
                </a:solidFill>
              </a:rPr>
              <a:t>Outro: Wraps up the story, provides the “Now what” or “Why does this matter” (kicker)</a:t>
            </a:r>
          </a:p>
          <a:p>
            <a:pPr lvl="0" rtl="0">
              <a:lnSpc>
                <a:spcPct val="115000"/>
              </a:lnSpc>
              <a:spcBef>
                <a:spcPts val="0"/>
              </a:spcBef>
              <a:spcAft>
                <a:spcPts val="1600"/>
              </a:spcAft>
              <a:buNone/>
            </a:pPr>
            <a:r>
              <a:t/>
            </a:r>
            <a:endParaRPr sz="2400">
              <a:solidFill>
                <a:schemeClr val="dk1"/>
              </a:solidFill>
            </a:endParaRPr>
          </a:p>
          <a:p>
            <a:pPr indent="-381000" lvl="0" marL="457200" rtl="0">
              <a:lnSpc>
                <a:spcPct val="115000"/>
              </a:lnSpc>
              <a:spcBef>
                <a:spcPts val="0"/>
              </a:spcBef>
              <a:spcAft>
                <a:spcPts val="1600"/>
              </a:spcAft>
              <a:buClr>
                <a:schemeClr val="dk1"/>
              </a:buClr>
              <a:buSzPct val="100000"/>
              <a:buFont typeface="Arial"/>
              <a:buChar char="➢"/>
            </a:pPr>
            <a:r>
              <a:rPr lang="en" sz="2400">
                <a:solidFill>
                  <a:schemeClr val="dk1"/>
                </a:solidFill>
              </a:rPr>
              <a:t>Can either be a voiceover or a shot of the reporter</a:t>
            </a:r>
          </a:p>
          <a:p>
            <a:pPr lvl="0" rtl="0">
              <a:lnSpc>
                <a:spcPct val="115000"/>
              </a:lnSpc>
              <a:spcBef>
                <a:spcPts val="0"/>
              </a:spcBef>
              <a:spcAft>
                <a:spcPts val="1600"/>
              </a:spcAft>
              <a:buNone/>
            </a:pPr>
            <a:r>
              <a:t/>
            </a:r>
            <a:endParaRPr sz="2400">
              <a:solidFill>
                <a:schemeClr val="dk1"/>
              </a:solidFill>
            </a:endParaRPr>
          </a:p>
          <a:p>
            <a:pPr indent="-381000" lvl="0" marL="457200" rtl="0">
              <a:lnSpc>
                <a:spcPct val="115000"/>
              </a:lnSpc>
              <a:spcBef>
                <a:spcPts val="0"/>
              </a:spcBef>
              <a:spcAft>
                <a:spcPts val="1600"/>
              </a:spcAft>
              <a:buClr>
                <a:schemeClr val="dk1"/>
              </a:buClr>
              <a:buSzPct val="100000"/>
              <a:buFont typeface="Arial"/>
              <a:buChar char="➢"/>
            </a:pPr>
            <a:r>
              <a:rPr lang="en" sz="2400">
                <a:solidFill>
                  <a:schemeClr val="dk1"/>
                </a:solidFill>
              </a:rPr>
              <a:t>Optional: conclude with </a:t>
            </a:r>
          </a:p>
          <a:p>
            <a:pPr indent="457200" lvl="0" marL="2286000" rtl="0">
              <a:lnSpc>
                <a:spcPct val="115000"/>
              </a:lnSpc>
              <a:spcBef>
                <a:spcPts val="0"/>
              </a:spcBef>
              <a:spcAft>
                <a:spcPts val="1600"/>
              </a:spcAft>
              <a:buNone/>
            </a:pPr>
            <a:r>
              <a:rPr lang="en" sz="2400">
                <a:solidFill>
                  <a:schemeClr val="dk1"/>
                </a:solidFill>
              </a:rPr>
              <a:t>“Reporting for _____, I’m _______” </a:t>
            </a:r>
            <a:br>
              <a:rPr lang="en" sz="2400">
                <a:solidFill>
                  <a:schemeClr val="dk1"/>
                </a:solidFill>
              </a:rPr>
            </a:b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Shape 7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Picking a Topic</a:t>
            </a:r>
          </a:p>
        </p:txBody>
      </p:sp>
      <p:sp>
        <p:nvSpPr>
          <p:cNvPr id="75" name="Shape 75"/>
          <p:cNvSpPr txBox="1"/>
          <p:nvPr>
            <p:ph idx="1" type="body"/>
          </p:nvPr>
        </p:nvSpPr>
        <p:spPr>
          <a:xfrm>
            <a:off x="311700" y="1152475"/>
            <a:ext cx="8520600" cy="1533900"/>
          </a:xfrm>
          <a:prstGeom prst="rect">
            <a:avLst/>
          </a:prstGeom>
        </p:spPr>
        <p:txBody>
          <a:bodyPr anchorCtr="0" anchor="t" bIns="91425" lIns="91425" rIns="91425" tIns="91425">
            <a:noAutofit/>
          </a:bodyPr>
          <a:lstStyle/>
          <a:p>
            <a:pPr lvl="0">
              <a:spcBef>
                <a:spcPts val="0"/>
              </a:spcBef>
              <a:buNone/>
            </a:pPr>
            <a:r>
              <a:rPr lang="en" sz="2400">
                <a:solidFill>
                  <a:srgbClr val="000000"/>
                </a:solidFill>
              </a:rPr>
              <a:t>Because the news is delivered in broadcast form, it’s important that the story lends itself well to the medium. </a:t>
            </a:r>
          </a:p>
          <a:p>
            <a:pPr lvl="0">
              <a:spcBef>
                <a:spcPts val="0"/>
              </a:spcBef>
              <a:buNone/>
            </a:pPr>
            <a:r>
              <a:t/>
            </a:r>
            <a:endParaRPr sz="2400">
              <a:solidFill>
                <a:srgbClr val="000000"/>
              </a:solidFill>
            </a:endParaRPr>
          </a:p>
          <a:p>
            <a:pPr lvl="0" rtl="0">
              <a:spcBef>
                <a:spcPts val="0"/>
              </a:spcBef>
              <a:buNone/>
            </a:pPr>
            <a:r>
              <a:rPr lang="en" sz="2400">
                <a:solidFill>
                  <a:srgbClr val="000000"/>
                </a:solidFill>
              </a:rPr>
              <a:t>When choosing a topic to cover, always make sure that there will be </a:t>
            </a:r>
            <a:r>
              <a:rPr b="1" lang="en" sz="2400">
                <a:solidFill>
                  <a:srgbClr val="000000"/>
                </a:solidFill>
              </a:rPr>
              <a:t>compelling visuals</a:t>
            </a:r>
            <a:r>
              <a:rPr lang="en" sz="2400">
                <a:solidFill>
                  <a:srgbClr val="000000"/>
                </a:solidFill>
              </a:rPr>
              <a:t>, as well as some amount of </a:t>
            </a:r>
            <a:r>
              <a:rPr b="1" lang="en" sz="2400">
                <a:solidFill>
                  <a:srgbClr val="000000"/>
                </a:solidFill>
              </a:rPr>
              <a:t>natural audio</a:t>
            </a:r>
            <a:r>
              <a:rPr lang="en" sz="2400">
                <a:solidFill>
                  <a:srgbClr val="000000"/>
                </a:solidFill>
              </a:rPr>
              <a:t>. </a:t>
            </a:r>
          </a:p>
          <a:p>
            <a:pPr lvl="0" rtl="0">
              <a:spcBef>
                <a:spcPts val="0"/>
              </a:spcBef>
              <a:buNone/>
            </a:pPr>
            <a:r>
              <a:t/>
            </a:r>
            <a:endParaRPr sz="24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sp>
        <p:nvSpPr>
          <p:cNvPr id="311" name="Shape 311"/>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b="1" lang="en" sz="3000"/>
              <a:t>Post Production Editing </a:t>
            </a:r>
          </a:p>
        </p:txBody>
      </p:sp>
      <p:sp>
        <p:nvSpPr>
          <p:cNvPr id="312" name="Shape 312"/>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buNone/>
            </a:pPr>
            <a:r>
              <a:rPr lang="en" sz="2400">
                <a:solidFill>
                  <a:srgbClr val="000000"/>
                </a:solidFill>
              </a:rPr>
              <a:t>Editing the video is what brings the whole thing together - it’s extremely important that your broadcast segment is well-edited. </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Shape 31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latin typeface="Playfair Display"/>
                <a:ea typeface="Playfair Display"/>
                <a:cs typeface="Playfair Display"/>
                <a:sym typeface="Playfair Display"/>
              </a:rPr>
              <a:t>Adobe Premiere Clip Video</a:t>
            </a:r>
          </a:p>
        </p:txBody>
      </p:sp>
      <p:sp>
        <p:nvSpPr>
          <p:cNvPr descr="Download Premiere Clip for Android here: http://www.adobe.com/go/premiereclip_android  Premiere Clip is a free video editor that makes it fast and fun to create quality videos that can be easily shared — or easily opened in Adobe Premiere Pro CC for extra polish.   Simply choose a soundtrack and select the pace — Clip artfully sets your images to the beat of the music. Your video is immediately shareable, or you can move into the Freeform editor to customize further with powerful editing features.  Learn more at http://www.adobe.com/products/premiere-clip.html.  Subscribe: https://www.youtube.com/user/adobecreativecloud?sub_confirmation=1   LET’S CONNECT Facebook: http://facebook.com/adobecreativecloud  Twitter: http://twitter.com/creativecloud  Instagram: http://www.instagram.com/adobecreativecloud/  Adobe Creative Cloud gives you the world's best creative apps so you can turn your brightest ideas into your greatest work across your desktop and mobile devices." id="318" name="Shape 318" title="Adobe Premiere Clip for Android  | Adobe Creative Cloud">
            <a:hlinkClick r:id="rId3"/>
          </p:cNvPr>
          <p:cNvSpPr/>
          <p:nvPr/>
        </p:nvSpPr>
        <p:spPr>
          <a:xfrm>
            <a:off x="2286000" y="1107375"/>
            <a:ext cx="4572000" cy="3429000"/>
          </a:xfrm>
          <a:prstGeom prst="rect">
            <a:avLst/>
          </a:prstGeom>
          <a:blipFill>
            <a:blip r:embed="rId4">
              <a:alphaModFix/>
            </a:blip>
            <a:stretch>
              <a:fillRect/>
            </a:stretch>
          </a:blipFill>
          <a:ln>
            <a:noFill/>
          </a:ln>
        </p:spPr>
      </p:sp>
      <p:sp>
        <p:nvSpPr>
          <p:cNvPr id="319" name="Shape 319"/>
          <p:cNvSpPr txBox="1"/>
          <p:nvPr/>
        </p:nvSpPr>
        <p:spPr>
          <a:xfrm>
            <a:off x="2297850" y="4618175"/>
            <a:ext cx="1872600" cy="270000"/>
          </a:xfrm>
          <a:prstGeom prst="rect">
            <a:avLst/>
          </a:prstGeom>
          <a:noFill/>
          <a:ln>
            <a:noFill/>
          </a:ln>
        </p:spPr>
        <p:txBody>
          <a:bodyPr anchorCtr="0" anchor="t" bIns="91425" lIns="91425" rIns="91425" tIns="91425">
            <a:noAutofit/>
          </a:bodyPr>
          <a:lstStyle/>
          <a:p>
            <a:pPr lvl="0">
              <a:spcBef>
                <a:spcPts val="0"/>
              </a:spcBef>
              <a:buNone/>
            </a:pPr>
            <a:r>
              <a:rPr lang="en" u="sng">
                <a:solidFill>
                  <a:schemeClr val="hlink"/>
                </a:solidFill>
                <a:hlinkClick r:id="rId5"/>
              </a:rPr>
              <a:t>Adobe.com</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Shape 32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b="1" lang="en" sz="3000"/>
              <a:t>Post Production Editing</a:t>
            </a:r>
          </a:p>
        </p:txBody>
      </p:sp>
      <p:sp>
        <p:nvSpPr>
          <p:cNvPr id="325" name="Shape 325"/>
          <p:cNvSpPr txBox="1"/>
          <p:nvPr>
            <p:ph idx="1" type="body"/>
          </p:nvPr>
        </p:nvSpPr>
        <p:spPr>
          <a:xfrm>
            <a:off x="311700" y="1152475"/>
            <a:ext cx="8520600" cy="3666900"/>
          </a:xfrm>
          <a:prstGeom prst="rect">
            <a:avLst/>
          </a:prstGeom>
        </p:spPr>
        <p:txBody>
          <a:bodyPr anchorCtr="0" anchor="t" bIns="91425" lIns="91425" rIns="91425" tIns="91425">
            <a:noAutofit/>
          </a:bodyPr>
          <a:lstStyle/>
          <a:p>
            <a:pPr lvl="0">
              <a:spcBef>
                <a:spcPts val="0"/>
              </a:spcBef>
              <a:buNone/>
            </a:pPr>
            <a:r>
              <a:rPr lang="en" sz="2400">
                <a:solidFill>
                  <a:srgbClr val="000000"/>
                </a:solidFill>
              </a:rPr>
              <a:t>Steps for editing a broadcast video: </a:t>
            </a:r>
          </a:p>
          <a:p>
            <a:pPr indent="-381000" lvl="0" marL="457200" rtl="0">
              <a:spcBef>
                <a:spcPts val="0"/>
              </a:spcBef>
              <a:buClr>
                <a:srgbClr val="000000"/>
              </a:buClr>
              <a:buSzPct val="100000"/>
              <a:buChar char="➢"/>
            </a:pPr>
            <a:r>
              <a:rPr lang="en" sz="2400">
                <a:solidFill>
                  <a:srgbClr val="000000"/>
                </a:solidFill>
              </a:rPr>
              <a:t>Create new event in editing app </a:t>
            </a:r>
          </a:p>
          <a:p>
            <a:pPr indent="-381000" lvl="0" marL="457200" rtl="0">
              <a:spcBef>
                <a:spcPts val="0"/>
              </a:spcBef>
              <a:buClr>
                <a:srgbClr val="000000"/>
              </a:buClr>
              <a:buSzPct val="100000"/>
              <a:buChar char="➢"/>
            </a:pPr>
            <a:r>
              <a:rPr lang="en" sz="2400">
                <a:solidFill>
                  <a:srgbClr val="000000"/>
                </a:solidFill>
              </a:rPr>
              <a:t>Import all footage into the event</a:t>
            </a:r>
          </a:p>
          <a:p>
            <a:pPr indent="-381000" lvl="0" marL="457200" rtl="0">
              <a:spcBef>
                <a:spcPts val="0"/>
              </a:spcBef>
              <a:buClr>
                <a:srgbClr val="000000"/>
              </a:buClr>
              <a:buSzPct val="100000"/>
              <a:buChar char="➢"/>
            </a:pPr>
            <a:r>
              <a:rPr lang="en" sz="2400">
                <a:solidFill>
                  <a:srgbClr val="000000"/>
                </a:solidFill>
              </a:rPr>
              <a:t>Go through interviews, cut what you like and put it into timeline (doesn’t have to be in order yet)</a:t>
            </a:r>
          </a:p>
          <a:p>
            <a:pPr indent="-381000" lvl="0" marL="457200" rtl="0">
              <a:spcBef>
                <a:spcPts val="0"/>
              </a:spcBef>
              <a:buClr>
                <a:srgbClr val="000000"/>
              </a:buClr>
              <a:buSzPct val="100000"/>
              <a:buChar char="➢"/>
            </a:pPr>
            <a:r>
              <a:rPr lang="en" sz="2400">
                <a:solidFill>
                  <a:srgbClr val="000000"/>
                </a:solidFill>
              </a:rPr>
              <a:t>Set up the AUDIO as the backbone</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sp>
        <p:nvSpPr>
          <p:cNvPr id="330" name="Shape 33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b="1" lang="en" sz="3000"/>
              <a:t>Post Production Editing</a:t>
            </a:r>
          </a:p>
        </p:txBody>
      </p:sp>
      <p:sp>
        <p:nvSpPr>
          <p:cNvPr id="331" name="Shape 331"/>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81000" lvl="0" marL="457200" rtl="0">
              <a:spcBef>
                <a:spcPts val="0"/>
              </a:spcBef>
              <a:buClr>
                <a:srgbClr val="000000"/>
              </a:buClr>
              <a:buSzPct val="100000"/>
              <a:buChar char="➢"/>
            </a:pPr>
            <a:r>
              <a:rPr lang="en" sz="2400">
                <a:solidFill>
                  <a:srgbClr val="000000"/>
                </a:solidFill>
              </a:rPr>
              <a:t>Begin sorting through B-roll, and drag clips over audio</a:t>
            </a:r>
          </a:p>
          <a:p>
            <a:pPr indent="-381000" lvl="1" marL="914400" rtl="0">
              <a:spcBef>
                <a:spcPts val="0"/>
              </a:spcBef>
              <a:buClr>
                <a:srgbClr val="000000"/>
              </a:buClr>
              <a:buSzPct val="100000"/>
              <a:buChar char="○"/>
            </a:pPr>
            <a:r>
              <a:rPr lang="en" sz="2400">
                <a:solidFill>
                  <a:srgbClr val="000000"/>
                </a:solidFill>
              </a:rPr>
              <a:t>B-roll should be around 3-5 seconds long </a:t>
            </a:r>
          </a:p>
          <a:p>
            <a:pPr indent="-381000" lvl="1" marL="914400" rtl="0">
              <a:spcBef>
                <a:spcPts val="0"/>
              </a:spcBef>
              <a:buClr>
                <a:srgbClr val="000000"/>
              </a:buClr>
              <a:buSzPct val="100000"/>
              <a:buChar char="○"/>
            </a:pPr>
            <a:r>
              <a:rPr lang="en" sz="2400">
                <a:solidFill>
                  <a:srgbClr val="000000"/>
                </a:solidFill>
              </a:rPr>
              <a:t>Visuals should relate to what is being said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xEl>
                                              <p:pRg end="0" st="0"/>
                                            </p:txEl>
                                          </p:spTgt>
                                        </p:tgtEl>
                                        <p:attrNameLst>
                                          <p:attrName>style.visibility</p:attrName>
                                        </p:attrNameLst>
                                      </p:cBhvr>
                                      <p:to>
                                        <p:strVal val="visible"/>
                                      </p:to>
                                    </p:set>
                                    <p:animEffect filter="fade" transition="in">
                                      <p:cBhvr>
                                        <p:cTn dur="1000"/>
                                        <p:tgtEl>
                                          <p:spTgt spid="33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xEl>
                                              <p:pRg end="1" st="1"/>
                                            </p:txEl>
                                          </p:spTgt>
                                        </p:tgtEl>
                                        <p:attrNameLst>
                                          <p:attrName>style.visibility</p:attrName>
                                        </p:attrNameLst>
                                      </p:cBhvr>
                                      <p:to>
                                        <p:strVal val="visible"/>
                                      </p:to>
                                    </p:set>
                                    <p:animEffect filter="fade" transition="in">
                                      <p:cBhvr>
                                        <p:cTn dur="1000"/>
                                        <p:tgtEl>
                                          <p:spTgt spid="33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xEl>
                                              <p:pRg end="2" st="2"/>
                                            </p:txEl>
                                          </p:spTgt>
                                        </p:tgtEl>
                                        <p:attrNameLst>
                                          <p:attrName>style.visibility</p:attrName>
                                        </p:attrNameLst>
                                      </p:cBhvr>
                                      <p:to>
                                        <p:strVal val="visible"/>
                                      </p:to>
                                    </p:set>
                                    <p:animEffect filter="fade" transition="in">
                                      <p:cBhvr>
                                        <p:cTn dur="1000"/>
                                        <p:tgtEl>
                                          <p:spTgt spid="331">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Shape 336"/>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b="1" lang="en" sz="3000"/>
              <a:t>Post Production Editing</a:t>
            </a:r>
          </a:p>
        </p:txBody>
      </p:sp>
      <p:sp>
        <p:nvSpPr>
          <p:cNvPr id="337" name="Shape 337"/>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81000" lvl="0" marL="457200" rtl="0">
              <a:spcBef>
                <a:spcPts val="0"/>
              </a:spcBef>
              <a:buClr>
                <a:srgbClr val="000000"/>
              </a:buClr>
              <a:buSzPct val="100000"/>
              <a:buChar char="➢"/>
            </a:pPr>
            <a:r>
              <a:rPr lang="en" sz="2400">
                <a:solidFill>
                  <a:srgbClr val="000000"/>
                </a:solidFill>
              </a:rPr>
              <a:t>Once you have all the B-roll placed and everything is in the correct order, go through the interviews and B-roll and make sure all the cuts are clean</a:t>
            </a:r>
          </a:p>
          <a:p>
            <a:pPr indent="-381000" lvl="0" marL="457200" rtl="0">
              <a:spcBef>
                <a:spcPts val="0"/>
              </a:spcBef>
              <a:buClr>
                <a:srgbClr val="000000"/>
              </a:buClr>
              <a:buSzPct val="100000"/>
              <a:buChar char="➢"/>
            </a:pPr>
            <a:r>
              <a:rPr lang="en" sz="2400">
                <a:solidFill>
                  <a:srgbClr val="000000"/>
                </a:solidFill>
              </a:rPr>
              <a:t>Select all B-roll, and lower the volume to 10% (leaves a bit of NAT sound)</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xEl>
                                              <p:pRg end="0" st="0"/>
                                            </p:txEl>
                                          </p:spTgt>
                                        </p:tgtEl>
                                        <p:attrNameLst>
                                          <p:attrName>style.visibility</p:attrName>
                                        </p:attrNameLst>
                                      </p:cBhvr>
                                      <p:to>
                                        <p:strVal val="visible"/>
                                      </p:to>
                                    </p:set>
                                    <p:animEffect filter="fade" transition="in">
                                      <p:cBhvr>
                                        <p:cTn dur="1000"/>
                                        <p:tgtEl>
                                          <p:spTgt spid="33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xEl>
                                              <p:pRg end="1" st="1"/>
                                            </p:txEl>
                                          </p:spTgt>
                                        </p:tgtEl>
                                        <p:attrNameLst>
                                          <p:attrName>style.visibility</p:attrName>
                                        </p:attrNameLst>
                                      </p:cBhvr>
                                      <p:to>
                                        <p:strVal val="visible"/>
                                      </p:to>
                                    </p:set>
                                    <p:animEffect filter="fade" transition="in">
                                      <p:cBhvr>
                                        <p:cTn dur="1000"/>
                                        <p:tgtEl>
                                          <p:spTgt spid="337">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sp>
        <p:nvSpPr>
          <p:cNvPr id="342" name="Shape 342"/>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b="1" lang="en" sz="3000"/>
              <a:t>Uploading and Publishing</a:t>
            </a:r>
          </a:p>
        </p:txBody>
      </p:sp>
      <p:sp>
        <p:nvSpPr>
          <p:cNvPr id="343" name="Shape 343"/>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04800" lvl="0" marL="342900" rtl="0">
              <a:spcBef>
                <a:spcPts val="0"/>
              </a:spcBef>
              <a:buClr>
                <a:srgbClr val="000000"/>
              </a:buClr>
              <a:buSzPct val="100000"/>
              <a:buChar char="➢"/>
            </a:pPr>
            <a:r>
              <a:rPr lang="en" sz="2400"/>
              <a:t>Watch through video at least twice, and fix any errors</a:t>
            </a: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sp>
        <p:nvSpPr>
          <p:cNvPr id="348" name="Shape 34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b="1" lang="en" sz="3000"/>
              <a:t>Uploading and Publishing (tips)</a:t>
            </a:r>
          </a:p>
        </p:txBody>
      </p:sp>
      <p:sp>
        <p:nvSpPr>
          <p:cNvPr id="349" name="Shape 349"/>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81000" lvl="0" marL="457200" rtl="0">
              <a:spcBef>
                <a:spcPts val="0"/>
              </a:spcBef>
              <a:buClr>
                <a:srgbClr val="000000"/>
              </a:buClr>
              <a:buSzPct val="100000"/>
              <a:buChar char="➢"/>
            </a:pPr>
            <a:r>
              <a:rPr lang="en" sz="2400">
                <a:solidFill>
                  <a:srgbClr val="000000"/>
                </a:solidFill>
              </a:rPr>
              <a:t>Upload to YouTube (or other domain) </a:t>
            </a:r>
          </a:p>
          <a:p>
            <a:pPr indent="-381000" lvl="0" marL="457200" rtl="0">
              <a:spcBef>
                <a:spcPts val="0"/>
              </a:spcBef>
              <a:buClr>
                <a:srgbClr val="000000"/>
              </a:buClr>
              <a:buSzPct val="100000"/>
              <a:buChar char="➢"/>
            </a:pPr>
            <a:r>
              <a:rPr lang="en" sz="2400">
                <a:solidFill>
                  <a:srgbClr val="000000"/>
                </a:solidFill>
              </a:rPr>
              <a:t>Give it a headline </a:t>
            </a:r>
          </a:p>
          <a:p>
            <a:pPr indent="-381000" lvl="0" marL="457200" rtl="0">
              <a:spcBef>
                <a:spcPts val="0"/>
              </a:spcBef>
              <a:buClr>
                <a:srgbClr val="000000"/>
              </a:buClr>
              <a:buSzPct val="100000"/>
              <a:buChar char="➢"/>
            </a:pPr>
            <a:r>
              <a:rPr lang="en" sz="2400">
                <a:solidFill>
                  <a:srgbClr val="000000"/>
                </a:solidFill>
              </a:rPr>
              <a:t>Write a brief description </a:t>
            </a:r>
          </a:p>
          <a:p>
            <a:pPr indent="-381000" lvl="1" marL="914400" rtl="0">
              <a:spcBef>
                <a:spcPts val="0"/>
              </a:spcBef>
              <a:buClr>
                <a:srgbClr val="000000"/>
              </a:buClr>
              <a:buSzPct val="100000"/>
              <a:buChar char="○"/>
            </a:pPr>
            <a:r>
              <a:rPr lang="en" sz="2400">
                <a:solidFill>
                  <a:srgbClr val="000000"/>
                </a:solidFill>
              </a:rPr>
              <a:t>Ex: (Reporter name) reports on (event)</a:t>
            </a:r>
          </a:p>
          <a:p>
            <a:pPr indent="-381000" lvl="0" marL="457200" rtl="0">
              <a:spcBef>
                <a:spcPts val="0"/>
              </a:spcBef>
              <a:buClr>
                <a:srgbClr val="000000"/>
              </a:buClr>
              <a:buSzPct val="100000"/>
              <a:buChar char="➢"/>
            </a:pPr>
            <a:r>
              <a:rPr lang="en" sz="2400">
                <a:solidFill>
                  <a:srgbClr val="000000"/>
                </a:solidFill>
              </a:rPr>
              <a:t>Select a custom thumbnail </a:t>
            </a:r>
          </a:p>
          <a:p>
            <a:pPr indent="-381000" lvl="1" marL="914400" rtl="0">
              <a:spcBef>
                <a:spcPts val="0"/>
              </a:spcBef>
              <a:buClr>
                <a:srgbClr val="000000"/>
              </a:buClr>
              <a:buSzPct val="100000"/>
              <a:buChar char="○"/>
            </a:pPr>
            <a:r>
              <a:rPr lang="en" sz="2400">
                <a:solidFill>
                  <a:srgbClr val="000000"/>
                </a:solidFill>
              </a:rPr>
              <a:t>Thumbnail should be the best still from the video, and should be representative of the topic</a:t>
            </a:r>
          </a:p>
          <a:p>
            <a:pPr indent="-381000" lvl="0" marL="457200" rtl="0">
              <a:spcBef>
                <a:spcPts val="0"/>
              </a:spcBef>
              <a:buClr>
                <a:srgbClr val="000000"/>
              </a:buClr>
              <a:buSzPct val="100000"/>
              <a:buChar char="➢"/>
            </a:pPr>
            <a:r>
              <a:rPr lang="en" sz="2400">
                <a:solidFill>
                  <a:srgbClr val="000000"/>
                </a:solidFill>
              </a:rPr>
              <a:t>Disable comments on video </a:t>
            </a:r>
          </a:p>
          <a:p>
            <a:pPr indent="-381000" lvl="0" marL="457200" rtl="0">
              <a:spcBef>
                <a:spcPts val="0"/>
              </a:spcBef>
              <a:buClr>
                <a:srgbClr val="000000"/>
              </a:buClr>
              <a:buSzPct val="100000"/>
              <a:buChar char="➢"/>
            </a:pPr>
            <a:r>
              <a:rPr lang="en" sz="2400">
                <a:solidFill>
                  <a:srgbClr val="000000"/>
                </a:solidFill>
              </a:rPr>
              <a:t>Publish! </a:t>
            </a: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sp>
        <p:nvSpPr>
          <p:cNvPr id="354" name="Shape 35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b="1" lang="en" sz="3000"/>
              <a:t>General Tips</a:t>
            </a:r>
          </a:p>
        </p:txBody>
      </p:sp>
      <p:sp>
        <p:nvSpPr>
          <p:cNvPr id="355" name="Shape 355"/>
          <p:cNvSpPr txBox="1"/>
          <p:nvPr>
            <p:ph idx="1" type="body"/>
          </p:nvPr>
        </p:nvSpPr>
        <p:spPr>
          <a:xfrm>
            <a:off x="311700" y="1152475"/>
            <a:ext cx="8520600" cy="3778500"/>
          </a:xfrm>
          <a:prstGeom prst="rect">
            <a:avLst/>
          </a:prstGeom>
        </p:spPr>
        <p:txBody>
          <a:bodyPr anchorCtr="0" anchor="t" bIns="91425" lIns="91425" rIns="91425" tIns="91425">
            <a:noAutofit/>
          </a:bodyPr>
          <a:lstStyle/>
          <a:p>
            <a:pPr indent="-381000" lvl="0" marL="457200" rtl="0">
              <a:spcBef>
                <a:spcPts val="0"/>
              </a:spcBef>
              <a:buClr>
                <a:srgbClr val="000000"/>
              </a:buClr>
              <a:buSzPct val="100000"/>
              <a:buChar char="➢"/>
            </a:pPr>
            <a:r>
              <a:rPr lang="en" sz="2400">
                <a:solidFill>
                  <a:srgbClr val="000000"/>
                </a:solidFill>
              </a:rPr>
              <a:t>Always double check all equipment before going out to shoot </a:t>
            </a:r>
          </a:p>
          <a:p>
            <a:pPr indent="-381000" lvl="0" marL="457200" rtl="0">
              <a:spcBef>
                <a:spcPts val="0"/>
              </a:spcBef>
              <a:buClr>
                <a:srgbClr val="000000"/>
              </a:buClr>
              <a:buSzPct val="100000"/>
              <a:buChar char="➢"/>
            </a:pPr>
            <a:r>
              <a:rPr lang="en" sz="2400">
                <a:solidFill>
                  <a:srgbClr val="000000"/>
                </a:solidFill>
              </a:rPr>
              <a:t>It’s okay to ask someone to move out of the way of a shot, or request that a subject repeat something in an interview</a:t>
            </a:r>
          </a:p>
          <a:p>
            <a:pPr indent="-381000" lvl="0" marL="457200" rtl="0">
              <a:spcBef>
                <a:spcPts val="0"/>
              </a:spcBef>
              <a:buClr>
                <a:srgbClr val="000000"/>
              </a:buClr>
              <a:buSzPct val="100000"/>
              <a:buChar char="➢"/>
            </a:pPr>
            <a:r>
              <a:rPr lang="en" sz="2400">
                <a:solidFill>
                  <a:srgbClr val="000000"/>
                </a:solidFill>
              </a:rPr>
              <a:t>Pay attention to lighting and background audio </a:t>
            </a:r>
          </a:p>
          <a:p>
            <a:pPr indent="-381000" lvl="0" marL="457200" rtl="0">
              <a:spcBef>
                <a:spcPts val="0"/>
              </a:spcBef>
              <a:buClr>
                <a:srgbClr val="000000"/>
              </a:buClr>
              <a:buSzPct val="100000"/>
              <a:buChar char="➢"/>
            </a:pPr>
            <a:r>
              <a:rPr lang="en" sz="2400">
                <a:solidFill>
                  <a:srgbClr val="000000"/>
                </a:solidFill>
              </a:rPr>
              <a:t>Video should be published shortly after event (the whole video can be shot, edited, and published in one day if done correctly) </a:t>
            </a: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 name="Shape 359"/>
        <p:cNvGrpSpPr/>
        <p:nvPr/>
      </p:nvGrpSpPr>
      <p:grpSpPr>
        <a:xfrm>
          <a:off x="0" y="0"/>
          <a:ext cx="0" cy="0"/>
          <a:chOff x="0" y="0"/>
          <a:chExt cx="0" cy="0"/>
        </a:xfrm>
      </p:grpSpPr>
      <p:sp>
        <p:nvSpPr>
          <p:cNvPr id="360" name="Shape 36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b="1" lang="en" sz="3000"/>
              <a:t>Other </a:t>
            </a:r>
            <a:r>
              <a:rPr b="1" lang="en" sz="3000"/>
              <a:t>Online Editing Apps</a:t>
            </a:r>
          </a:p>
        </p:txBody>
      </p:sp>
      <p:sp>
        <p:nvSpPr>
          <p:cNvPr id="361" name="Shape 361"/>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sz="2400" u="sng">
                <a:solidFill>
                  <a:schemeClr val="hlink"/>
                </a:solidFill>
                <a:hlinkClick r:id="rId3"/>
              </a:rPr>
              <a:t>Adobe Premiere Clip</a:t>
            </a:r>
            <a:r>
              <a:rPr lang="en" sz="2400"/>
              <a:t> </a:t>
            </a:r>
            <a:r>
              <a:rPr lang="en" sz="2400">
                <a:solidFill>
                  <a:srgbClr val="000000"/>
                </a:solidFill>
              </a:rPr>
              <a:t>(free for Android and iOS)</a:t>
            </a:r>
          </a:p>
          <a:p>
            <a:pPr lvl="0">
              <a:spcBef>
                <a:spcPts val="0"/>
              </a:spcBef>
              <a:buNone/>
            </a:pPr>
            <a:r>
              <a:rPr lang="en" sz="2400" u="sng">
                <a:solidFill>
                  <a:schemeClr val="hlink"/>
                </a:solidFill>
                <a:hlinkClick r:id="rId4"/>
              </a:rPr>
              <a:t>Videoshop </a:t>
            </a:r>
            <a:r>
              <a:rPr lang="en" sz="2400">
                <a:solidFill>
                  <a:srgbClr val="000000"/>
                </a:solidFill>
              </a:rPr>
              <a:t>(free for Android)</a:t>
            </a:r>
          </a:p>
          <a:p>
            <a:pPr lvl="0">
              <a:spcBef>
                <a:spcPts val="0"/>
              </a:spcBef>
              <a:buNone/>
            </a:pPr>
            <a:r>
              <a:rPr lang="en" sz="2400" u="sng">
                <a:solidFill>
                  <a:schemeClr val="hlink"/>
                </a:solidFill>
                <a:hlinkClick r:id="rId5"/>
              </a:rPr>
              <a:t>VQuick </a:t>
            </a:r>
            <a:r>
              <a:rPr lang="en" sz="2400">
                <a:solidFill>
                  <a:srgbClr val="000000"/>
                </a:solidFill>
              </a:rPr>
              <a:t>(free for iOS and Android (but you have to pay for the good stuff)</a:t>
            </a:r>
          </a:p>
          <a:p>
            <a:pPr lvl="0">
              <a:spcBef>
                <a:spcPts val="0"/>
              </a:spcBef>
              <a:buNone/>
            </a:pPr>
            <a:r>
              <a:rPr lang="en" sz="2400" u="sng">
                <a:solidFill>
                  <a:schemeClr val="hlink"/>
                </a:solidFill>
                <a:hlinkClick r:id="rId6"/>
              </a:rPr>
              <a:t>iMovie</a:t>
            </a:r>
            <a:r>
              <a:rPr lang="en" sz="2400">
                <a:solidFill>
                  <a:srgbClr val="000000"/>
                </a:solidFill>
              </a:rPr>
              <a:t> </a:t>
            </a:r>
            <a:r>
              <a:rPr lang="en" sz="2400">
                <a:solidFill>
                  <a:srgbClr val="000000"/>
                </a:solidFill>
              </a:rPr>
              <a:t>(free for iOS)</a:t>
            </a:r>
          </a:p>
          <a:p>
            <a:pPr lvl="0">
              <a:spcBef>
                <a:spcPts val="0"/>
              </a:spcBef>
              <a:buNone/>
            </a:pPr>
            <a:r>
              <a:rPr lang="en" sz="2400" u="sng">
                <a:solidFill>
                  <a:schemeClr val="hlink"/>
                </a:solidFill>
                <a:hlinkClick r:id="rId7"/>
              </a:rPr>
              <a:t>WeVideo</a:t>
            </a:r>
            <a:r>
              <a:rPr lang="en" sz="2400">
                <a:solidFill>
                  <a:srgbClr val="000000"/>
                </a:solidFill>
              </a:rPr>
              <a:t> (free but very limited)</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Shape 80"/>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b="1" lang="en" sz="3200"/>
              <a:t>Checking in - tell the person next to you...</a:t>
            </a:r>
          </a:p>
        </p:txBody>
      </p:sp>
      <p:sp>
        <p:nvSpPr>
          <p:cNvPr id="81" name="Shape 81"/>
          <p:cNvSpPr txBox="1"/>
          <p:nvPr/>
        </p:nvSpPr>
        <p:spPr>
          <a:xfrm>
            <a:off x="354000" y="1063375"/>
            <a:ext cx="8520600" cy="1164300"/>
          </a:xfrm>
          <a:prstGeom prst="rect">
            <a:avLst/>
          </a:prstGeom>
          <a:noFill/>
          <a:ln>
            <a:noFill/>
          </a:ln>
        </p:spPr>
        <p:txBody>
          <a:bodyPr anchorCtr="0" anchor="t" bIns="91425" lIns="91425" rIns="91425" tIns="91425">
            <a:noAutofit/>
          </a:bodyPr>
          <a:lstStyle/>
          <a:p>
            <a:pPr indent="-381000" lvl="0" marL="457200" marR="0" rtl="0" algn="l">
              <a:lnSpc>
                <a:spcPct val="115000"/>
              </a:lnSpc>
              <a:spcBef>
                <a:spcPts val="0"/>
              </a:spcBef>
              <a:spcAft>
                <a:spcPts val="1600"/>
              </a:spcAft>
              <a:buClr>
                <a:srgbClr val="000000"/>
              </a:buClr>
              <a:buSzPct val="100000"/>
              <a:buFont typeface="Arial"/>
              <a:buChar char="➢"/>
            </a:pPr>
            <a:r>
              <a:rPr lang="en" sz="2400"/>
              <a:t>What kind of stories would be best complemented by a quick cell phone video?</a:t>
            </a:r>
          </a:p>
          <a:p>
            <a:pPr lvl="0" rtl="0">
              <a:spcBef>
                <a:spcPts val="0"/>
              </a:spcBef>
              <a:buNone/>
            </a:pPr>
            <a:r>
              <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Shape 86"/>
          <p:cNvSpPr txBox="1"/>
          <p:nvPr>
            <p:ph type="title"/>
          </p:nvPr>
        </p:nvSpPr>
        <p:spPr>
          <a:xfrm>
            <a:off x="311700" y="216425"/>
            <a:ext cx="8520600" cy="572700"/>
          </a:xfrm>
          <a:prstGeom prst="rect">
            <a:avLst/>
          </a:prstGeom>
        </p:spPr>
        <p:txBody>
          <a:bodyPr anchorCtr="0" anchor="t" bIns="91425" lIns="91425" rIns="91425" tIns="91425">
            <a:noAutofit/>
          </a:bodyPr>
          <a:lstStyle/>
          <a:p>
            <a:pPr lvl="0" rtl="0">
              <a:spcBef>
                <a:spcPts val="0"/>
              </a:spcBef>
              <a:buNone/>
            </a:pPr>
            <a:r>
              <a:rPr b="1" lang="en"/>
              <a:t>Picking a Topic</a:t>
            </a:r>
          </a:p>
        </p:txBody>
      </p:sp>
      <p:sp>
        <p:nvSpPr>
          <p:cNvPr id="87" name="Shape 87"/>
          <p:cNvSpPr txBox="1"/>
          <p:nvPr/>
        </p:nvSpPr>
        <p:spPr>
          <a:xfrm>
            <a:off x="227150" y="967287"/>
            <a:ext cx="4802700" cy="847200"/>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None/>
            </a:pPr>
            <a:r>
              <a:rPr b="1" lang="en"/>
              <a:t>Good</a:t>
            </a:r>
            <a:r>
              <a:rPr lang="en"/>
              <a:t> - a local concert. Relates to the school, videographer can get great, dynamic visuals of the performers and audience, lends itself well to NAT sound.</a:t>
            </a:r>
          </a:p>
        </p:txBody>
      </p:sp>
      <p:sp>
        <p:nvSpPr>
          <p:cNvPr id="88" name="Shape 88"/>
          <p:cNvSpPr txBox="1"/>
          <p:nvPr/>
        </p:nvSpPr>
        <p:spPr>
          <a:xfrm>
            <a:off x="5114400" y="880200"/>
            <a:ext cx="3717900" cy="1270800"/>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None/>
            </a:pPr>
            <a:r>
              <a:rPr b="1" lang="en"/>
              <a:t>Bad</a:t>
            </a:r>
            <a:r>
              <a:rPr lang="en"/>
              <a:t> - new school-wide testing. Visuals are bland and static, audio is practically nonexistent. Although it could be a good story, it won’t make for a very interesting video. </a:t>
            </a:r>
          </a:p>
        </p:txBody>
      </p:sp>
      <p:sp>
        <p:nvSpPr>
          <p:cNvPr id="89" name="Shape 89"/>
          <p:cNvSpPr txBox="1"/>
          <p:nvPr/>
        </p:nvSpPr>
        <p:spPr>
          <a:xfrm>
            <a:off x="152400" y="4117475"/>
            <a:ext cx="4275900" cy="373200"/>
          </a:xfrm>
          <a:prstGeom prst="rect">
            <a:avLst/>
          </a:prstGeom>
          <a:noFill/>
          <a:ln>
            <a:noFill/>
          </a:ln>
        </p:spPr>
        <p:txBody>
          <a:bodyPr anchorCtr="0" anchor="ctr" bIns="91425" lIns="91425" rIns="91425" tIns="91425">
            <a:noAutofit/>
          </a:bodyPr>
          <a:lstStyle/>
          <a:p>
            <a:pPr lvl="0" rtl="0">
              <a:spcBef>
                <a:spcPts val="0"/>
              </a:spcBef>
              <a:buNone/>
            </a:pPr>
            <a:r>
              <a:rPr lang="en" sz="800">
                <a:solidFill>
                  <a:srgbClr val="444444"/>
                </a:solidFill>
                <a:highlight>
                  <a:srgbClr val="FFFFFF"/>
                </a:highlight>
                <a:latin typeface="Helvetica Neue"/>
                <a:ea typeface="Helvetica Neue"/>
                <a:cs typeface="Helvetica Neue"/>
                <a:sym typeface="Helvetica Neue"/>
              </a:rPr>
              <a:t>(U.S. Air Force photo by Airman 1st Class Mya M. Crosby/Released) </a:t>
            </a:r>
          </a:p>
        </p:txBody>
      </p:sp>
      <p:pic>
        <p:nvPicPr>
          <p:cNvPr id="90" name="Shape 90"/>
          <p:cNvPicPr preferRelativeResize="0"/>
          <p:nvPr/>
        </p:nvPicPr>
        <p:blipFill>
          <a:blip r:embed="rId3">
            <a:alphaModFix/>
          </a:blip>
          <a:stretch>
            <a:fillRect/>
          </a:stretch>
        </p:blipFill>
        <p:spPr>
          <a:xfrm>
            <a:off x="152400" y="1966887"/>
            <a:ext cx="3601649" cy="2150586"/>
          </a:xfrm>
          <a:prstGeom prst="rect">
            <a:avLst/>
          </a:prstGeom>
          <a:noFill/>
          <a:ln>
            <a:noFill/>
          </a:ln>
        </p:spPr>
      </p:pic>
      <p:pic>
        <p:nvPicPr>
          <p:cNvPr id="91" name="Shape 91"/>
          <p:cNvPicPr preferRelativeResize="0"/>
          <p:nvPr/>
        </p:nvPicPr>
        <p:blipFill rotWithShape="1">
          <a:blip r:embed="rId4">
            <a:alphaModFix/>
          </a:blip>
          <a:srcRect b="29438" l="0" r="0" t="0"/>
          <a:stretch/>
        </p:blipFill>
        <p:spPr>
          <a:xfrm>
            <a:off x="5210850" y="2242071"/>
            <a:ext cx="2211003" cy="2080196"/>
          </a:xfrm>
          <a:prstGeom prst="rect">
            <a:avLst/>
          </a:prstGeom>
          <a:noFill/>
          <a:ln>
            <a:noFill/>
          </a:ln>
        </p:spPr>
      </p:pic>
      <p:sp>
        <p:nvSpPr>
          <p:cNvPr id="92" name="Shape 92"/>
          <p:cNvSpPr txBox="1"/>
          <p:nvPr/>
        </p:nvSpPr>
        <p:spPr>
          <a:xfrm>
            <a:off x="5210850" y="4413350"/>
            <a:ext cx="4275900" cy="373200"/>
          </a:xfrm>
          <a:prstGeom prst="rect">
            <a:avLst/>
          </a:prstGeom>
          <a:noFill/>
          <a:ln>
            <a:noFill/>
          </a:ln>
        </p:spPr>
        <p:txBody>
          <a:bodyPr anchorCtr="0" anchor="ctr" bIns="91425" lIns="91425" rIns="91425" tIns="91425">
            <a:noAutofit/>
          </a:bodyPr>
          <a:lstStyle/>
          <a:p>
            <a:pPr lvl="0" rtl="0">
              <a:spcBef>
                <a:spcPts val="0"/>
              </a:spcBef>
              <a:buNone/>
            </a:pPr>
            <a:r>
              <a:rPr lang="en" sz="800">
                <a:solidFill>
                  <a:srgbClr val="444444"/>
                </a:solidFill>
                <a:highlight>
                  <a:srgbClr val="FFFFFF"/>
                </a:highlight>
                <a:latin typeface="Helvetica Neue"/>
                <a:ea typeface="Helvetica Neue"/>
                <a:cs typeface="Helvetica Neue"/>
                <a:sym typeface="Helvetica Neue"/>
              </a:rPr>
              <a:t>(Photo by Shira Stein / Scot Scoop News / used with permission)</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Shape 9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b="1" lang="en"/>
              <a:t>Preparation - gear needs</a:t>
            </a:r>
          </a:p>
        </p:txBody>
      </p:sp>
      <p:sp>
        <p:nvSpPr>
          <p:cNvPr id="98" name="Shape 98"/>
          <p:cNvSpPr txBox="1"/>
          <p:nvPr>
            <p:ph idx="1" type="body"/>
          </p:nvPr>
        </p:nvSpPr>
        <p:spPr>
          <a:xfrm>
            <a:off x="311700" y="1152475"/>
            <a:ext cx="5632800" cy="3693300"/>
          </a:xfrm>
          <a:prstGeom prst="rect">
            <a:avLst/>
          </a:prstGeom>
        </p:spPr>
        <p:txBody>
          <a:bodyPr anchorCtr="0" anchor="t" bIns="91425" lIns="91425" rIns="91425" tIns="91425">
            <a:noAutofit/>
          </a:bodyPr>
          <a:lstStyle/>
          <a:p>
            <a:pPr indent="-381000" lvl="0" marL="457200" rtl="0">
              <a:spcBef>
                <a:spcPts val="0"/>
              </a:spcBef>
              <a:buClr>
                <a:srgbClr val="000000"/>
              </a:buClr>
              <a:buSzPct val="100000"/>
              <a:buChar char="➢"/>
            </a:pPr>
            <a:r>
              <a:rPr lang="en" sz="2400">
                <a:solidFill>
                  <a:srgbClr val="000000"/>
                </a:solidFill>
              </a:rPr>
              <a:t>Mic - for interviews, a clip on </a:t>
            </a:r>
            <a:r>
              <a:rPr b="1" lang="en" sz="2400">
                <a:solidFill>
                  <a:srgbClr val="000000"/>
                </a:solidFill>
              </a:rPr>
              <a:t>lavalier mic</a:t>
            </a:r>
            <a:r>
              <a:rPr lang="en" sz="2400">
                <a:solidFill>
                  <a:srgbClr val="000000"/>
                </a:solidFill>
              </a:rPr>
              <a:t> works best. Make sure the interviewee puts the cord under their shirt, so it doesn’t show.</a:t>
            </a:r>
          </a:p>
          <a:p>
            <a:pPr lvl="0" rtl="0">
              <a:spcBef>
                <a:spcPts val="0"/>
              </a:spcBef>
              <a:buNone/>
            </a:pPr>
            <a:r>
              <a:t/>
            </a:r>
            <a:endParaRPr sz="2400">
              <a:solidFill>
                <a:srgbClr val="000000"/>
              </a:solidFill>
            </a:endParaRPr>
          </a:p>
          <a:p>
            <a:pPr indent="-381000" lvl="0" marL="457200" rtl="0">
              <a:spcBef>
                <a:spcPts val="0"/>
              </a:spcBef>
              <a:buClr>
                <a:srgbClr val="000000"/>
              </a:buClr>
              <a:buSzPct val="100000"/>
              <a:buChar char="➢"/>
            </a:pPr>
            <a:r>
              <a:rPr lang="en" sz="2400">
                <a:solidFill>
                  <a:srgbClr val="000000"/>
                </a:solidFill>
              </a:rPr>
              <a:t>If you can’t - be very aware of </a:t>
            </a:r>
            <a:r>
              <a:rPr lang="en" sz="2400">
                <a:solidFill>
                  <a:srgbClr val="000000"/>
                </a:solidFill>
              </a:rPr>
              <a:t>ambient</a:t>
            </a:r>
            <a:r>
              <a:rPr lang="en" sz="2400">
                <a:solidFill>
                  <a:srgbClr val="000000"/>
                </a:solidFill>
              </a:rPr>
              <a:t> noise</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Shape 103"/>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b="1" lang="en"/>
              <a:t>Set up</a:t>
            </a:r>
          </a:p>
        </p:txBody>
      </p:sp>
      <p:sp>
        <p:nvSpPr>
          <p:cNvPr id="104" name="Shape 104"/>
          <p:cNvSpPr txBox="1"/>
          <p:nvPr/>
        </p:nvSpPr>
        <p:spPr>
          <a:xfrm>
            <a:off x="311700" y="1108187"/>
            <a:ext cx="8520600" cy="1508400"/>
          </a:xfrm>
          <a:prstGeom prst="rect">
            <a:avLst/>
          </a:prstGeom>
          <a:noFill/>
          <a:ln>
            <a:noFill/>
          </a:ln>
        </p:spPr>
        <p:txBody>
          <a:bodyPr anchorCtr="0" anchor="t" bIns="91425" lIns="91425" rIns="91425" tIns="91425">
            <a:noAutofit/>
          </a:bodyPr>
          <a:lstStyle/>
          <a:p>
            <a:pPr indent="-381000" lvl="0" marL="457200" rtl="0">
              <a:lnSpc>
                <a:spcPct val="115000"/>
              </a:lnSpc>
              <a:spcBef>
                <a:spcPts val="0"/>
              </a:spcBef>
              <a:spcAft>
                <a:spcPts val="1600"/>
              </a:spcAft>
              <a:buClr>
                <a:schemeClr val="accent3"/>
              </a:buClr>
              <a:buSzPct val="100000"/>
              <a:buFont typeface="Arial"/>
              <a:buChar char="➢"/>
            </a:pPr>
            <a:r>
              <a:rPr lang="en" sz="2400">
                <a:solidFill>
                  <a:schemeClr val="dk1"/>
                </a:solidFill>
              </a:rPr>
              <a:t>When shooting, get approximately 5 seconds of silent noise at the beginning and end of the interview (you will probably cut this later).</a:t>
            </a:r>
          </a:p>
          <a:p>
            <a:pPr lvl="0" rtl="0">
              <a:spcBef>
                <a:spcPts val="0"/>
              </a:spcBef>
              <a:buNone/>
            </a:pPr>
            <a:r>
              <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Shape 10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b="1" lang="en" sz="3000"/>
              <a:t>Set up</a:t>
            </a:r>
          </a:p>
        </p:txBody>
      </p:sp>
      <p:sp>
        <p:nvSpPr>
          <p:cNvPr id="110" name="Shape 110"/>
          <p:cNvSpPr txBox="1"/>
          <p:nvPr/>
        </p:nvSpPr>
        <p:spPr>
          <a:xfrm>
            <a:off x="311700" y="1108200"/>
            <a:ext cx="4335300" cy="1508400"/>
          </a:xfrm>
          <a:prstGeom prst="rect">
            <a:avLst/>
          </a:prstGeom>
          <a:noFill/>
          <a:ln>
            <a:noFill/>
          </a:ln>
        </p:spPr>
        <p:txBody>
          <a:bodyPr anchorCtr="0" anchor="t" bIns="91425" lIns="91425" rIns="91425" tIns="91425">
            <a:noAutofit/>
          </a:bodyPr>
          <a:lstStyle/>
          <a:p>
            <a:pPr indent="-381000" lvl="0" marL="457200" rtl="0">
              <a:lnSpc>
                <a:spcPct val="115000"/>
              </a:lnSpc>
              <a:spcBef>
                <a:spcPts val="0"/>
              </a:spcBef>
              <a:spcAft>
                <a:spcPts val="1600"/>
              </a:spcAft>
              <a:buClr>
                <a:srgbClr val="000000"/>
              </a:buClr>
              <a:buSzPct val="100000"/>
              <a:buFont typeface="Arial"/>
              <a:buChar char="➢"/>
            </a:pPr>
            <a:r>
              <a:rPr lang="en" sz="2400"/>
              <a:t>Tripod - use a tripod for interviews. It doesn’t have to be fancy, just something that works.  </a:t>
            </a:r>
          </a:p>
          <a:p>
            <a:pPr lvl="0" rtl="0">
              <a:lnSpc>
                <a:spcPct val="115000"/>
              </a:lnSpc>
              <a:spcBef>
                <a:spcPts val="0"/>
              </a:spcBef>
              <a:spcAft>
                <a:spcPts val="1600"/>
              </a:spcAft>
              <a:buNone/>
            </a:pPr>
            <a:r>
              <a:t/>
            </a:r>
            <a:endParaRPr sz="2400"/>
          </a:p>
          <a:p>
            <a:pPr indent="-381000" lvl="0" marL="457200" rtl="0">
              <a:lnSpc>
                <a:spcPct val="115000"/>
              </a:lnSpc>
              <a:spcBef>
                <a:spcPts val="0"/>
              </a:spcBef>
              <a:spcAft>
                <a:spcPts val="1600"/>
              </a:spcAft>
              <a:buClr>
                <a:schemeClr val="accent3"/>
              </a:buClr>
              <a:buSzPct val="100000"/>
              <a:buFont typeface="Arial"/>
              <a:buChar char="➢"/>
            </a:pPr>
            <a:r>
              <a:rPr lang="en" sz="2400"/>
              <a:t>If you can’t - make sure to balance the camera so it isn’t bobbing or shaking.</a:t>
            </a:r>
          </a:p>
          <a:p>
            <a:pPr lvl="0">
              <a:spcBef>
                <a:spcPts val="0"/>
              </a:spcBef>
              <a:buNone/>
            </a:pPr>
            <a:r>
              <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