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9144000"/>
  <p:notesSz cx="6858000" cy="9144000"/>
  <p:embeddedFontLst>
    <p:embeddedFont>
      <p:font typeface="Garamond"/>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aramon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7.xml"/><Relationship Id="rId33" Type="http://schemas.openxmlformats.org/officeDocument/2006/relationships/font" Target="fonts/HelveticaNeue-regular.fntdata"/><Relationship Id="rId10" Type="http://schemas.openxmlformats.org/officeDocument/2006/relationships/slide" Target="slides/slide6.xml"/><Relationship Id="rId32" Type="http://schemas.openxmlformats.org/officeDocument/2006/relationships/font" Target="fonts/Garamond-boldItalic.fntdata"/><Relationship Id="rId13" Type="http://schemas.openxmlformats.org/officeDocument/2006/relationships/slide" Target="slides/slide9.xml"/><Relationship Id="rId35" Type="http://schemas.openxmlformats.org/officeDocument/2006/relationships/font" Target="fonts/HelveticaNeue-italic.fntdata"/><Relationship Id="rId12" Type="http://schemas.openxmlformats.org/officeDocument/2006/relationships/slide" Target="slides/slide8.xml"/><Relationship Id="rId34" Type="http://schemas.openxmlformats.org/officeDocument/2006/relationships/font" Target="fonts/HelveticaNeue-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HelveticaNeue-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 name="Shape 24"/>
        <p:cNvGrpSpPr/>
        <p:nvPr/>
      </p:nvGrpSpPr>
      <p:grpSpPr>
        <a:xfrm>
          <a:off x="0" y="0"/>
          <a:ext cx="0" cy="0"/>
          <a:chOff x="0" y="0"/>
          <a:chExt cx="0" cy="0"/>
        </a:xfrm>
      </p:grpSpPr>
      <p:sp>
        <p:nvSpPr>
          <p:cNvPr id="25" name="Shape 2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6" name="Shape 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5" name="Shape 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 name="Shape 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7" name="Shape 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5" name="Shape 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2111123"/>
            <a:ext cx="7772400" cy="1546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0" name="Shape 10"/>
          <p:cNvSpPr txBox="1"/>
          <p:nvPr>
            <p:ph idx="1" type="subTitle"/>
          </p:nvPr>
        </p:nvSpPr>
        <p:spPr>
          <a:xfrm>
            <a:off x="685800" y="3786737"/>
            <a:ext cx="7772400" cy="1046400"/>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x="0" y="0"/>
          <a:ext cx="0" cy="0"/>
          <a:chOff x="0" y="0"/>
          <a:chExt cx="0" cy="0"/>
        </a:xfrm>
      </p:grpSpPr>
      <p:sp>
        <p:nvSpPr>
          <p:cNvPr id="12" name="Shape 12"/>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 name="Shape 13"/>
          <p:cNvSpPr txBox="1"/>
          <p:nvPr>
            <p:ph idx="1" type="body"/>
          </p:nvPr>
        </p:nvSpPr>
        <p:spPr>
          <a:xfrm>
            <a:off x="457200" y="1600200"/>
            <a:ext cx="82296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4" name="Shape 14"/>
        <p:cNvGrpSpPr/>
        <p:nvPr/>
      </p:nvGrpSpPr>
      <p:grpSpPr>
        <a:xfrm>
          <a:off x="0" y="0"/>
          <a:ext cx="0" cy="0"/>
          <a:chOff x="0" y="0"/>
          <a:chExt cx="0" cy="0"/>
        </a:xfrm>
      </p:grpSpPr>
      <p:sp>
        <p:nvSpPr>
          <p:cNvPr id="15" name="Shape 15"/>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 type="body"/>
          </p:nvPr>
        </p:nvSpPr>
        <p:spPr>
          <a:xfrm>
            <a:off x="457200" y="1600200"/>
            <a:ext cx="39945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7" name="Shape 17"/>
          <p:cNvSpPr txBox="1"/>
          <p:nvPr>
            <p:ph idx="2" type="body"/>
          </p:nvPr>
        </p:nvSpPr>
        <p:spPr>
          <a:xfrm>
            <a:off x="4692273" y="1600200"/>
            <a:ext cx="39945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0" name="Shape 20"/>
        <p:cNvGrpSpPr/>
        <p:nvPr/>
      </p:nvGrpSpPr>
      <p:grpSpPr>
        <a:xfrm>
          <a:off x="0" y="0"/>
          <a:ext cx="0" cy="0"/>
          <a:chOff x="0" y="0"/>
          <a:chExt cx="0" cy="0"/>
        </a:xfrm>
      </p:grpSpPr>
      <p:sp>
        <p:nvSpPr>
          <p:cNvPr id="21" name="Shape 21"/>
          <p:cNvSpPr txBox="1"/>
          <p:nvPr>
            <p:ph idx="1" type="body"/>
          </p:nvPr>
        </p:nvSpPr>
        <p:spPr>
          <a:xfrm>
            <a:off x="457200" y="5875078"/>
            <a:ext cx="8229600" cy="692700"/>
          </a:xfrm>
          <a:prstGeom prst="rect">
            <a:avLst/>
          </a:prstGeom>
        </p:spPr>
        <p:txBody>
          <a:bodyPr anchorCtr="0" anchor="t" bIns="91425" lIns="91425" rIns="91425" tIns="91425"/>
          <a:lstStyle>
            <a:lvl1pPr lvl="0"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JEA">
    <p:bg>
      <p:bgPr>
        <a:solidFill>
          <a:schemeClr val="lt1"/>
        </a:solidFill>
      </p:bgPr>
    </p:bg>
    <p:spTree>
      <p:nvGrpSpPr>
        <p:cNvPr id="23"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nysd.uscourts.gov/cases/show.php?db=special&amp;id=25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ocs.google.com/document/d/1Ez5wOyK7VCcWoIhzFQCy7V1ENtgpxZvK3K7zZrc9eSo/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png"/><Relationship Id="rId4" Type="http://schemas.openxmlformats.org/officeDocument/2006/relationships/image" Target="../media/image01.png"/><Relationship Id="rId5"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 name="Shape 27"/>
        <p:cNvGrpSpPr/>
        <p:nvPr/>
      </p:nvGrpSpPr>
      <p:grpSpPr>
        <a:xfrm>
          <a:off x="0" y="0"/>
          <a:ext cx="0" cy="0"/>
          <a:chOff x="0" y="0"/>
          <a:chExt cx="0" cy="0"/>
        </a:xfrm>
      </p:grpSpPr>
      <p:pic>
        <p:nvPicPr>
          <p:cNvPr id="28" name="Shape 28"/>
          <p:cNvPicPr preferRelativeResize="0"/>
          <p:nvPr/>
        </p:nvPicPr>
        <p:blipFill>
          <a:blip r:embed="rId3">
            <a:alphaModFix/>
          </a:blip>
          <a:stretch>
            <a:fillRect/>
          </a:stretch>
        </p:blipFill>
        <p:spPr>
          <a:xfrm>
            <a:off x="0" y="60157"/>
            <a:ext cx="9144001" cy="6737685"/>
          </a:xfrm>
          <a:prstGeom prst="rect">
            <a:avLst/>
          </a:prstGeom>
          <a:noFill/>
          <a:ln>
            <a:noFill/>
          </a:ln>
        </p:spPr>
      </p:pic>
      <p:sp>
        <p:nvSpPr>
          <p:cNvPr id="29" name="Shape 29"/>
          <p:cNvSpPr txBox="1"/>
          <p:nvPr/>
        </p:nvSpPr>
        <p:spPr>
          <a:xfrm>
            <a:off x="-12750" y="1766775"/>
            <a:ext cx="9144000" cy="3693300"/>
          </a:xfrm>
          <a:prstGeom prst="rect">
            <a:avLst/>
          </a:prstGeom>
          <a:noFill/>
          <a:ln>
            <a:noFill/>
          </a:ln>
        </p:spPr>
        <p:txBody>
          <a:bodyPr anchorCtr="0" anchor="ctr" bIns="91425" lIns="91425" rIns="91425" tIns="91425">
            <a:noAutofit/>
          </a:bodyPr>
          <a:lstStyle/>
          <a:p>
            <a:pPr lvl="0" rtl="0" algn="ctr">
              <a:spcBef>
                <a:spcPts val="0"/>
              </a:spcBef>
              <a:buNone/>
            </a:pPr>
            <a:r>
              <a:t/>
            </a:r>
            <a:endParaRPr sz="9600">
              <a:latin typeface="Garamond"/>
              <a:ea typeface="Garamond"/>
              <a:cs typeface="Garamond"/>
              <a:sym typeface="Garamond"/>
            </a:endParaRPr>
          </a:p>
          <a:p>
            <a:pPr lvl="0" rtl="0" algn="ctr">
              <a:spcBef>
                <a:spcPts val="0"/>
              </a:spcBef>
              <a:buNone/>
            </a:pPr>
            <a:r>
              <a:rPr lang="en-US" sz="9600">
                <a:latin typeface="Garamond"/>
                <a:ea typeface="Garamond"/>
                <a:cs typeface="Garamond"/>
                <a:sym typeface="Garamond"/>
              </a:rPr>
              <a:t>in the Era</a:t>
            </a:r>
          </a:p>
          <a:p>
            <a:pPr lvl="0" algn="ctr">
              <a:spcBef>
                <a:spcPts val="0"/>
              </a:spcBef>
              <a:buNone/>
            </a:pPr>
            <a:r>
              <a:t/>
            </a:r>
            <a:endParaRPr sz="9600">
              <a:latin typeface="Garamond"/>
              <a:ea typeface="Garamond"/>
              <a:cs typeface="Garamond"/>
              <a:sym typeface="Garamond"/>
            </a:endParaRPr>
          </a:p>
        </p:txBody>
      </p:sp>
      <p:sp>
        <p:nvSpPr>
          <p:cNvPr id="30" name="Shape 30"/>
          <p:cNvSpPr txBox="1"/>
          <p:nvPr/>
        </p:nvSpPr>
        <p:spPr>
          <a:xfrm>
            <a:off x="-12750" y="5555600"/>
            <a:ext cx="9144000" cy="1321500"/>
          </a:xfrm>
          <a:prstGeom prst="rect">
            <a:avLst/>
          </a:prstGeom>
          <a:noFill/>
          <a:ln>
            <a:noFill/>
          </a:ln>
        </p:spPr>
        <p:txBody>
          <a:bodyPr anchorCtr="0" anchor="t" bIns="91425" lIns="91425" rIns="91425" tIns="91425">
            <a:noAutofit/>
          </a:bodyPr>
          <a:lstStyle/>
          <a:p>
            <a:pPr lvl="0" algn="ctr">
              <a:spcBef>
                <a:spcPts val="0"/>
              </a:spcBef>
              <a:buNone/>
            </a:pPr>
            <a:r>
              <a:rPr lang="en-US" sz="3000">
                <a:latin typeface="Helvetica Neue"/>
                <a:ea typeface="Helvetica Neue"/>
                <a:cs typeface="Helvetica Neue"/>
                <a:sym typeface="Helvetica Neue"/>
              </a:rPr>
              <a:t>Web</a:t>
            </a:r>
          </a:p>
        </p:txBody>
      </p:sp>
      <p:sp>
        <p:nvSpPr>
          <p:cNvPr id="31" name="Shape 31"/>
          <p:cNvSpPr txBox="1"/>
          <p:nvPr/>
        </p:nvSpPr>
        <p:spPr>
          <a:xfrm>
            <a:off x="0" y="1354300"/>
            <a:ext cx="9144000" cy="2186100"/>
          </a:xfrm>
          <a:prstGeom prst="rect">
            <a:avLst/>
          </a:prstGeom>
          <a:noFill/>
          <a:ln>
            <a:noFill/>
          </a:ln>
        </p:spPr>
        <p:txBody>
          <a:bodyPr anchorCtr="0" anchor="ctr" bIns="91425" lIns="91425" rIns="91425" tIns="91425">
            <a:noAutofit/>
          </a:bodyPr>
          <a:lstStyle/>
          <a:p>
            <a:pPr lvl="0" rtl="0" algn="ctr">
              <a:spcBef>
                <a:spcPts val="0"/>
              </a:spcBef>
              <a:buNone/>
            </a:pPr>
            <a:r>
              <a:rPr lang="en-US" sz="9600">
                <a:solidFill>
                  <a:schemeClr val="dk1"/>
                </a:solidFill>
                <a:latin typeface="Garamond"/>
                <a:ea typeface="Garamond"/>
                <a:cs typeface="Garamond"/>
                <a:sym typeface="Garamond"/>
              </a:rPr>
              <a:t>Fair Use</a:t>
            </a:r>
          </a:p>
        </p:txBody>
      </p:sp>
      <p:sp>
        <p:nvSpPr>
          <p:cNvPr id="32" name="Shape 32"/>
          <p:cNvSpPr txBox="1"/>
          <p:nvPr/>
        </p:nvSpPr>
        <p:spPr>
          <a:xfrm>
            <a:off x="139650" y="3403700"/>
            <a:ext cx="8944500" cy="2787600"/>
          </a:xfrm>
          <a:prstGeom prst="rect">
            <a:avLst/>
          </a:prstGeom>
          <a:noFill/>
          <a:ln>
            <a:noFill/>
          </a:ln>
        </p:spPr>
        <p:txBody>
          <a:bodyPr anchorCtr="0" anchor="ctr" bIns="91425" lIns="91425" rIns="91425" tIns="91425">
            <a:noAutofit/>
          </a:bodyPr>
          <a:lstStyle/>
          <a:p>
            <a:pPr lvl="0" rtl="0" algn="ctr">
              <a:spcBef>
                <a:spcPts val="0"/>
              </a:spcBef>
              <a:buNone/>
            </a:pPr>
            <a:r>
              <a:rPr lang="en-US" sz="9600">
                <a:solidFill>
                  <a:schemeClr val="dk1"/>
                </a:solidFill>
                <a:latin typeface="Garamond"/>
                <a:ea typeface="Garamond"/>
                <a:cs typeface="Garamond"/>
                <a:sym typeface="Garamond"/>
              </a:rPr>
              <a:t>of Social Media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Courts consider the following:</a:t>
            </a:r>
          </a:p>
        </p:txBody>
      </p:sp>
      <p:sp>
        <p:nvSpPr>
          <p:cNvPr id="88" name="Shape 88"/>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US">
                <a:latin typeface="Helvetica Neue"/>
                <a:ea typeface="Helvetica Neue"/>
                <a:cs typeface="Helvetica Neue"/>
                <a:sym typeface="Helvetica Neue"/>
              </a:rPr>
              <a:t>The effect of the use upon the potential market for or value of the copyrighted work.</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latin typeface="Helvetica Neue"/>
                <a:ea typeface="Helvetica Neue"/>
                <a:cs typeface="Helvetica Neue"/>
                <a:sym typeface="Helvetica Neue"/>
              </a:rPr>
              <a:t>As you see the following examples ...</a:t>
            </a:r>
          </a:p>
        </p:txBody>
      </p:sp>
      <p:sp>
        <p:nvSpPr>
          <p:cNvPr id="94" name="Shape 94"/>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latin typeface="Helvetica Neue"/>
                <a:ea typeface="Helvetica Neue"/>
                <a:cs typeface="Helvetica Neue"/>
                <a:sym typeface="Helvetica Neue"/>
              </a:rPr>
              <a:t>In small groups discuss:</a:t>
            </a:r>
          </a:p>
          <a:p>
            <a:pPr lvl="0">
              <a:spcBef>
                <a:spcPts val="0"/>
              </a:spcBef>
              <a:buNone/>
            </a:pPr>
            <a:r>
              <a:t/>
            </a:r>
            <a:endParaRPr>
              <a:latin typeface="Helvetica Neue"/>
              <a:ea typeface="Helvetica Neue"/>
              <a:cs typeface="Helvetica Neue"/>
              <a:sym typeface="Helvetica Neue"/>
            </a:endParaRPr>
          </a:p>
          <a:p>
            <a:pPr indent="-228600" lvl="0" marL="457200">
              <a:spcBef>
                <a:spcPts val="0"/>
              </a:spcBef>
              <a:buFont typeface="Helvetica Neue"/>
            </a:pPr>
            <a:r>
              <a:rPr lang="en-US">
                <a:latin typeface="Helvetica Neue"/>
                <a:ea typeface="Helvetica Neue"/>
                <a:cs typeface="Helvetica Neue"/>
                <a:sym typeface="Helvetica Neue"/>
              </a:rPr>
              <a:t>The purpose and character of the use</a:t>
            </a:r>
          </a:p>
          <a:p>
            <a:pPr indent="-228600" lvl="0" marL="457200">
              <a:spcBef>
                <a:spcPts val="0"/>
              </a:spcBef>
              <a:buFont typeface="Helvetica Neue"/>
            </a:pPr>
            <a:r>
              <a:rPr lang="en-US">
                <a:latin typeface="Helvetica Neue"/>
                <a:ea typeface="Helvetica Neue"/>
                <a:cs typeface="Helvetica Neue"/>
                <a:sym typeface="Helvetica Neue"/>
              </a:rPr>
              <a:t>The nature of the copyrighted work</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The amount and substantiality </a:t>
            </a:r>
          </a:p>
          <a:p>
            <a:pPr indent="-228600" lvl="0" marL="457200">
              <a:spcBef>
                <a:spcPts val="0"/>
              </a:spcBef>
              <a:buFont typeface="Helvetica Neue"/>
            </a:pPr>
            <a:r>
              <a:rPr lang="en-US">
                <a:latin typeface="Helvetica Neue"/>
                <a:ea typeface="Helvetica Neue"/>
                <a:cs typeface="Helvetica Neue"/>
                <a:sym typeface="Helvetica Neue"/>
              </a:rPr>
              <a:t>The effect of the use upon the value </a:t>
            </a:r>
          </a:p>
          <a:p>
            <a:pPr lvl="0">
              <a:spcBef>
                <a:spcPts val="0"/>
              </a:spcBef>
              <a:buNone/>
            </a:pPr>
            <a:r>
              <a:t/>
            </a:r>
            <a:endParaRPr>
              <a:latin typeface="Helvetica Neue"/>
              <a:ea typeface="Helvetica Neue"/>
              <a:cs typeface="Helvetica Neue"/>
              <a:sym typeface="Helvetica Neue"/>
            </a:endParaRPr>
          </a:p>
          <a:p>
            <a:pPr lvl="0">
              <a:spcBef>
                <a:spcPts val="0"/>
              </a:spcBef>
              <a:buNone/>
            </a:pPr>
            <a:r>
              <a:rPr lang="en-US">
                <a:latin typeface="Helvetica Neue"/>
                <a:ea typeface="Helvetica Neue"/>
                <a:cs typeface="Helvetica Neue"/>
                <a:sym typeface="Helvetica Neue"/>
              </a:rPr>
              <a:t>Be prepared to share with the class.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Case 1</a:t>
            </a:r>
          </a:p>
        </p:txBody>
      </p:sp>
      <p:sp>
        <p:nvSpPr>
          <p:cNvPr id="100" name="Shape 100"/>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b="1" lang="en-US" sz="2200">
                <a:highlight>
                  <a:srgbClr val="FFFFFF"/>
                </a:highlight>
                <a:latin typeface="Helvetica Neue"/>
                <a:ea typeface="Helvetica Neue"/>
                <a:cs typeface="Helvetica Neue"/>
                <a:sym typeface="Helvetica Neue"/>
              </a:rPr>
              <a:t>Daniel Morel</a:t>
            </a:r>
            <a:r>
              <a:rPr lang="en-US" sz="2200">
                <a:highlight>
                  <a:srgbClr val="FFFFFF"/>
                </a:highlight>
                <a:latin typeface="Helvetica Neue"/>
                <a:ea typeface="Helvetica Neue"/>
                <a:cs typeface="Helvetica Neue"/>
                <a:sym typeface="Helvetica Neue"/>
              </a:rPr>
              <a:t> took photographs of the 2010 earthquake in Haiti that </a:t>
            </a:r>
            <a:r>
              <a:rPr b="1" lang="en-US" sz="2200">
                <a:highlight>
                  <a:srgbClr val="FFFFFF"/>
                </a:highlight>
                <a:latin typeface="Helvetica Neue"/>
                <a:ea typeface="Helvetica Neue"/>
                <a:cs typeface="Helvetica Neue"/>
                <a:sym typeface="Helvetica Neue"/>
              </a:rPr>
              <a:t>Agence France Presse</a:t>
            </a:r>
            <a:r>
              <a:rPr lang="en-US" sz="2200">
                <a:highlight>
                  <a:srgbClr val="FFFFFF"/>
                </a:highlight>
                <a:latin typeface="Helvetica Neue"/>
                <a:ea typeface="Helvetica Neue"/>
                <a:cs typeface="Helvetica Neue"/>
                <a:sym typeface="Helvetica Neue"/>
              </a:rPr>
              <a:t> obtained from the Twitter feed of a third party and distributed without Morel’s permission. </a:t>
            </a:r>
          </a:p>
          <a:p>
            <a:pPr lvl="0" rt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rPr b="1" lang="en-US" sz="2200">
                <a:highlight>
                  <a:srgbClr val="FFFFFF"/>
                </a:highlight>
                <a:latin typeface="Helvetica Neue"/>
                <a:ea typeface="Helvetica Neue"/>
                <a:cs typeface="Helvetica Neue"/>
                <a:sym typeface="Helvetica Neue"/>
              </a:rPr>
              <a:t>AFP </a:t>
            </a:r>
            <a:r>
              <a:rPr lang="en-US" sz="2200">
                <a:highlight>
                  <a:srgbClr val="FFFFFF"/>
                </a:highlight>
                <a:latin typeface="Helvetica Neue"/>
                <a:ea typeface="Helvetica Neue"/>
                <a:cs typeface="Helvetica Neue"/>
                <a:sym typeface="Helvetica Neue"/>
              </a:rPr>
              <a:t>brought a suit seeking a ruling that it had not violated Morel’s copyright claiming AFP should be protected by Twitter’s terms of service which allow Twitter “to make your Tweets available to the rest of the world and to let others do the same.”</a:t>
            </a:r>
          </a:p>
          <a:p>
            <a:pPr lvl="0" rt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rPr i="1" lang="en-US" sz="2200">
                <a:highlight>
                  <a:srgbClr val="FFFFFF"/>
                </a:highlight>
                <a:latin typeface="Helvetica Neue"/>
                <a:ea typeface="Helvetica Neue"/>
                <a:cs typeface="Helvetica Neue"/>
                <a:sym typeface="Helvetica Neue"/>
              </a:rPr>
              <a:t>(Use your phone to review Twitter’s terms of service yourself.)</a:t>
            </a:r>
          </a:p>
          <a:p>
            <a:pPr lvl="0" rtl="0">
              <a:spcBef>
                <a:spcPts val="0"/>
              </a:spcBef>
              <a:buNone/>
            </a:pPr>
            <a:r>
              <a:t/>
            </a:r>
            <a:endParaRPr sz="2200">
              <a:highlight>
                <a:srgbClr val="FFFFFF"/>
              </a:highlight>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Review ...</a:t>
            </a:r>
          </a:p>
        </p:txBody>
      </p:sp>
      <p:sp>
        <p:nvSpPr>
          <p:cNvPr id="106" name="Shape 106"/>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US">
                <a:latin typeface="Helvetica Neue"/>
                <a:ea typeface="Helvetica Neue"/>
                <a:cs typeface="Helvetica Neue"/>
                <a:sym typeface="Helvetica Neue"/>
              </a:rPr>
              <a:t>In small groups discuss:</a:t>
            </a:r>
          </a:p>
          <a:p>
            <a:pPr lvl="0" rtl="0">
              <a:spcBef>
                <a:spcPts val="0"/>
              </a:spcBef>
              <a:buNone/>
            </a:pPr>
            <a:r>
              <a:t/>
            </a:r>
            <a:endParaRPr>
              <a:latin typeface="Helvetica Neue"/>
              <a:ea typeface="Helvetica Neue"/>
              <a:cs typeface="Helvetica Neue"/>
              <a:sym typeface="Helvetica Neue"/>
            </a:endParaRPr>
          </a:p>
          <a:p>
            <a:pPr indent="-228600" lvl="0" marL="457200" rtl="0">
              <a:spcBef>
                <a:spcPts val="0"/>
              </a:spcBef>
              <a:buFont typeface="Helvetica Neue"/>
            </a:pPr>
            <a:r>
              <a:rPr lang="en-US">
                <a:latin typeface="Helvetica Neue"/>
                <a:ea typeface="Helvetica Neue"/>
                <a:cs typeface="Helvetica Neue"/>
                <a:sym typeface="Helvetica Neue"/>
              </a:rPr>
              <a:t>The purpose and character of the use</a:t>
            </a:r>
          </a:p>
          <a:p>
            <a:pPr indent="-228600" lvl="0" marL="457200" rtl="0">
              <a:spcBef>
                <a:spcPts val="0"/>
              </a:spcBef>
              <a:buFont typeface="Helvetica Neue"/>
            </a:pPr>
            <a:r>
              <a:rPr lang="en-US">
                <a:latin typeface="Helvetica Neue"/>
                <a:ea typeface="Helvetica Neue"/>
                <a:cs typeface="Helvetica Neue"/>
                <a:sym typeface="Helvetica Neue"/>
              </a:rPr>
              <a:t>The nature of the copyrighted work</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The amount and substantiality </a:t>
            </a:r>
          </a:p>
          <a:p>
            <a:pPr indent="-228600" lvl="0" marL="457200" rtl="0">
              <a:spcBef>
                <a:spcPts val="0"/>
              </a:spcBef>
              <a:buFont typeface="Helvetica Neue"/>
            </a:pPr>
            <a:r>
              <a:rPr lang="en-US">
                <a:latin typeface="Helvetica Neue"/>
                <a:ea typeface="Helvetica Neue"/>
                <a:cs typeface="Helvetica Neue"/>
                <a:sym typeface="Helvetica Neue"/>
              </a:rPr>
              <a:t>The effect of the use upon the value </a:t>
            </a:r>
          </a:p>
          <a:p>
            <a:pPr lvl="0" rtl="0">
              <a:spcBef>
                <a:spcPts val="0"/>
              </a:spcBef>
              <a:buNone/>
            </a:pPr>
            <a:r>
              <a:t/>
            </a:r>
            <a:endParaRPr>
              <a:latin typeface="Helvetica Neue"/>
              <a:ea typeface="Helvetica Neue"/>
              <a:cs typeface="Helvetica Neue"/>
              <a:sym typeface="Helvetica Neue"/>
            </a:endParaRPr>
          </a:p>
          <a:p>
            <a:pPr lvl="0" rtl="0">
              <a:spcBef>
                <a:spcPts val="0"/>
              </a:spcBef>
              <a:buNone/>
            </a:pPr>
            <a:r>
              <a:rPr lang="en-US">
                <a:latin typeface="Helvetica Neue"/>
                <a:ea typeface="Helvetica Neue"/>
                <a:cs typeface="Helvetica Neue"/>
                <a:sym typeface="Helvetica Neue"/>
              </a:rPr>
              <a:t>Be prepared to share with the class.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Case 1 result</a:t>
            </a:r>
          </a:p>
        </p:txBody>
      </p:sp>
      <p:sp>
        <p:nvSpPr>
          <p:cNvPr id="112" name="Shape 112"/>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sz="1800">
                <a:highlight>
                  <a:srgbClr val="FFFFFF"/>
                </a:highlight>
                <a:latin typeface="Helvetica Neue"/>
                <a:ea typeface="Helvetica Neue"/>
                <a:cs typeface="Helvetica Neue"/>
                <a:sym typeface="Helvetica Neue"/>
              </a:rPr>
              <a:t>AFP, however, underestimated the importance of the next sentence: “But what’s yours is yours – you own your content.” </a:t>
            </a:r>
          </a:p>
          <a:p>
            <a:pPr lvl="0">
              <a:spcBef>
                <a:spcPts val="0"/>
              </a:spcBef>
              <a:buNone/>
            </a:pPr>
            <a:r>
              <a:t/>
            </a:r>
            <a:endParaRPr sz="1800">
              <a:highlight>
                <a:srgbClr val="FFFFFF"/>
              </a:highlight>
              <a:latin typeface="Helvetica Neue"/>
              <a:ea typeface="Helvetica Neue"/>
              <a:cs typeface="Helvetica Neue"/>
              <a:sym typeface="Helvetica Neue"/>
            </a:endParaRPr>
          </a:p>
          <a:p>
            <a:pPr lvl="0">
              <a:spcBef>
                <a:spcPts val="0"/>
              </a:spcBef>
              <a:buNone/>
            </a:pPr>
            <a:r>
              <a:rPr lang="en-US" sz="1800">
                <a:highlight>
                  <a:srgbClr val="FFFFFF"/>
                </a:highlight>
                <a:latin typeface="Helvetica Neue"/>
                <a:ea typeface="Helvetica Neue"/>
                <a:cs typeface="Helvetica Neue"/>
                <a:sym typeface="Helvetica Neue"/>
              </a:rPr>
              <a:t>Morel countersued for copyright infringement. </a:t>
            </a:r>
          </a:p>
          <a:p>
            <a:pPr lvl="0">
              <a:spcBef>
                <a:spcPts val="0"/>
              </a:spcBef>
              <a:buNone/>
            </a:pPr>
            <a:r>
              <a:t/>
            </a:r>
            <a:endParaRPr sz="1800">
              <a:highlight>
                <a:srgbClr val="FFFFFF"/>
              </a:highlight>
              <a:latin typeface="Helvetica Neue"/>
              <a:ea typeface="Helvetica Neue"/>
              <a:cs typeface="Helvetica Neue"/>
              <a:sym typeface="Helvetica Neue"/>
            </a:endParaRPr>
          </a:p>
          <a:p>
            <a:pPr lvl="0">
              <a:spcBef>
                <a:spcPts val="0"/>
              </a:spcBef>
              <a:buNone/>
            </a:pPr>
            <a:r>
              <a:rPr lang="en-US" sz="1800">
                <a:solidFill>
                  <a:srgbClr val="003891"/>
                </a:solidFill>
                <a:highlight>
                  <a:srgbClr val="FFFFFF"/>
                </a:highlight>
                <a:latin typeface="Helvetica Neue"/>
                <a:ea typeface="Helvetica Neue"/>
                <a:cs typeface="Helvetica Neue"/>
                <a:sym typeface="Helvetica Neue"/>
                <a:hlinkClick r:id="rId3"/>
              </a:rPr>
              <a:t>The court ruled</a:t>
            </a:r>
            <a:r>
              <a:rPr lang="en-US" sz="1800">
                <a:highlight>
                  <a:srgbClr val="FFFFFF"/>
                </a:highlight>
                <a:latin typeface="Helvetica Neue"/>
                <a:ea typeface="Helvetica Neue"/>
                <a:cs typeface="Helvetica Neue"/>
                <a:sym typeface="Helvetica Neue"/>
              </a:rPr>
              <a:t> in Morel’s favor, holding that Twitter’s terms of service do not permit third parties to remove content from Twitter to post elsewhere. </a:t>
            </a:r>
          </a:p>
          <a:p>
            <a:pPr lvl="0">
              <a:spcBef>
                <a:spcPts val="0"/>
              </a:spcBef>
              <a:buNone/>
            </a:pPr>
            <a:r>
              <a:rPr lang="en-US" sz="1800">
                <a:highlight>
                  <a:srgbClr val="FFFFFF"/>
                </a:highlight>
                <a:latin typeface="Helvetica Neue"/>
                <a:ea typeface="Helvetica Neue"/>
                <a:cs typeface="Helvetica Neue"/>
                <a:sym typeface="Helvetica Neue"/>
              </a:rPr>
              <a:t>A jury found the infringement to be willful, awarding Morel $1.2 million in statutory damages, the maximum possible statutory award.</a:t>
            </a:r>
          </a:p>
          <a:p>
            <a:pPr lvl="0">
              <a:spcBef>
                <a:spcPts val="0"/>
              </a:spcBef>
              <a:buNone/>
            </a:pPr>
            <a:r>
              <a:t/>
            </a:r>
            <a:endParaRPr sz="1800">
              <a:highlight>
                <a:srgbClr val="FFFFFF"/>
              </a:highlight>
              <a:latin typeface="Helvetica Neue"/>
              <a:ea typeface="Helvetica Neue"/>
              <a:cs typeface="Helvetica Neue"/>
              <a:sym typeface="Helvetica Neue"/>
            </a:endParaRPr>
          </a:p>
          <a:p>
            <a:pPr lvl="0" rtl="0">
              <a:spcBef>
                <a:spcPts val="0"/>
              </a:spcBef>
              <a:buNone/>
            </a:pPr>
            <a:r>
              <a:rPr b="1" lang="en-US">
                <a:highlight>
                  <a:srgbClr val="FFFFFF"/>
                </a:highlight>
                <a:latin typeface="Helvetica Neue"/>
                <a:ea typeface="Helvetica Neue"/>
                <a:cs typeface="Helvetica Neue"/>
                <a:sym typeface="Helvetica Neue"/>
              </a:rPr>
              <a:t>There is no blanket right to copy others’ works, even if properly attributed.</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Case 2</a:t>
            </a:r>
          </a:p>
        </p:txBody>
      </p:sp>
      <p:sp>
        <p:nvSpPr>
          <p:cNvPr id="118" name="Shape 118"/>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b="1" lang="en-US" sz="2200">
                <a:highlight>
                  <a:srgbClr val="FFFFFF"/>
                </a:highlight>
                <a:latin typeface="Helvetica Neue"/>
                <a:ea typeface="Helvetica Neue"/>
                <a:cs typeface="Helvetica Neue"/>
                <a:sym typeface="Helvetica Neue"/>
              </a:rPr>
              <a:t>North Jersey Media Group</a:t>
            </a:r>
            <a:r>
              <a:rPr lang="en-US" sz="2200">
                <a:highlight>
                  <a:srgbClr val="FFFFFF"/>
                </a:highlight>
                <a:latin typeface="Helvetica Neue"/>
                <a:ea typeface="Helvetica Neue"/>
                <a:cs typeface="Helvetica Neue"/>
                <a:sym typeface="Helvetica Neue"/>
              </a:rPr>
              <a:t> owns the famous photograph of firemen raising a flag above Ground Zero in the hours after the September 11, 2001 attacks. </a:t>
            </a: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rPr lang="en-US" sz="2200">
                <a:highlight>
                  <a:srgbClr val="FFFFFF"/>
                </a:highlight>
                <a:latin typeface="Helvetica Neue"/>
                <a:ea typeface="Helvetica Neue"/>
                <a:cs typeface="Helvetica Neue"/>
                <a:sym typeface="Helvetica Neue"/>
              </a:rPr>
              <a:t>On the 12th anniversary of the attacks, a Fox show, “Justice with Judge Jeanine,” posted a slightly altered version of the photograph to Facebook. </a:t>
            </a:r>
          </a:p>
          <a:p>
            <a:pPr lv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rPr b="1" lang="en-US" sz="2200">
                <a:highlight>
                  <a:srgbClr val="FFFFFF"/>
                </a:highlight>
                <a:latin typeface="Helvetica Neue"/>
                <a:ea typeface="Helvetica Neue"/>
                <a:cs typeface="Helvetica Neue"/>
                <a:sym typeface="Helvetica Neue"/>
              </a:rPr>
              <a:t>NJMG</a:t>
            </a:r>
            <a:r>
              <a:rPr lang="en-US" sz="2200">
                <a:highlight>
                  <a:srgbClr val="FFFFFF"/>
                </a:highlight>
                <a:latin typeface="Helvetica Neue"/>
                <a:ea typeface="Helvetica Neue"/>
                <a:cs typeface="Helvetica Neue"/>
                <a:sym typeface="Helvetica Neue"/>
              </a:rPr>
              <a:t> sued and </a:t>
            </a:r>
            <a:r>
              <a:rPr i="1" lang="en-US" sz="2200">
                <a:highlight>
                  <a:srgbClr val="FFFFFF"/>
                </a:highlight>
                <a:latin typeface="Helvetica Neue"/>
                <a:ea typeface="Helvetica Neue"/>
                <a:cs typeface="Helvetica Neue"/>
                <a:sym typeface="Helvetica Neue"/>
              </a:rPr>
              <a:t>Fox sought a ruling that its reproduction of the photograph, alongside the 1945 Iwo Jima flag raising, with the caption “#NeverForget,” was fair use because it conveyed a message.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Review ...</a:t>
            </a:r>
          </a:p>
        </p:txBody>
      </p:sp>
      <p:sp>
        <p:nvSpPr>
          <p:cNvPr id="124" name="Shape 124"/>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US">
                <a:latin typeface="Helvetica Neue"/>
                <a:ea typeface="Helvetica Neue"/>
                <a:cs typeface="Helvetica Neue"/>
                <a:sym typeface="Helvetica Neue"/>
              </a:rPr>
              <a:t>In small groups discuss:</a:t>
            </a:r>
          </a:p>
          <a:p>
            <a:pPr lvl="0" rtl="0">
              <a:spcBef>
                <a:spcPts val="0"/>
              </a:spcBef>
              <a:buNone/>
            </a:pPr>
            <a:r>
              <a:t/>
            </a:r>
            <a:endParaRPr>
              <a:latin typeface="Helvetica Neue"/>
              <a:ea typeface="Helvetica Neue"/>
              <a:cs typeface="Helvetica Neue"/>
              <a:sym typeface="Helvetica Neue"/>
            </a:endParaRPr>
          </a:p>
          <a:p>
            <a:pPr indent="-228600" lvl="0" marL="457200" rtl="0">
              <a:spcBef>
                <a:spcPts val="0"/>
              </a:spcBef>
              <a:buFont typeface="Helvetica Neue"/>
            </a:pPr>
            <a:r>
              <a:rPr lang="en-US">
                <a:latin typeface="Helvetica Neue"/>
                <a:ea typeface="Helvetica Neue"/>
                <a:cs typeface="Helvetica Neue"/>
                <a:sym typeface="Helvetica Neue"/>
              </a:rPr>
              <a:t>The purpose and character of the use</a:t>
            </a:r>
          </a:p>
          <a:p>
            <a:pPr indent="-228600" lvl="0" marL="457200" rtl="0">
              <a:spcBef>
                <a:spcPts val="0"/>
              </a:spcBef>
              <a:buFont typeface="Helvetica Neue"/>
            </a:pPr>
            <a:r>
              <a:rPr lang="en-US">
                <a:latin typeface="Helvetica Neue"/>
                <a:ea typeface="Helvetica Neue"/>
                <a:cs typeface="Helvetica Neue"/>
                <a:sym typeface="Helvetica Neue"/>
              </a:rPr>
              <a:t>The nature of the copyrighted work</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The amount and substantiality </a:t>
            </a:r>
          </a:p>
          <a:p>
            <a:pPr indent="-228600" lvl="0" marL="457200" rtl="0">
              <a:spcBef>
                <a:spcPts val="0"/>
              </a:spcBef>
              <a:buFont typeface="Helvetica Neue"/>
            </a:pPr>
            <a:r>
              <a:rPr lang="en-US">
                <a:latin typeface="Helvetica Neue"/>
                <a:ea typeface="Helvetica Neue"/>
                <a:cs typeface="Helvetica Neue"/>
                <a:sym typeface="Helvetica Neue"/>
              </a:rPr>
              <a:t>The effect of the use upon the value </a:t>
            </a:r>
          </a:p>
          <a:p>
            <a:pPr lvl="0" rtl="0">
              <a:spcBef>
                <a:spcPts val="0"/>
              </a:spcBef>
              <a:buNone/>
            </a:pPr>
            <a:r>
              <a:t/>
            </a:r>
            <a:endParaRPr>
              <a:latin typeface="Helvetica Neue"/>
              <a:ea typeface="Helvetica Neue"/>
              <a:cs typeface="Helvetica Neue"/>
              <a:sym typeface="Helvetica Neue"/>
            </a:endParaRPr>
          </a:p>
          <a:p>
            <a:pPr lvl="0" rtl="0">
              <a:spcBef>
                <a:spcPts val="0"/>
              </a:spcBef>
              <a:buNone/>
            </a:pPr>
            <a:r>
              <a:rPr lang="en-US">
                <a:latin typeface="Helvetica Neue"/>
                <a:ea typeface="Helvetica Neue"/>
                <a:cs typeface="Helvetica Neue"/>
                <a:sym typeface="Helvetica Neue"/>
              </a:rPr>
              <a:t>Be prepared to share with the class.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Case 2 result</a:t>
            </a:r>
          </a:p>
        </p:txBody>
      </p:sp>
      <p:sp>
        <p:nvSpPr>
          <p:cNvPr id="130" name="Shape 130"/>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sz="2200">
                <a:highlight>
                  <a:srgbClr val="FFFFFF"/>
                </a:highlight>
                <a:latin typeface="Helvetica Neue"/>
                <a:ea typeface="Helvetica Neue"/>
                <a:cs typeface="Helvetica Neue"/>
                <a:sym typeface="Helvetica Neue"/>
              </a:rPr>
              <a:t>Nonetheless, the court found that Fox’s alteration of the content and message of the photograph was “minimal,” and did not constitute an original idea. </a:t>
            </a:r>
          </a:p>
          <a:p>
            <a:pPr lv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rPr lang="en-US" sz="2200">
                <a:highlight>
                  <a:srgbClr val="FFFFFF"/>
                </a:highlight>
                <a:latin typeface="Helvetica Neue"/>
                <a:ea typeface="Helvetica Neue"/>
                <a:cs typeface="Helvetica Neue"/>
                <a:sym typeface="Helvetica Neue"/>
              </a:rPr>
              <a:t>To the extent Fox’s use of the image could be considered commentary, the judge held that it “merely amounted to exclaiming ‘Me too.’”</a:t>
            </a:r>
            <a:br>
              <a:rPr lang="en-US" sz="2200">
                <a:highlight>
                  <a:srgbClr val="FFFFFF"/>
                </a:highlight>
                <a:latin typeface="Helvetica Neue"/>
                <a:ea typeface="Helvetica Neue"/>
                <a:cs typeface="Helvetica Neue"/>
                <a:sym typeface="Helvetica Neue"/>
              </a:rPr>
            </a:br>
            <a:br>
              <a:rPr lang="en-US" sz="2200">
                <a:highlight>
                  <a:srgbClr val="FFFFFF"/>
                </a:highlight>
                <a:latin typeface="Helvetica Neue"/>
                <a:ea typeface="Helvetica Neue"/>
                <a:cs typeface="Helvetica Neue"/>
                <a:sym typeface="Helvetica Neue"/>
              </a:rPr>
            </a:br>
            <a:r>
              <a:rPr lang="en-US" sz="2200">
                <a:highlight>
                  <a:srgbClr val="FFFFFF"/>
                </a:highlight>
                <a:latin typeface="Helvetica Neue"/>
                <a:ea typeface="Helvetica Neue"/>
                <a:cs typeface="Helvetica Neue"/>
                <a:sym typeface="Helvetica Neue"/>
              </a:rPr>
              <a:t>In holding that </a:t>
            </a:r>
            <a:r>
              <a:rPr b="1" lang="en-US" sz="2700">
                <a:highlight>
                  <a:srgbClr val="FFFFFF"/>
                </a:highlight>
                <a:latin typeface="Helvetica Neue"/>
                <a:ea typeface="Helvetica Neue"/>
                <a:cs typeface="Helvetica Neue"/>
                <a:sym typeface="Helvetica Neue"/>
              </a:rPr>
              <a:t>Fox’s use had at least the potential to damage NJMG’s market for the work</a:t>
            </a:r>
            <a:r>
              <a:rPr lang="en-US" sz="2200">
                <a:highlight>
                  <a:srgbClr val="FFFFFF"/>
                </a:highlight>
                <a:latin typeface="Helvetica Neue"/>
                <a:ea typeface="Helvetica Neue"/>
                <a:cs typeface="Helvetica Neue"/>
                <a:sym typeface="Helvetica Neue"/>
              </a:rPr>
              <a:t> the judge quoted the Supreme Court’s holding that this factor was </a:t>
            </a:r>
            <a:r>
              <a:rPr i="1" lang="en-US" sz="2200">
                <a:highlight>
                  <a:srgbClr val="FFFFFF"/>
                </a:highlight>
                <a:latin typeface="Helvetica Neue"/>
                <a:ea typeface="Helvetica Neue"/>
                <a:cs typeface="Helvetica Neue"/>
                <a:sym typeface="Helvetica Neue"/>
              </a:rPr>
              <a:t>“undoubtedly the single most important element of fair use.”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Case 2 result</a:t>
            </a:r>
          </a:p>
        </p:txBody>
      </p:sp>
      <p:sp>
        <p:nvSpPr>
          <p:cNvPr id="136" name="Shape 136"/>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sz="2200">
                <a:highlight>
                  <a:srgbClr val="FFFFFF"/>
                </a:highlight>
                <a:latin typeface="Helvetica Neue"/>
                <a:ea typeface="Helvetica Neue"/>
                <a:cs typeface="Helvetica Neue"/>
                <a:sym typeface="Helvetica Neue"/>
              </a:rPr>
              <a:t>The court’s denial of Fox’s fair use defense provides useful guidance to others.</a:t>
            </a: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rPr lang="en-US" sz="2200">
                <a:highlight>
                  <a:srgbClr val="FFFFFF"/>
                </a:highlight>
                <a:latin typeface="Helvetica Neue"/>
                <a:ea typeface="Helvetica Neue"/>
                <a:cs typeface="Helvetica Neue"/>
                <a:sym typeface="Helvetica Neue"/>
              </a:rPr>
              <a:t>Had the Facebook post discussed the photograph itself, or if it was directly related to the content, then the analysis might have looked different. </a:t>
            </a:r>
          </a:p>
          <a:p>
            <a:pPr lv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rPr lang="en-US" sz="2200">
                <a:highlight>
                  <a:srgbClr val="FFFFFF"/>
                </a:highlight>
                <a:latin typeface="Helvetica Neue"/>
                <a:ea typeface="Helvetica Neue"/>
                <a:cs typeface="Helvetica Neue"/>
                <a:sym typeface="Helvetica Neue"/>
              </a:rPr>
              <a:t>But the strongest takeaway from this case is that </a:t>
            </a:r>
            <a:r>
              <a:rPr b="1" lang="en-US" sz="2700">
                <a:highlight>
                  <a:srgbClr val="FFFFFF"/>
                </a:highlight>
                <a:latin typeface="Helvetica Neue"/>
                <a:ea typeface="Helvetica Neue"/>
                <a:cs typeface="Helvetica Neue"/>
                <a:sym typeface="Helvetica Neue"/>
              </a:rPr>
              <a:t>merely posting a copyrighted work to social media as part of a conversation is not “transformative” enough for fair use protection.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Case 3</a:t>
            </a:r>
          </a:p>
        </p:txBody>
      </p:sp>
      <p:sp>
        <p:nvSpPr>
          <p:cNvPr id="142" name="Shape 142"/>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b="1" lang="en-US" sz="2200">
                <a:highlight>
                  <a:srgbClr val="FFFFFF"/>
                </a:highlight>
                <a:latin typeface="Helvetica Neue"/>
                <a:ea typeface="Helvetica Neue"/>
                <a:cs typeface="Helvetica Neue"/>
                <a:sym typeface="Helvetica Neue"/>
              </a:rPr>
              <a:t>Richard Prince</a:t>
            </a:r>
            <a:r>
              <a:rPr lang="en-US" sz="2200">
                <a:highlight>
                  <a:srgbClr val="FFFFFF"/>
                </a:highlight>
                <a:latin typeface="Helvetica Neue"/>
                <a:ea typeface="Helvetica Neue"/>
                <a:cs typeface="Helvetica Neue"/>
                <a:sym typeface="Helvetica Neue"/>
              </a:rPr>
              <a:t> is a well-known “appropriation artist” who makes changes to other’s works, claiming that the new work is distinct and protected by fair use. </a:t>
            </a: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rPr lang="en-US" sz="2200">
                <a:highlight>
                  <a:srgbClr val="FFFFFF"/>
                </a:highlight>
                <a:latin typeface="Helvetica Neue"/>
                <a:ea typeface="Helvetica Neue"/>
                <a:cs typeface="Helvetica Neue"/>
                <a:sym typeface="Helvetica Neue"/>
              </a:rPr>
              <a:t>Prince took photographs from Instagram without permission and turned them into gallery pieces by enlarging them and adding an Instagram-style frame with new captions/comments, as you might find on Instagram. </a:t>
            </a:r>
          </a:p>
          <a:p>
            <a:pPr lv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rPr lang="en-US" sz="2200">
                <a:highlight>
                  <a:srgbClr val="FFFFFF"/>
                </a:highlight>
                <a:latin typeface="Helvetica Neue"/>
                <a:ea typeface="Helvetica Neue"/>
                <a:cs typeface="Helvetica Neue"/>
                <a:sym typeface="Helvetica Neue"/>
              </a:rPr>
              <a:t>Prince displayed these works at the Gagosian Gallery in New York and sold them for upwards of $100,000.</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sz="3200"/>
              <a:t>We see these all the time on social media</a:t>
            </a:r>
          </a:p>
        </p:txBody>
      </p:sp>
      <p:pic>
        <p:nvPicPr>
          <p:cNvPr id="38" name="Shape 38"/>
          <p:cNvPicPr preferRelativeResize="0"/>
          <p:nvPr/>
        </p:nvPicPr>
        <p:blipFill>
          <a:blip r:embed="rId3">
            <a:alphaModFix/>
          </a:blip>
          <a:stretch>
            <a:fillRect/>
          </a:stretch>
        </p:blipFill>
        <p:spPr>
          <a:xfrm>
            <a:off x="1756150" y="1881250"/>
            <a:ext cx="5663274" cy="4253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Case 3</a:t>
            </a:r>
          </a:p>
        </p:txBody>
      </p:sp>
      <p:sp>
        <p:nvSpPr>
          <p:cNvPr id="148" name="Shape 148"/>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sz="2200">
                <a:highlight>
                  <a:srgbClr val="FFFFFF"/>
                </a:highlight>
                <a:latin typeface="Helvetica Neue"/>
                <a:ea typeface="Helvetica Neue"/>
                <a:cs typeface="Helvetica Neue"/>
                <a:sym typeface="Helvetica Neue"/>
              </a:rPr>
              <a:t>One of the photographers whose work </a:t>
            </a:r>
            <a:r>
              <a:rPr b="1" lang="en-US" sz="2200">
                <a:highlight>
                  <a:srgbClr val="FFFFFF"/>
                </a:highlight>
                <a:latin typeface="Helvetica Neue"/>
                <a:ea typeface="Helvetica Neue"/>
                <a:cs typeface="Helvetica Neue"/>
                <a:sym typeface="Helvetica Neue"/>
              </a:rPr>
              <a:t>Prince </a:t>
            </a:r>
            <a:r>
              <a:rPr lang="en-US" sz="2200">
                <a:highlight>
                  <a:srgbClr val="FFFFFF"/>
                </a:highlight>
                <a:latin typeface="Helvetica Neue"/>
                <a:ea typeface="Helvetica Neue"/>
                <a:cs typeface="Helvetica Neue"/>
                <a:sym typeface="Helvetica Neue"/>
              </a:rPr>
              <a:t>appropriated, </a:t>
            </a:r>
            <a:r>
              <a:rPr b="1" lang="en-US" sz="2200">
                <a:highlight>
                  <a:srgbClr val="FFFFFF"/>
                </a:highlight>
                <a:latin typeface="Helvetica Neue"/>
                <a:ea typeface="Helvetica Neue"/>
                <a:cs typeface="Helvetica Neue"/>
                <a:sym typeface="Helvetica Neue"/>
              </a:rPr>
              <a:t>Donald Graham</a:t>
            </a:r>
            <a:r>
              <a:rPr lang="en-US" sz="2200">
                <a:highlight>
                  <a:srgbClr val="FFFFFF"/>
                </a:highlight>
                <a:latin typeface="Helvetica Neue"/>
                <a:ea typeface="Helvetica Neue"/>
                <a:cs typeface="Helvetica Neue"/>
                <a:sym typeface="Helvetica Neue"/>
              </a:rPr>
              <a:t>, sued for copyright infringement in late 2015. </a:t>
            </a: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rPr lang="en-US" sz="2200">
                <a:highlight>
                  <a:srgbClr val="FFFFFF"/>
                </a:highlight>
                <a:latin typeface="Helvetica Neue"/>
                <a:ea typeface="Helvetica Neue"/>
                <a:cs typeface="Helvetica Neue"/>
                <a:sym typeface="Helvetica Neue"/>
              </a:rPr>
              <a:t>Similar to the Morel case, Graham’s photo had been posted to Instagram by a third party without authorization and Prince took it from that post.</a:t>
            </a: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Clr>
                <a:schemeClr val="dk1"/>
              </a:buClr>
              <a:buSzPct val="50000"/>
              <a:buFont typeface="Arial"/>
              <a:buNone/>
            </a:pPr>
            <a:r>
              <a:rPr i="1" lang="en-US" sz="2200">
                <a:highlight>
                  <a:srgbClr val="FFFFFF"/>
                </a:highlight>
                <a:latin typeface="Helvetica Neue"/>
                <a:ea typeface="Helvetica Neue"/>
                <a:cs typeface="Helvetica Neue"/>
                <a:sym typeface="Helvetica Neue"/>
              </a:rPr>
              <a:t>(Use your phone to review Instagram’s terms of service yourself.)</a:t>
            </a: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t/>
            </a:r>
            <a:endParaRPr sz="2200">
              <a:highlight>
                <a:srgbClr val="FFFFFF"/>
              </a:highlight>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Review ...</a:t>
            </a:r>
          </a:p>
        </p:txBody>
      </p:sp>
      <p:sp>
        <p:nvSpPr>
          <p:cNvPr id="154" name="Shape 154"/>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US">
                <a:latin typeface="Helvetica Neue"/>
                <a:ea typeface="Helvetica Neue"/>
                <a:cs typeface="Helvetica Neue"/>
                <a:sym typeface="Helvetica Neue"/>
              </a:rPr>
              <a:t>In small groups discuss:</a:t>
            </a:r>
          </a:p>
          <a:p>
            <a:pPr lvl="0" rtl="0">
              <a:spcBef>
                <a:spcPts val="0"/>
              </a:spcBef>
              <a:buNone/>
            </a:pPr>
            <a:r>
              <a:t/>
            </a:r>
            <a:endParaRPr>
              <a:latin typeface="Helvetica Neue"/>
              <a:ea typeface="Helvetica Neue"/>
              <a:cs typeface="Helvetica Neue"/>
              <a:sym typeface="Helvetica Neue"/>
            </a:endParaRPr>
          </a:p>
          <a:p>
            <a:pPr indent="-228600" lvl="0" marL="457200" rtl="0">
              <a:spcBef>
                <a:spcPts val="0"/>
              </a:spcBef>
              <a:buFont typeface="Helvetica Neue"/>
            </a:pPr>
            <a:r>
              <a:rPr lang="en-US">
                <a:latin typeface="Helvetica Neue"/>
                <a:ea typeface="Helvetica Neue"/>
                <a:cs typeface="Helvetica Neue"/>
                <a:sym typeface="Helvetica Neue"/>
              </a:rPr>
              <a:t>The purpose and character of the use</a:t>
            </a:r>
          </a:p>
          <a:p>
            <a:pPr indent="-228600" lvl="0" marL="457200" rtl="0">
              <a:spcBef>
                <a:spcPts val="0"/>
              </a:spcBef>
              <a:buFont typeface="Helvetica Neue"/>
            </a:pPr>
            <a:r>
              <a:rPr lang="en-US">
                <a:latin typeface="Helvetica Neue"/>
                <a:ea typeface="Helvetica Neue"/>
                <a:cs typeface="Helvetica Neue"/>
                <a:sym typeface="Helvetica Neue"/>
              </a:rPr>
              <a:t>The nature of the copyrighted work</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The amount and substantiality </a:t>
            </a:r>
          </a:p>
          <a:p>
            <a:pPr indent="-228600" lvl="0" marL="457200" rtl="0">
              <a:spcBef>
                <a:spcPts val="0"/>
              </a:spcBef>
              <a:buFont typeface="Helvetica Neue"/>
            </a:pPr>
            <a:r>
              <a:rPr lang="en-US">
                <a:latin typeface="Helvetica Neue"/>
                <a:ea typeface="Helvetica Neue"/>
                <a:cs typeface="Helvetica Neue"/>
                <a:sym typeface="Helvetica Neue"/>
              </a:rPr>
              <a:t>The effect of the use upon the value </a:t>
            </a:r>
          </a:p>
          <a:p>
            <a:pPr lvl="0" rtl="0">
              <a:spcBef>
                <a:spcPts val="0"/>
              </a:spcBef>
              <a:buNone/>
            </a:pPr>
            <a:r>
              <a:t/>
            </a:r>
            <a:endParaRPr>
              <a:latin typeface="Helvetica Neue"/>
              <a:ea typeface="Helvetica Neue"/>
              <a:cs typeface="Helvetica Neue"/>
              <a:sym typeface="Helvetica Neue"/>
            </a:endParaRPr>
          </a:p>
          <a:p>
            <a:pPr lvl="0" rtl="0">
              <a:spcBef>
                <a:spcPts val="0"/>
              </a:spcBef>
              <a:buNone/>
            </a:pPr>
            <a:r>
              <a:rPr lang="en-US">
                <a:latin typeface="Helvetica Neue"/>
                <a:ea typeface="Helvetica Neue"/>
                <a:cs typeface="Helvetica Neue"/>
                <a:sym typeface="Helvetica Neue"/>
              </a:rPr>
              <a:t>Be prepared to share with the class.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Case 3 ...</a:t>
            </a:r>
          </a:p>
        </p:txBody>
      </p:sp>
      <p:sp>
        <p:nvSpPr>
          <p:cNvPr id="160" name="Shape 160"/>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US" sz="2200">
                <a:highlight>
                  <a:srgbClr val="FFFFFF"/>
                </a:highlight>
                <a:latin typeface="Helvetica Neue"/>
                <a:ea typeface="Helvetica Neue"/>
                <a:cs typeface="Helvetica Neue"/>
                <a:sym typeface="Helvetica Neue"/>
              </a:rPr>
              <a:t>As of June 2016, the case is still in court, so we don’t know.</a:t>
            </a:r>
          </a:p>
          <a:p>
            <a:pPr lvl="0" rt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t/>
            </a:r>
            <a:endParaRPr sz="2200">
              <a:highlight>
                <a:srgbClr val="FFFFFF"/>
              </a:highlight>
              <a:latin typeface="Helvetica Neue"/>
              <a:ea typeface="Helvetica Neue"/>
              <a:cs typeface="Helvetica Neue"/>
              <a:sym typeface="Helvetica Neue"/>
            </a:endParaRPr>
          </a:p>
          <a:p>
            <a:pPr lvl="0" rtl="0">
              <a:spcBef>
                <a:spcPts val="0"/>
              </a:spcBef>
              <a:buNone/>
            </a:pPr>
            <a:r>
              <a:t/>
            </a:r>
            <a:endParaRPr sz="2200">
              <a:highlight>
                <a:srgbClr val="FFFFFF"/>
              </a:highlight>
              <a:latin typeface="Helvetica Neue"/>
              <a:ea typeface="Helvetica Neue"/>
              <a:cs typeface="Helvetica Neue"/>
              <a:sym typeface="Helvetica Neue"/>
            </a:endParaRPr>
          </a:p>
          <a:p>
            <a:pPr lvl="0">
              <a:spcBef>
                <a:spcPts val="0"/>
              </a:spcBef>
              <a:buNone/>
            </a:pPr>
            <a:r>
              <a:rPr b="1" i="1" lang="en-US" sz="3200">
                <a:highlight>
                  <a:srgbClr val="FFFFFF"/>
                </a:highlight>
                <a:latin typeface="Helvetica Neue"/>
                <a:ea typeface="Helvetica Neue"/>
                <a:cs typeface="Helvetica Neue"/>
                <a:sym typeface="Helvetica Neue"/>
              </a:rPr>
              <a:t>Discuss:</a:t>
            </a:r>
          </a:p>
          <a:p>
            <a:pPr lvl="0">
              <a:spcBef>
                <a:spcPts val="0"/>
              </a:spcBef>
              <a:buNone/>
            </a:pPr>
            <a:r>
              <a:t/>
            </a:r>
            <a:endParaRPr i="1" sz="3200">
              <a:highlight>
                <a:srgbClr val="FFFFFF"/>
              </a:highlight>
              <a:latin typeface="Helvetica Neue"/>
              <a:ea typeface="Helvetica Neue"/>
              <a:cs typeface="Helvetica Neue"/>
              <a:sym typeface="Helvetica Neue"/>
            </a:endParaRPr>
          </a:p>
          <a:p>
            <a:pPr lvl="0" rtl="0">
              <a:spcBef>
                <a:spcPts val="0"/>
              </a:spcBef>
              <a:buNone/>
            </a:pPr>
            <a:r>
              <a:rPr i="1" lang="en-US" sz="3800">
                <a:highlight>
                  <a:srgbClr val="FFFFFF"/>
                </a:highlight>
                <a:latin typeface="Helvetica Neue"/>
                <a:ea typeface="Helvetica Neue"/>
                <a:cs typeface="Helvetica Neue"/>
                <a:sym typeface="Helvetica Neue"/>
              </a:rPr>
              <a:t>What should journalists and editors consider regarding these cases and fair use?</a:t>
            </a:r>
          </a:p>
          <a:p>
            <a:pPr lvl="0" rtl="0">
              <a:spcBef>
                <a:spcPts val="0"/>
              </a:spcBef>
              <a:buNone/>
            </a:pPr>
            <a:r>
              <a:t/>
            </a:r>
            <a:endParaRPr sz="2200">
              <a:highlight>
                <a:srgbClr val="FFFFFF"/>
              </a:highlight>
              <a:latin typeface="Georgia"/>
              <a:ea typeface="Georgia"/>
              <a:cs typeface="Georgia"/>
              <a:sym typeface="Georgia"/>
            </a:endParaRPr>
          </a:p>
          <a:p>
            <a:pPr lvl="0" rtl="0">
              <a:spcBef>
                <a:spcPts val="0"/>
              </a:spcBef>
              <a:buNone/>
            </a:pPr>
            <a:r>
              <a:t/>
            </a:r>
            <a:endParaRPr sz="2200">
              <a:highlight>
                <a:srgbClr val="FFFFFF"/>
              </a:highlight>
              <a:latin typeface="Georgia"/>
              <a:ea typeface="Georgia"/>
              <a:cs typeface="Georgia"/>
              <a:sym typeface="Georgia"/>
            </a:endParaRPr>
          </a:p>
          <a:p>
            <a:pPr lvl="0" rtl="0">
              <a:spcBef>
                <a:spcPts val="0"/>
              </a:spcBef>
              <a:buNone/>
            </a:pPr>
            <a:r>
              <a:t/>
            </a:r>
            <a:endParaRPr sz="2200">
              <a:highlight>
                <a:srgbClr val="FFFFFF"/>
              </a:highlight>
              <a:latin typeface="Georgia"/>
              <a:ea typeface="Georgia"/>
              <a:cs typeface="Georgia"/>
              <a:sym typeface="Georgia"/>
            </a:endParaRPr>
          </a:p>
          <a:p>
            <a:pPr lvl="0" rtl="0">
              <a:spcBef>
                <a:spcPts val="0"/>
              </a:spcBef>
              <a:buNone/>
            </a:pPr>
            <a:r>
              <a:t/>
            </a:r>
            <a:endParaRPr sz="2200">
              <a:highlight>
                <a:srgbClr val="FFFFFF"/>
              </a:highlight>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Takeaways ...</a:t>
            </a:r>
          </a:p>
        </p:txBody>
      </p:sp>
      <p:sp>
        <p:nvSpPr>
          <p:cNvPr id="166" name="Shape 166"/>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sz="2400">
                <a:highlight>
                  <a:srgbClr val="FFFFFF"/>
                </a:highlight>
                <a:latin typeface="Helvetica Neue"/>
                <a:ea typeface="Helvetica Neue"/>
                <a:cs typeface="Helvetica Neue"/>
                <a:sym typeface="Helvetica Neue"/>
              </a:rPr>
              <a:t>But both the case law and trends are clear that copyright is very much alive online and that stating “it’s just Facebook/Twitter/Instagram” is not a legal defense to infringement. </a:t>
            </a:r>
          </a:p>
          <a:p>
            <a:pPr lvl="0">
              <a:spcBef>
                <a:spcPts val="0"/>
              </a:spcBef>
              <a:buNone/>
            </a:pPr>
            <a:r>
              <a:t/>
            </a:r>
            <a:endParaRPr sz="2400">
              <a:highlight>
                <a:srgbClr val="FFFFFF"/>
              </a:highlight>
              <a:latin typeface="Helvetica Neue"/>
              <a:ea typeface="Helvetica Neue"/>
              <a:cs typeface="Helvetica Neue"/>
              <a:sym typeface="Helvetica Neue"/>
            </a:endParaRPr>
          </a:p>
          <a:p>
            <a:pPr lvl="0" rtl="0">
              <a:spcBef>
                <a:spcPts val="0"/>
              </a:spcBef>
              <a:buNone/>
            </a:pPr>
            <a:r>
              <a:rPr lang="en-US" sz="2400">
                <a:highlight>
                  <a:srgbClr val="FFFFFF"/>
                </a:highlight>
                <a:latin typeface="Helvetica Neue"/>
                <a:ea typeface="Helvetica Neue"/>
                <a:cs typeface="Helvetica Neue"/>
                <a:sym typeface="Helvetica Neue"/>
              </a:rPr>
              <a:t>Media organizations should </a:t>
            </a:r>
            <a:r>
              <a:rPr b="1" lang="en-US" sz="2400">
                <a:highlight>
                  <a:srgbClr val="FFFFFF"/>
                </a:highlight>
                <a:latin typeface="Helvetica Neue"/>
                <a:ea typeface="Helvetica Neue"/>
                <a:cs typeface="Helvetica Neue"/>
                <a:sym typeface="Helvetica Neue"/>
              </a:rPr>
              <a:t>be especially wary of using</a:t>
            </a:r>
            <a:r>
              <a:rPr lang="en-US" sz="2400">
                <a:highlight>
                  <a:srgbClr val="FFFFFF"/>
                </a:highlight>
                <a:latin typeface="Helvetica Neue"/>
                <a:ea typeface="Helvetica Neue"/>
                <a:cs typeface="Helvetica Neue"/>
                <a:sym typeface="Helvetica Neue"/>
              </a:rPr>
              <a:t> </a:t>
            </a:r>
            <a:r>
              <a:rPr b="1" lang="en-US" sz="2400">
                <a:highlight>
                  <a:srgbClr val="FFFFFF"/>
                </a:highlight>
                <a:latin typeface="Helvetica Neue"/>
                <a:ea typeface="Helvetica Neue"/>
                <a:cs typeface="Helvetica Neue"/>
                <a:sym typeface="Helvetica Neue"/>
              </a:rPr>
              <a:t>content they cannot confidently source and license</a:t>
            </a:r>
            <a:r>
              <a:rPr lang="en-US" sz="2400">
                <a:highlight>
                  <a:srgbClr val="FFFFFF"/>
                </a:highlight>
                <a:latin typeface="Helvetica Neue"/>
                <a:ea typeface="Helvetica Neue"/>
                <a:cs typeface="Helvetica Neue"/>
                <a:sym typeface="Helvetica Neue"/>
              </a:rPr>
              <a:t>.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Assessment/homework</a:t>
            </a:r>
          </a:p>
        </p:txBody>
      </p:sp>
      <p:sp>
        <p:nvSpPr>
          <p:cNvPr id="172" name="Shape 172"/>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Research, think, write.</a:t>
            </a:r>
          </a:p>
          <a:p>
            <a:pPr lvl="0">
              <a:spcBef>
                <a:spcPts val="0"/>
              </a:spcBef>
              <a:buNone/>
            </a:pPr>
            <a:r>
              <a:t/>
            </a:r>
            <a:endParaRPr/>
          </a:p>
          <a:p>
            <a:pPr lvl="0">
              <a:spcBef>
                <a:spcPts val="0"/>
              </a:spcBef>
              <a:buNone/>
            </a:pPr>
            <a:r>
              <a:rPr lang="en-US"/>
              <a:t>Your assignment is a </a:t>
            </a:r>
            <a:r>
              <a:rPr lang="en-US" u="sng">
                <a:solidFill>
                  <a:schemeClr val="hlink"/>
                </a:solidFill>
                <a:hlinkClick r:id="rId3"/>
              </a:rPr>
              <a:t>two-paragraph</a:t>
            </a:r>
            <a:r>
              <a:rPr lang="en-US"/>
              <a:t> response.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sz="3200"/>
              <a:t>We see these all the time on social media</a:t>
            </a:r>
          </a:p>
        </p:txBody>
      </p:sp>
      <p:pic>
        <p:nvPicPr>
          <p:cNvPr id="44" name="Shape 44"/>
          <p:cNvPicPr preferRelativeResize="0"/>
          <p:nvPr/>
        </p:nvPicPr>
        <p:blipFill>
          <a:blip r:embed="rId3">
            <a:alphaModFix/>
          </a:blip>
          <a:stretch>
            <a:fillRect/>
          </a:stretch>
        </p:blipFill>
        <p:spPr>
          <a:xfrm>
            <a:off x="1290950" y="2000978"/>
            <a:ext cx="6747949" cy="397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sz="3200"/>
              <a:t>We see these all the time on Social Media</a:t>
            </a:r>
          </a:p>
        </p:txBody>
      </p:sp>
      <p:pic>
        <p:nvPicPr>
          <p:cNvPr id="50" name="Shape 50"/>
          <p:cNvPicPr preferRelativeResize="0"/>
          <p:nvPr/>
        </p:nvPicPr>
        <p:blipFill>
          <a:blip r:embed="rId3">
            <a:alphaModFix/>
          </a:blip>
          <a:stretch>
            <a:fillRect/>
          </a:stretch>
        </p:blipFill>
        <p:spPr>
          <a:xfrm>
            <a:off x="2428875" y="1819275"/>
            <a:ext cx="4286250" cy="3219450"/>
          </a:xfrm>
          <a:prstGeom prst="rect">
            <a:avLst/>
          </a:prstGeom>
          <a:noFill/>
          <a:ln>
            <a:noFill/>
          </a:ln>
        </p:spPr>
      </p:pic>
      <p:pic>
        <p:nvPicPr>
          <p:cNvPr id="51" name="Shape 51"/>
          <p:cNvPicPr preferRelativeResize="0"/>
          <p:nvPr/>
        </p:nvPicPr>
        <p:blipFill>
          <a:blip r:embed="rId4">
            <a:alphaModFix/>
          </a:blip>
          <a:stretch>
            <a:fillRect/>
          </a:stretch>
        </p:blipFill>
        <p:spPr>
          <a:xfrm>
            <a:off x="1866900" y="1833562"/>
            <a:ext cx="5410200" cy="3190875"/>
          </a:xfrm>
          <a:prstGeom prst="rect">
            <a:avLst/>
          </a:prstGeom>
          <a:noFill/>
          <a:ln>
            <a:noFill/>
          </a:ln>
        </p:spPr>
      </p:pic>
      <p:pic>
        <p:nvPicPr>
          <p:cNvPr id="52" name="Shape 52"/>
          <p:cNvPicPr preferRelativeResize="0"/>
          <p:nvPr/>
        </p:nvPicPr>
        <p:blipFill>
          <a:blip r:embed="rId5">
            <a:alphaModFix/>
          </a:blip>
          <a:stretch>
            <a:fillRect/>
          </a:stretch>
        </p:blipFill>
        <p:spPr>
          <a:xfrm>
            <a:off x="0" y="651867"/>
            <a:ext cx="9144000" cy="55542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title"/>
          </p:nvPr>
        </p:nvSpPr>
        <p:spPr>
          <a:xfrm>
            <a:off x="457200" y="655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Aren’t these images protected</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by copyright?  </a:t>
            </a:r>
          </a:p>
        </p:txBody>
      </p:sp>
      <p:sp>
        <p:nvSpPr>
          <p:cNvPr id="58" name="Shape 58"/>
          <p:cNvSpPr txBox="1"/>
          <p:nvPr>
            <p:ph idx="1" type="body"/>
          </p:nvPr>
        </p:nvSpPr>
        <p:spPr>
          <a:xfrm>
            <a:off x="457200" y="1981200"/>
            <a:ext cx="8229600" cy="4967700"/>
          </a:xfrm>
          <a:prstGeom prst="rect">
            <a:avLst/>
          </a:prstGeom>
        </p:spPr>
        <p:txBody>
          <a:bodyPr anchorCtr="0" anchor="t" bIns="91425" lIns="91425" rIns="91425" tIns="91425">
            <a:noAutofit/>
          </a:bodyPr>
          <a:lstStyle/>
          <a:p>
            <a:pPr lvl="0">
              <a:spcBef>
                <a:spcPts val="0"/>
              </a:spcBef>
              <a:buNone/>
            </a:pPr>
            <a:r>
              <a:rPr lang="en-US">
                <a:latin typeface="Helvetica Neue"/>
                <a:ea typeface="Helvetica Neue"/>
                <a:cs typeface="Helvetica Neue"/>
                <a:sym typeface="Helvetica Neue"/>
              </a:rPr>
              <a:t>Could you be sued for using them?</a:t>
            </a:r>
          </a:p>
          <a:p>
            <a:pPr lvl="0">
              <a:spcBef>
                <a:spcPts val="0"/>
              </a:spcBef>
              <a:buNone/>
            </a:pPr>
            <a:r>
              <a:t/>
            </a:r>
            <a:endParaRPr>
              <a:latin typeface="Helvetica Neue"/>
              <a:ea typeface="Helvetica Neue"/>
              <a:cs typeface="Helvetica Neue"/>
              <a:sym typeface="Helvetica Neue"/>
            </a:endParaRPr>
          </a:p>
          <a:p>
            <a:pPr lvl="0" rtl="0">
              <a:spcBef>
                <a:spcPts val="0"/>
              </a:spcBef>
              <a:buNone/>
            </a:pPr>
            <a:r>
              <a:rPr lang="en-US">
                <a:latin typeface="Helvetica Neue"/>
                <a:ea typeface="Helvetica Neue"/>
                <a:cs typeface="Helvetica Neue"/>
                <a:sym typeface="Helvetica Neue"/>
              </a:rPr>
              <a:t>Could you be sued for reposting them?</a:t>
            </a:r>
          </a:p>
          <a:p>
            <a:pPr lvl="0">
              <a:spcBef>
                <a:spcPts val="0"/>
              </a:spcBef>
              <a:buNone/>
            </a:pPr>
            <a:r>
              <a:t/>
            </a:r>
            <a:endParaRPr>
              <a:latin typeface="Helvetica Neue"/>
              <a:ea typeface="Helvetica Neue"/>
              <a:cs typeface="Helvetica Neue"/>
              <a:sym typeface="Helvetica Neue"/>
            </a:endParaRPr>
          </a:p>
          <a:p>
            <a:pPr lvl="0" rtl="0">
              <a:spcBef>
                <a:spcPts val="0"/>
              </a:spcBef>
              <a:buNone/>
            </a:pPr>
            <a:r>
              <a:t/>
            </a:r>
            <a:endParaRPr>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457200" y="579437"/>
            <a:ext cx="8229600" cy="1143000"/>
          </a:xfrm>
          <a:prstGeom prst="rect">
            <a:avLst/>
          </a:prstGeom>
        </p:spPr>
        <p:txBody>
          <a:bodyPr anchorCtr="0" anchor="b" bIns="91425" lIns="91425" rIns="91425" tIns="91425">
            <a:noAutofit/>
          </a:bodyPr>
          <a:lstStyle/>
          <a:p>
            <a:pPr lvl="0">
              <a:spcBef>
                <a:spcPts val="0"/>
              </a:spcBef>
              <a:buNone/>
            </a:pPr>
            <a:r>
              <a:rPr lang="en-US">
                <a:latin typeface="Helvetica Neue"/>
                <a:ea typeface="Helvetica Neue"/>
                <a:cs typeface="Helvetica Neue"/>
                <a:sym typeface="Helvetica Neue"/>
              </a:rPr>
              <a:t>Today’s discussion</a:t>
            </a:r>
          </a:p>
          <a:p>
            <a:pPr lvl="0" rtl="0">
              <a:spcBef>
                <a:spcPts val="0"/>
              </a:spcBef>
              <a:buNone/>
            </a:pPr>
            <a:r>
              <a:rPr lang="en-US">
                <a:latin typeface="Helvetica Neue"/>
                <a:ea typeface="Helvetica Neue"/>
                <a:cs typeface="Helvetica Neue"/>
                <a:sym typeface="Helvetica Neue"/>
              </a:rPr>
              <a:t>will address that ...</a:t>
            </a:r>
          </a:p>
        </p:txBody>
      </p:sp>
      <p:sp>
        <p:nvSpPr>
          <p:cNvPr id="64" name="Shape 64"/>
          <p:cNvSpPr txBox="1"/>
          <p:nvPr>
            <p:ph idx="1" type="body"/>
          </p:nvPr>
        </p:nvSpPr>
        <p:spPr>
          <a:xfrm>
            <a:off x="457200" y="1828800"/>
            <a:ext cx="8229600" cy="4967700"/>
          </a:xfrm>
          <a:prstGeom prst="rect">
            <a:avLst/>
          </a:prstGeom>
        </p:spPr>
        <p:txBody>
          <a:bodyPr anchorCtr="0" anchor="t" bIns="91425" lIns="91425" rIns="91425" tIns="91425">
            <a:noAutofit/>
          </a:bodyPr>
          <a:lstStyle/>
          <a:p>
            <a:pPr lvl="0">
              <a:lnSpc>
                <a:spcPct val="115000"/>
              </a:lnSpc>
              <a:spcBef>
                <a:spcPts val="0"/>
              </a:spcBef>
              <a:buClr>
                <a:schemeClr val="dk1"/>
              </a:buClr>
              <a:buSzPct val="44000"/>
              <a:buFont typeface="Arial"/>
              <a:buNone/>
            </a:pPr>
            <a:r>
              <a:rPr b="1" lang="en-US" sz="2500"/>
              <a:t>Objectives</a:t>
            </a:r>
            <a:br>
              <a:rPr lang="en-US" sz="2500"/>
            </a:br>
          </a:p>
          <a:p>
            <a:pPr indent="-387350" lvl="0" marL="457200">
              <a:lnSpc>
                <a:spcPct val="115000"/>
              </a:lnSpc>
              <a:spcBef>
                <a:spcPts val="0"/>
              </a:spcBef>
              <a:buSzPct val="100000"/>
            </a:pPr>
            <a:r>
              <a:rPr lang="en-US" sz="2500"/>
              <a:t>Students will gain a deeper understanding of fair use.</a:t>
            </a:r>
          </a:p>
          <a:p>
            <a:pPr indent="-387350" lvl="0" marL="457200">
              <a:lnSpc>
                <a:spcPct val="115000"/>
              </a:lnSpc>
              <a:spcBef>
                <a:spcPts val="0"/>
              </a:spcBef>
              <a:buSzPct val="100000"/>
            </a:pPr>
            <a:r>
              <a:rPr lang="en-US" sz="2500"/>
              <a:t>Students will be able to articulate instances in which something on social media can be used.</a:t>
            </a:r>
          </a:p>
          <a:p>
            <a:pPr indent="-387350" lvl="0" marL="457200" rtl="0">
              <a:lnSpc>
                <a:spcPct val="115000"/>
              </a:lnSpc>
              <a:spcBef>
                <a:spcPts val="0"/>
              </a:spcBef>
              <a:buSzPct val="100000"/>
            </a:pPr>
            <a:r>
              <a:rPr lang="en-US" sz="2500"/>
              <a:t>Students will be able to make proper ethical decisions about re-using other people’s work.</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Courts consider the following:</a:t>
            </a:r>
          </a:p>
        </p:txBody>
      </p:sp>
      <p:sp>
        <p:nvSpPr>
          <p:cNvPr id="70" name="Shape 70"/>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US">
                <a:latin typeface="Helvetica Neue"/>
                <a:ea typeface="Helvetica Neue"/>
                <a:cs typeface="Helvetica Neue"/>
                <a:sym typeface="Helvetica Neue"/>
              </a:rPr>
              <a:t>The purpose and character of the use, including whether such use is of a commercial nature or is for nonprofit educational purposes;</a:t>
            </a:r>
            <a:br>
              <a:rPr lang="en-US">
                <a:latin typeface="Helvetica Neue"/>
                <a:ea typeface="Helvetica Neue"/>
                <a:cs typeface="Helvetica Neue"/>
                <a:sym typeface="Helvetica Neue"/>
              </a:rPr>
            </a:br>
          </a:p>
          <a:p>
            <a:pPr lvl="0" rtl="0">
              <a:spcBef>
                <a:spcPts val="0"/>
              </a:spcBef>
              <a:buNone/>
            </a:pPr>
            <a:r>
              <a:t/>
            </a:r>
            <a:endParaRPr>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Courts consider the following:</a:t>
            </a:r>
          </a:p>
        </p:txBody>
      </p:sp>
      <p:sp>
        <p:nvSpPr>
          <p:cNvPr id="76" name="Shape 76"/>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US">
                <a:latin typeface="Helvetica Neue"/>
                <a:ea typeface="Helvetica Neue"/>
                <a:cs typeface="Helvetica Neue"/>
                <a:sym typeface="Helvetica Neue"/>
              </a:rPr>
              <a:t>The nature of the copyrighted work;</a:t>
            </a:r>
            <a:br>
              <a:rPr lang="en-US">
                <a:latin typeface="Helvetica Neue"/>
                <a:ea typeface="Helvetica Neue"/>
                <a:cs typeface="Helvetica Neue"/>
                <a:sym typeface="Helvetica Neue"/>
              </a:rPr>
            </a:br>
          </a:p>
          <a:p>
            <a:pPr lvl="0" rtl="0">
              <a:spcBef>
                <a:spcPts val="0"/>
              </a:spcBef>
              <a:buNone/>
            </a:pPr>
            <a:r>
              <a:t/>
            </a:r>
            <a:endParaRPr>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US">
                <a:latin typeface="Helvetica Neue"/>
                <a:ea typeface="Helvetica Neue"/>
                <a:cs typeface="Helvetica Neue"/>
                <a:sym typeface="Helvetica Neue"/>
              </a:rPr>
              <a:t>Courts consider the following:</a:t>
            </a:r>
          </a:p>
        </p:txBody>
      </p:sp>
      <p:sp>
        <p:nvSpPr>
          <p:cNvPr id="82" name="Shape 82"/>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US">
                <a:latin typeface="Helvetica Neue"/>
                <a:ea typeface="Helvetica Neue"/>
                <a:cs typeface="Helvetica Neue"/>
                <a:sym typeface="Helvetica Neue"/>
              </a:rPr>
              <a:t>The amount and substantiality of the portion used in relation to the copyrighted work as a whole;</a:t>
            </a:r>
            <a:br>
              <a:rPr lang="en-US">
                <a:latin typeface="Helvetica Neue"/>
                <a:ea typeface="Helvetica Neue"/>
                <a:cs typeface="Helvetica Neue"/>
                <a:sym typeface="Helvetica Neue"/>
              </a:rPr>
            </a:br>
          </a:p>
          <a:p>
            <a:pPr lvl="0" rtl="0">
              <a:spcBef>
                <a:spcPts val="0"/>
              </a:spcBef>
              <a:buNone/>
            </a:pPr>
            <a:r>
              <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