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5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6858000" cx="9144000"/>
  <p:notesSz cx="6858000" cy="9144000"/>
  <p:embeddedFontLst>
    <p:embeddedFont>
      <p:font typeface="Garamond"/>
      <p:regular r:id="rId21"/>
      <p:bold r:id="rId22"/>
      <p:italic r:id="rId23"/>
      <p:boldItalic r:id="rId24"/>
    </p:embeddedFont>
    <p:embeddedFont>
      <p:font typeface="Helvetica Neue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font" Target="fonts/Garamond-bold.fntdata"/><Relationship Id="rId21" Type="http://schemas.openxmlformats.org/officeDocument/2006/relationships/font" Target="fonts/Garamond-regular.fntdata"/><Relationship Id="rId24" Type="http://schemas.openxmlformats.org/officeDocument/2006/relationships/font" Target="fonts/Garamond-boldItalic.fntdata"/><Relationship Id="rId23" Type="http://schemas.openxmlformats.org/officeDocument/2006/relationships/font" Target="fonts/Garamond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HelveticaNeue-bold.fntdata"/><Relationship Id="rId25" Type="http://schemas.openxmlformats.org/officeDocument/2006/relationships/font" Target="fonts/HelveticaNeue-regular.fntdata"/><Relationship Id="rId28" Type="http://schemas.openxmlformats.org/officeDocument/2006/relationships/font" Target="fonts/HelveticaNeue-boldItalic.fntdata"/><Relationship Id="rId27" Type="http://schemas.openxmlformats.org/officeDocument/2006/relationships/font" Target="fonts/HelveticaNeue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2" type="body"/>
          </p:nvPr>
        </p:nvSpPr>
        <p:spPr>
          <a:xfrm>
            <a:off x="4692274" y="1600200"/>
            <a:ext cx="39945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5875079"/>
            <a:ext cx="8229600" cy="69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228600" lvl="0" marL="457200" algn="ctr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JEA" showMasterSp="0">
  <p:cSld name="TITLE_1">
    <p:bg>
      <p:bgPr>
        <a:solidFill>
          <a:schemeClr val="lt1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  <a:defRPr sz="3000">
                <a:solidFill>
                  <a:schemeClr val="dk1"/>
                </a:solidFill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 sz="2400">
                <a:solidFill>
                  <a:schemeClr val="dk1"/>
                </a:solidFill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 sz="2400">
                <a:solidFill>
                  <a:schemeClr val="dk1"/>
                </a:solidFill>
              </a:defRPr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urriculum-background.jpg" id="28" name="Shape 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60158"/>
            <a:ext cx="9144002" cy="6737686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Shape 29"/>
          <p:cNvSpPr txBox="1"/>
          <p:nvPr/>
        </p:nvSpPr>
        <p:spPr>
          <a:xfrm>
            <a:off x="-12750" y="1309575"/>
            <a:ext cx="9144000" cy="369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600">
                <a:latin typeface="Garamond"/>
                <a:ea typeface="Garamond"/>
                <a:cs typeface="Garamond"/>
                <a:sym typeface="Garamond"/>
              </a:rPr>
              <a:t>Critiquing your website for awards</a:t>
            </a:r>
            <a:endParaRPr sz="9600"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30" name="Shape 30"/>
          <p:cNvSpPr txBox="1"/>
          <p:nvPr/>
        </p:nvSpPr>
        <p:spPr>
          <a:xfrm>
            <a:off x="-12750" y="5174600"/>
            <a:ext cx="9144000" cy="13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latin typeface="Helvetica Neue"/>
                <a:ea typeface="Helvetica Neue"/>
                <a:cs typeface="Helvetica Neue"/>
                <a:sym typeface="Helvetica Neue"/>
              </a:rPr>
              <a:t>Web</a:t>
            </a:r>
            <a:endParaRPr sz="3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Content content content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The most important element of website design is not the design.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rPr b="1" lang="en-US">
                <a:latin typeface="Helvetica Neue"/>
                <a:ea typeface="Helvetica Neue"/>
                <a:cs typeface="Helvetica Neue"/>
                <a:sym typeface="Helvetica Neue"/>
              </a:rPr>
              <a:t>Content is king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. The quality of the written </a:t>
            </a:r>
            <a:r>
              <a:rPr b="1" lang="en-US">
                <a:latin typeface="Helvetica Neue"/>
                <a:ea typeface="Helvetica Neue"/>
                <a:cs typeface="Helvetica Neue"/>
                <a:sym typeface="Helvetica Neue"/>
              </a:rPr>
              <a:t>words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, the headlines, and the </a:t>
            </a:r>
            <a:r>
              <a:rPr b="1" lang="en-US">
                <a:latin typeface="Helvetica Neue"/>
                <a:ea typeface="Helvetica Neue"/>
                <a:cs typeface="Helvetica Neue"/>
                <a:sym typeface="Helvetica Neue"/>
              </a:rPr>
              <a:t>art 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are paramount.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Content content content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b="1" lang="en-US">
                <a:latin typeface="Helvetica Neue"/>
                <a:ea typeface="Helvetica Neue"/>
                <a:cs typeface="Helvetica Neue"/>
                <a:sym typeface="Helvetica Neue"/>
              </a:rPr>
              <a:t>Update 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your content frequently - if the 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most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 prominent story on your site is two months old, people will wonder if the site is still being updated.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Keep them on your site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What happens when a reader gets to the end of an article?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Have “</a:t>
            </a:r>
            <a:r>
              <a:rPr b="1" lang="en-US">
                <a:latin typeface="Helvetica Neue"/>
                <a:ea typeface="Helvetica Neue"/>
                <a:cs typeface="Helvetica Neue"/>
                <a:sym typeface="Helvetica Neue"/>
              </a:rPr>
              <a:t>Related Stories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” and/or </a:t>
            </a:r>
            <a:r>
              <a:rPr b="1" lang="en-US">
                <a:latin typeface="Helvetica Neue"/>
                <a:ea typeface="Helvetica Neue"/>
                <a:cs typeface="Helvetica Neue"/>
                <a:sym typeface="Helvetica Neue"/>
              </a:rPr>
              <a:t>Tags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, so readers have somewhere else to go on your website!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Photos - Mug Shots</a:t>
            </a:r>
            <a:endParaRPr/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If you mention someone prominently in your story, include at least a “</a:t>
            </a:r>
            <a:r>
              <a:rPr b="1" lang="en-US"/>
              <a:t>mugshot</a:t>
            </a:r>
            <a:r>
              <a:rPr lang="en-US"/>
              <a:t>”</a:t>
            </a:r>
            <a:endParaRPr/>
          </a:p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Include </a:t>
            </a:r>
            <a:r>
              <a:rPr lang="en-US"/>
              <a:t>mugshots</a:t>
            </a:r>
            <a:r>
              <a:rPr lang="en-US"/>
              <a:t> in your pull quotes!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Photos - Slideshows</a:t>
            </a:r>
            <a:endParaRPr/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Slideshows are not a dump of your SD Card or Camera Roll.</a:t>
            </a:r>
            <a:endParaRPr/>
          </a:p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Use them to </a:t>
            </a:r>
            <a:r>
              <a:rPr b="1" lang="en-US"/>
              <a:t>tell a story</a:t>
            </a:r>
            <a:r>
              <a:rPr lang="en-US"/>
              <a:t>. Show a variety of different shots (wide, medium, close up).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Multimedia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Do you have </a:t>
            </a:r>
            <a:r>
              <a:rPr b="1" lang="en-US">
                <a:latin typeface="Helvetica Neue"/>
                <a:ea typeface="Helvetica Neue"/>
                <a:cs typeface="Helvetica Neue"/>
                <a:sym typeface="Helvetica Neue"/>
              </a:rPr>
              <a:t>interactive content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 for your readers?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They want to click on things and manipulate!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Do you have </a:t>
            </a:r>
            <a:r>
              <a:rPr b="1" lang="en-US">
                <a:latin typeface="Helvetica Neue"/>
                <a:ea typeface="Helvetica Neue"/>
                <a:cs typeface="Helvetica Neue"/>
                <a:sym typeface="Helvetica Neue"/>
              </a:rPr>
              <a:t>video 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on your website?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Mobile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What does the website look like on a phone?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On a tablet?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Font typeface="Helvetica Neue"/>
              <a:buChar char="-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Is it a good experience?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Font typeface="Helvetica Neue"/>
              <a:buChar char="-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Is the menu usable?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Font typeface="Helvetica Neue"/>
              <a:buChar char="-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How is the navigation?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Font typeface="Helvetica Neue"/>
              <a:buChar char="-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Does your multimedia work?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Homepage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Is the </a:t>
            </a:r>
            <a:r>
              <a:rPr b="1" lang="en-US">
                <a:latin typeface="Helvetica Neue"/>
                <a:ea typeface="Helvetica Neue"/>
                <a:cs typeface="Helvetica Neue"/>
                <a:sym typeface="Helvetica Neue"/>
              </a:rPr>
              <a:t>name 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of the publication prominent?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Are there links to your </a:t>
            </a:r>
            <a:r>
              <a:rPr b="1" lang="en-US">
                <a:latin typeface="Helvetica Neue"/>
                <a:ea typeface="Helvetica Neue"/>
                <a:cs typeface="Helvetica Neue"/>
                <a:sym typeface="Helvetica Neue"/>
              </a:rPr>
              <a:t>policies 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somewhere?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Can you </a:t>
            </a:r>
            <a:r>
              <a:rPr b="1" lang="en-US">
                <a:latin typeface="Helvetica Neue"/>
                <a:ea typeface="Helvetica Neue"/>
                <a:cs typeface="Helvetica Neue"/>
                <a:sym typeface="Helvetica Neue"/>
              </a:rPr>
              <a:t>search 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your site?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Can the readers </a:t>
            </a:r>
            <a:r>
              <a:rPr b="1" lang="en-US">
                <a:latin typeface="Helvetica Neue"/>
                <a:ea typeface="Helvetica Neue"/>
                <a:cs typeface="Helvetica Neue"/>
                <a:sym typeface="Helvetica Neue"/>
              </a:rPr>
              <a:t>contact 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you?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Homepage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Are the </a:t>
            </a:r>
            <a:r>
              <a:rPr b="1" lang="en-US">
                <a:latin typeface="Helvetica Neue"/>
                <a:ea typeface="Helvetica Neue"/>
                <a:cs typeface="Helvetica Neue"/>
                <a:sym typeface="Helvetica Neue"/>
              </a:rPr>
              <a:t>design elements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 consistent (headlines, spacing, and color)? 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Are you using appropriate amounts of white space to </a:t>
            </a:r>
            <a:r>
              <a:rPr b="1" lang="en-US">
                <a:latin typeface="Helvetica Neue"/>
                <a:ea typeface="Helvetica Neue"/>
                <a:cs typeface="Helvetica Neue"/>
                <a:sym typeface="Helvetica Neue"/>
              </a:rPr>
              <a:t>separate content visually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Especially with WordPress - are your widgets organized to </a:t>
            </a:r>
            <a:r>
              <a:rPr b="1" lang="en-US">
                <a:latin typeface="Helvetica Neue"/>
                <a:ea typeface="Helvetica Neue"/>
                <a:cs typeface="Helvetica Neue"/>
                <a:sym typeface="Helvetica Neue"/>
              </a:rPr>
              <a:t>avoid trapped space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 in your design?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Highlight your best stuff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Have a spot for your </a:t>
            </a:r>
            <a:r>
              <a:rPr b="1" lang="en-US">
                <a:latin typeface="Helvetica Neue"/>
                <a:ea typeface="Helvetica Neue"/>
                <a:cs typeface="Helvetica Neue"/>
                <a:sym typeface="Helvetica Neue"/>
              </a:rPr>
              <a:t>best 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content to be prominently on display on your site!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Make it easy to find from your homepage!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Navigation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Category names should make sense to readers  (</a:t>
            </a:r>
            <a:r>
              <a:rPr b="1" lang="en-US">
                <a:latin typeface="Helvetica Neue"/>
                <a:ea typeface="Helvetica Neue"/>
                <a:cs typeface="Helvetica Neue"/>
                <a:sym typeface="Helvetica Neue"/>
              </a:rPr>
              <a:t>avoid jargon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-type of titles).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Avoid deep-level accordion navigation 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(makes it hard on mobile!)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b="1" lang="en-US">
                <a:latin typeface="Helvetica Neue"/>
                <a:ea typeface="Helvetica Neue"/>
                <a:cs typeface="Helvetica Neue"/>
                <a:sym typeface="Helvetica Neue"/>
              </a:rPr>
              <a:t>Purge 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“dead” sections from navigation - if you don’t post there anymore, why have it on your homepage?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Social Media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Are there </a:t>
            </a:r>
            <a:r>
              <a:rPr b="1" lang="en-US">
                <a:latin typeface="Helvetica Neue"/>
                <a:ea typeface="Helvetica Neue"/>
                <a:cs typeface="Helvetica Neue"/>
                <a:sym typeface="Helvetica Neue"/>
              </a:rPr>
              <a:t>links 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(or embeds) of your social media?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Is there a mechanism to </a:t>
            </a:r>
            <a:r>
              <a:rPr b="1" lang="en-US">
                <a:latin typeface="Helvetica Neue"/>
                <a:ea typeface="Helvetica Neue"/>
                <a:cs typeface="Helvetica Neue"/>
                <a:sym typeface="Helvetica Neue"/>
              </a:rPr>
              <a:t>SHARE 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content from your site to social media easily for readers?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Consistency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As you browse through the site, does it feel like everything is </a:t>
            </a:r>
            <a:r>
              <a:rPr b="1" lang="en-US">
                <a:latin typeface="Helvetica Neue"/>
                <a:ea typeface="Helvetica Neue"/>
                <a:cs typeface="Helvetica Neue"/>
                <a:sym typeface="Helvetica Neue"/>
              </a:rPr>
              <a:t>related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, or does each page feel like something from a different news organization?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Keep </a:t>
            </a:r>
            <a:r>
              <a:rPr b="1" lang="en-US">
                <a:latin typeface="Helvetica Neue"/>
                <a:ea typeface="Helvetica Neue"/>
                <a:cs typeface="Helvetica Neue"/>
                <a:sym typeface="Helvetica Neue"/>
              </a:rPr>
              <a:t>design elements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 consistent: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19100" lvl="0" marL="457200">
              <a:spcBef>
                <a:spcPts val="600"/>
              </a:spcBef>
              <a:spcAft>
                <a:spcPts val="0"/>
              </a:spcAft>
              <a:buSzPts val="3000"/>
              <a:buFont typeface="Helvetica Neue"/>
              <a:buChar char="●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Headlines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19100" lvl="0" marL="457200">
              <a:spcBef>
                <a:spcPts val="0"/>
              </a:spcBef>
              <a:spcAft>
                <a:spcPts val="0"/>
              </a:spcAft>
              <a:buSzPts val="3000"/>
              <a:buFont typeface="Helvetica Neue"/>
              <a:buChar char="●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Fonts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19100" lvl="0" marL="457200">
              <a:spcBef>
                <a:spcPts val="0"/>
              </a:spcBef>
              <a:spcAft>
                <a:spcPts val="0"/>
              </a:spcAft>
              <a:buSzPts val="3000"/>
              <a:buFont typeface="Helvetica Neue"/>
              <a:buChar char="●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Font Sizes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Font typeface="Helvetica Neue"/>
              <a:buChar char="●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Staff Bylines and Bytitles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Story Page Design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How do they look? Have you put effort into the visual impact of each story?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Consider the following style techniques: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19100" lvl="0" marL="457200">
              <a:spcBef>
                <a:spcPts val="600"/>
              </a:spcBef>
              <a:spcAft>
                <a:spcPts val="0"/>
              </a:spcAft>
              <a:buSzPts val="3000"/>
              <a:buFont typeface="Helvetica Neue"/>
              <a:buChar char="●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Pull Quotes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19100" lvl="0" marL="457200">
              <a:spcBef>
                <a:spcPts val="0"/>
              </a:spcBef>
              <a:spcAft>
                <a:spcPts val="0"/>
              </a:spcAft>
              <a:buSzPts val="3000"/>
              <a:buFont typeface="Helvetica Neue"/>
              <a:buChar char="●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Photos inside of story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19100" lvl="0" marL="457200">
              <a:spcBef>
                <a:spcPts val="0"/>
              </a:spcBef>
              <a:spcAft>
                <a:spcPts val="0"/>
              </a:spcAft>
              <a:buSzPts val="3000"/>
              <a:buFont typeface="Helvetica Neue"/>
              <a:buChar char="●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Graphics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19100" lvl="0" marL="457200">
              <a:spcBef>
                <a:spcPts val="0"/>
              </a:spcBef>
              <a:spcAft>
                <a:spcPts val="0"/>
              </a:spcAft>
              <a:buSzPts val="3000"/>
              <a:buFont typeface="Helvetica Neue"/>
              <a:buChar char="●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Sidebars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Font typeface="Helvetica Neue"/>
              <a:buChar char="●"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Subheads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Hyperlinks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This is an absolute must.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If you say “According to Pew Research…” why not </a:t>
            </a:r>
            <a:r>
              <a:rPr b="1" lang="en-US">
                <a:latin typeface="Helvetica Neue"/>
                <a:ea typeface="Helvetica Neue"/>
                <a:cs typeface="Helvetica Neue"/>
                <a:sym typeface="Helvetica Neue"/>
              </a:rPr>
              <a:t>hyperlink </a:t>
            </a: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the actual study, so the readers can go there, too?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Helvetica Neue"/>
                <a:ea typeface="Helvetica Neue"/>
                <a:cs typeface="Helvetica Neue"/>
                <a:sym typeface="Helvetica Neue"/>
              </a:rPr>
              <a:t>Aim for at least three links per story</a:t>
            </a:r>
            <a:endParaRPr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