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4" d="100"/>
          <a:sy n="74" d="100"/>
        </p:scale>
        <p:origin x="-123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 name="Shape 3"/>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extLst>
      <p:ext uri="{BB962C8B-B14F-4D97-AF65-F5344CB8AC3E}">
        <p14:creationId xmlns:p14="http://schemas.microsoft.com/office/powerpoint/2010/main" val="3308471466"/>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
        <p:cNvGrpSpPr/>
        <p:nvPr/>
      </p:nvGrpSpPr>
      <p:grpSpPr>
        <a:xfrm>
          <a:off x="0" y="0"/>
          <a:ext cx="0" cy="0"/>
          <a:chOff x="0" y="0"/>
          <a:chExt cx="0" cy="0"/>
        </a:xfrm>
      </p:grpSpPr>
      <p:sp>
        <p:nvSpPr>
          <p:cNvPr id="29" name="Shape 29"/>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endParaRPr/>
          </a:p>
        </p:txBody>
      </p:sp>
      <p:sp>
        <p:nvSpPr>
          <p:cNvPr id="30" name="Shape 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Shape 35"/>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endParaRPr/>
          </a:p>
        </p:txBody>
      </p:sp>
      <p:sp>
        <p:nvSpPr>
          <p:cNvPr id="36" name="Shape 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endParaRPr/>
          </a:p>
        </p:txBody>
      </p:sp>
      <p:sp>
        <p:nvSpPr>
          <p:cNvPr id="48" name="Shape 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endParaRPr/>
          </a:p>
        </p:txBody>
      </p:sp>
      <p:sp>
        <p:nvSpPr>
          <p:cNvPr id="60" name="Shape 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endParaRPr/>
          </a:p>
        </p:txBody>
      </p:sp>
      <p:sp>
        <p:nvSpPr>
          <p:cNvPr id="72" name="Shape 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endParaRPr/>
          </a:p>
        </p:txBody>
      </p:sp>
      <p:sp>
        <p:nvSpPr>
          <p:cNvPr id="78" name="Shape 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2111123"/>
            <a:ext cx="7772400" cy="1546500"/>
          </a:xfrm>
          <a:prstGeom prst="rect">
            <a:avLst/>
          </a:prstGeom>
        </p:spPr>
        <p:txBody>
          <a:bodyPr lIns="91425" tIns="91425" rIns="91425" bIns="91425" anchor="b" anchorCtr="0"/>
          <a:lstStyle>
            <a:lvl1pPr indent="304800" algn="ctr">
              <a:buSzPct val="100000"/>
              <a:defRPr sz="4800"/>
            </a:lvl1pPr>
            <a:lvl2pPr indent="304800" algn="ctr">
              <a:buSzPct val="100000"/>
              <a:defRPr sz="4800"/>
            </a:lvl2pPr>
            <a:lvl3pPr indent="304800" algn="ctr">
              <a:buSzPct val="100000"/>
              <a:defRPr sz="4800"/>
            </a:lvl3pPr>
            <a:lvl4pPr indent="304800" algn="ctr">
              <a:buSzPct val="100000"/>
              <a:defRPr sz="4800"/>
            </a:lvl4pPr>
            <a:lvl5pPr indent="304800" algn="ctr">
              <a:buSzPct val="100000"/>
              <a:defRPr sz="4800"/>
            </a:lvl5pPr>
            <a:lvl6pPr indent="304800" algn="ctr">
              <a:buSzPct val="100000"/>
              <a:defRPr sz="4800"/>
            </a:lvl6pPr>
            <a:lvl7pPr indent="304800" algn="ctr">
              <a:buSzPct val="100000"/>
              <a:defRPr sz="4800"/>
            </a:lvl7pPr>
            <a:lvl8pPr indent="304800" algn="ctr">
              <a:buSzPct val="100000"/>
              <a:defRPr sz="4800"/>
            </a:lvl8pPr>
            <a:lvl9pPr indent="304800" algn="ctr">
              <a:buSzPct val="100000"/>
              <a:defRPr sz="4800"/>
            </a:lvl9pPr>
          </a:lstStyle>
          <a:p>
            <a:endParaRPr/>
          </a:p>
        </p:txBody>
      </p:sp>
      <p:sp>
        <p:nvSpPr>
          <p:cNvPr id="9" name="Shape 9"/>
          <p:cNvSpPr txBox="1">
            <a:spLocks noGrp="1"/>
          </p:cNvSpPr>
          <p:nvPr>
            <p:ph type="subTitle" idx="1"/>
          </p:nvPr>
        </p:nvSpPr>
        <p:spPr>
          <a:xfrm>
            <a:off x="685800" y="3786737"/>
            <a:ext cx="7772400" cy="1046400"/>
          </a:xfrm>
          <a:prstGeom prst="rect">
            <a:avLst/>
          </a:prstGeom>
        </p:spPr>
        <p:txBody>
          <a:bodyPr lIns="91425" tIns="91425" rIns="91425" bIns="91425" anchor="t" anchorCtr="0"/>
          <a:lstStyle>
            <a:lvl1pPr marL="0" algn="ctr">
              <a:spcBef>
                <a:spcPts val="0"/>
              </a:spcBef>
              <a:buClr>
                <a:schemeClr val="dk2"/>
              </a:buClr>
              <a:buNone/>
              <a:defRPr>
                <a:solidFill>
                  <a:schemeClr val="dk2"/>
                </a:solidFill>
              </a:defRPr>
            </a:lvl1pPr>
            <a:lvl2pPr marL="0" indent="190500" algn="ctr">
              <a:spcBef>
                <a:spcPts val="0"/>
              </a:spcBef>
              <a:buClr>
                <a:schemeClr val="dk2"/>
              </a:buClr>
              <a:buSzPct val="100000"/>
              <a:buNone/>
              <a:defRPr sz="3000">
                <a:solidFill>
                  <a:schemeClr val="dk2"/>
                </a:solidFill>
              </a:defRPr>
            </a:lvl2pPr>
            <a:lvl3pPr marL="0" indent="190500" algn="ctr">
              <a:spcBef>
                <a:spcPts val="0"/>
              </a:spcBef>
              <a:buClr>
                <a:schemeClr val="dk2"/>
              </a:buClr>
              <a:buSzPct val="100000"/>
              <a:buNone/>
              <a:defRPr sz="3000">
                <a:solidFill>
                  <a:schemeClr val="dk2"/>
                </a:solidFill>
              </a:defRPr>
            </a:lvl3pPr>
            <a:lvl4pPr marL="0" indent="190500" algn="ctr">
              <a:spcBef>
                <a:spcPts val="0"/>
              </a:spcBef>
              <a:buClr>
                <a:schemeClr val="dk2"/>
              </a:buClr>
              <a:buSzPct val="100000"/>
              <a:buNone/>
              <a:defRPr sz="3000">
                <a:solidFill>
                  <a:schemeClr val="dk2"/>
                </a:solidFill>
              </a:defRPr>
            </a:lvl4pPr>
            <a:lvl5pPr marL="0" indent="190500" algn="ctr">
              <a:spcBef>
                <a:spcPts val="0"/>
              </a:spcBef>
              <a:buClr>
                <a:schemeClr val="dk2"/>
              </a:buClr>
              <a:buSzPct val="100000"/>
              <a:buNone/>
              <a:defRPr sz="3000">
                <a:solidFill>
                  <a:schemeClr val="dk2"/>
                </a:solidFill>
              </a:defRPr>
            </a:lvl5pPr>
            <a:lvl6pPr marL="0" indent="190500" algn="ctr">
              <a:spcBef>
                <a:spcPts val="0"/>
              </a:spcBef>
              <a:buClr>
                <a:schemeClr val="dk2"/>
              </a:buClr>
              <a:buSzPct val="100000"/>
              <a:buNone/>
              <a:defRPr sz="3000">
                <a:solidFill>
                  <a:schemeClr val="dk2"/>
                </a:solidFill>
              </a:defRPr>
            </a:lvl6pPr>
            <a:lvl7pPr marL="0" indent="190500" algn="ctr">
              <a:spcBef>
                <a:spcPts val="0"/>
              </a:spcBef>
              <a:buClr>
                <a:schemeClr val="dk2"/>
              </a:buClr>
              <a:buSzPct val="100000"/>
              <a:buNone/>
              <a:defRPr sz="3000">
                <a:solidFill>
                  <a:schemeClr val="dk2"/>
                </a:solidFill>
              </a:defRPr>
            </a:lvl7pPr>
            <a:lvl8pPr marL="0" indent="190500" algn="ctr">
              <a:spcBef>
                <a:spcPts val="0"/>
              </a:spcBef>
              <a:buClr>
                <a:schemeClr val="dk2"/>
              </a:buClr>
              <a:buSzPct val="100000"/>
              <a:buNone/>
              <a:defRPr sz="3000">
                <a:solidFill>
                  <a:schemeClr val="dk2"/>
                </a:solidFill>
              </a:defRPr>
            </a:lvl8pPr>
            <a:lvl9pPr marL="0" indent="190500" algn="ctr">
              <a:spcBef>
                <a:spcPts val="0"/>
              </a:spcBef>
              <a:buClr>
                <a:schemeClr val="dk2"/>
              </a:buClr>
              <a:buSzPct val="100000"/>
              <a:buNone/>
              <a:defRPr sz="3000">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2" name="Shape 12"/>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a:defRPr/>
            </a:lvl1pPr>
            <a:lvl2pPr indent="457200">
              <a:defRPr/>
            </a:lvl2pPr>
            <a:lvl3pPr indent="914400">
              <a:defRPr/>
            </a:lvl3pPr>
            <a:lvl4pPr indent="1371600">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0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5" name="Shape 15"/>
          <p:cNvSpPr txBox="1">
            <a:spLocks noGrp="1"/>
          </p:cNvSpPr>
          <p:nvPr>
            <p:ph type="body" idx="1"/>
          </p:nvPr>
        </p:nvSpPr>
        <p:spPr>
          <a:xfrm>
            <a:off x="457200" y="1600200"/>
            <a:ext cx="3994500" cy="496770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6" name="Shape 16"/>
          <p:cNvSpPr txBox="1">
            <a:spLocks noGrp="1"/>
          </p:cNvSpPr>
          <p:nvPr>
            <p:ph type="body" idx="2"/>
          </p:nvPr>
        </p:nvSpPr>
        <p:spPr>
          <a:xfrm>
            <a:off x="4692273" y="1600200"/>
            <a:ext cx="3994500" cy="496770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5875078"/>
            <a:ext cx="8229600" cy="692700"/>
          </a:xfrm>
          <a:prstGeom prst="rect">
            <a:avLst/>
          </a:prstGeom>
        </p:spPr>
        <p:txBody>
          <a:bodyPr lIns="91425" tIns="91425" rIns="91425" bIns="91425" anchor="t" anchorCtr="0"/>
          <a:lstStyle>
            <a:lvl1pPr marL="292100" indent="-177800" algn="ctr">
              <a:spcBef>
                <a:spcPts val="400"/>
              </a:spcBef>
              <a:buSzPct val="100000"/>
              <a:buNone/>
              <a:defRPr sz="1800"/>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457646" y="274587"/>
            <a:ext cx="8228699"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4" name="Shape 24"/>
          <p:cNvSpPr txBox="1">
            <a:spLocks noGrp="1"/>
          </p:cNvSpPr>
          <p:nvPr>
            <p:ph type="body" idx="1"/>
          </p:nvPr>
        </p:nvSpPr>
        <p:spPr>
          <a:xfrm>
            <a:off x="457646" y="1600646"/>
            <a:ext cx="8228699" cy="4524899"/>
          </a:xfrm>
          <a:prstGeom prst="rect">
            <a:avLst/>
          </a:prstGeom>
          <a:noFill/>
          <a:ln>
            <a:noFill/>
          </a:ln>
        </p:spPr>
        <p:txBody>
          <a:bodyPr lIns="91425" tIns="91425" rIns="91425" bIns="91425" anchor="t" anchorCtr="0"/>
          <a:lstStyle>
            <a:lvl1pPr marL="342900" indent="-139700" algn="l" rtl="0">
              <a:spcBef>
                <a:spcPts val="600"/>
              </a:spcBef>
              <a:buClr>
                <a:schemeClr val="dk1"/>
              </a:buClr>
              <a:buFont typeface="Calibri"/>
              <a:buChar char="•"/>
              <a:defRPr/>
            </a:lvl1pPr>
            <a:lvl2pPr marL="736600" indent="-101600" algn="l" rtl="0">
              <a:spcBef>
                <a:spcPts val="600"/>
              </a:spcBef>
              <a:buClr>
                <a:schemeClr val="dk1"/>
              </a:buClr>
              <a:buFont typeface="Calibri"/>
              <a:buChar char="–"/>
              <a:defRPr/>
            </a:lvl2pPr>
            <a:lvl3pPr marL="1143000" indent="-76200" algn="l" rtl="0">
              <a:spcBef>
                <a:spcPts val="500"/>
              </a:spcBef>
              <a:buClr>
                <a:schemeClr val="dk1"/>
              </a:buClr>
              <a:buFont typeface="Calibri"/>
              <a:buChar char="•"/>
              <a:defRPr/>
            </a:lvl3pPr>
            <a:lvl4pPr marL="1600200" indent="-114300" algn="l" rtl="0">
              <a:spcBef>
                <a:spcPts val="400"/>
              </a:spcBef>
              <a:buClr>
                <a:schemeClr val="dk1"/>
              </a:buClr>
              <a:buFont typeface="Calibri"/>
              <a:buChar char="–"/>
              <a:defRPr/>
            </a:lvl4pPr>
            <a:lvl5pPr marL="2057400" indent="-114300" algn="l" rtl="0">
              <a:spcBef>
                <a:spcPts val="400"/>
              </a:spcBef>
              <a:buClr>
                <a:schemeClr val="dk1"/>
              </a:buClr>
              <a:buFont typeface="Calibri"/>
              <a:buChar char="»"/>
              <a:defRPr/>
            </a:lvl5pPr>
            <a:lvl6pPr marL="2514600" indent="-114300" algn="l" rtl="0">
              <a:spcBef>
                <a:spcPts val="400"/>
              </a:spcBef>
              <a:buClr>
                <a:schemeClr val="dk1"/>
              </a:buClr>
              <a:buFont typeface="Calibri"/>
              <a:buChar char="•"/>
              <a:defRPr/>
            </a:lvl6pPr>
            <a:lvl7pPr marL="2971800" indent="-101600" algn="l" rtl="0">
              <a:spcBef>
                <a:spcPts val="400"/>
              </a:spcBef>
              <a:buClr>
                <a:schemeClr val="dk1"/>
              </a:buClr>
              <a:buFont typeface="Calibri"/>
              <a:buChar char="•"/>
              <a:defRPr/>
            </a:lvl7pPr>
            <a:lvl8pPr marL="3429000" indent="-101600" algn="l" rtl="0">
              <a:spcBef>
                <a:spcPts val="400"/>
              </a:spcBef>
              <a:buClr>
                <a:schemeClr val="dk1"/>
              </a:buClr>
              <a:buFont typeface="Calibri"/>
              <a:buChar char="•"/>
              <a:defRPr/>
            </a:lvl8pPr>
            <a:lvl9pPr marL="3886200" indent="-114300" algn="l" rtl="0">
              <a:spcBef>
                <a:spcPts val="400"/>
              </a:spcBef>
              <a:buClr>
                <a:schemeClr val="dk1"/>
              </a:buClr>
              <a:buFont typeface="Calibri"/>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p:spPr>
        <p:txBody>
          <a:bodyPr lIns="91425" tIns="91425" rIns="91425" bIns="91425" anchor="b" anchorCtr="0"/>
          <a:lstStyle>
            <a:lvl1pPr marL="0" indent="228600">
              <a:buClr>
                <a:schemeClr val="dk1"/>
              </a:buClr>
              <a:buSzPct val="100000"/>
              <a:buNone/>
              <a:defRPr sz="3600" b="1">
                <a:solidFill>
                  <a:schemeClr val="dk1"/>
                </a:solidFill>
              </a:defRPr>
            </a:lvl1pPr>
            <a:lvl2pPr marL="0" indent="228600">
              <a:buClr>
                <a:schemeClr val="dk1"/>
              </a:buClr>
              <a:buSzPct val="100000"/>
              <a:buNone/>
              <a:defRPr sz="3600" b="1">
                <a:solidFill>
                  <a:schemeClr val="dk1"/>
                </a:solidFill>
              </a:defRPr>
            </a:lvl2pPr>
            <a:lvl3pPr marL="0" indent="228600">
              <a:buClr>
                <a:schemeClr val="dk1"/>
              </a:buClr>
              <a:buSzPct val="100000"/>
              <a:buNone/>
              <a:defRPr sz="3600" b="1">
                <a:solidFill>
                  <a:schemeClr val="dk1"/>
                </a:solidFill>
              </a:defRPr>
            </a:lvl3pPr>
            <a:lvl4pPr marL="0" indent="228600">
              <a:buClr>
                <a:schemeClr val="dk1"/>
              </a:buClr>
              <a:buSzPct val="100000"/>
              <a:buNone/>
              <a:defRPr sz="3600" b="1">
                <a:solidFill>
                  <a:schemeClr val="dk1"/>
                </a:solidFill>
              </a:defRPr>
            </a:lvl4pPr>
            <a:lvl5pPr marL="0" indent="228600">
              <a:buClr>
                <a:schemeClr val="dk1"/>
              </a:buClr>
              <a:buSzPct val="100000"/>
              <a:buNone/>
              <a:defRPr sz="3600" b="1">
                <a:solidFill>
                  <a:schemeClr val="dk1"/>
                </a:solidFill>
              </a:defRPr>
            </a:lvl5pPr>
            <a:lvl6pPr marL="0" indent="228600">
              <a:buClr>
                <a:schemeClr val="dk1"/>
              </a:buClr>
              <a:buSzPct val="100000"/>
              <a:buNone/>
              <a:defRPr sz="3600" b="1">
                <a:solidFill>
                  <a:schemeClr val="dk1"/>
                </a:solidFill>
              </a:defRPr>
            </a:lvl6pPr>
            <a:lvl7pPr marL="0" indent="228600">
              <a:buClr>
                <a:schemeClr val="dk1"/>
              </a:buClr>
              <a:buSzPct val="100000"/>
              <a:buNone/>
              <a:defRPr sz="3600" b="1">
                <a:solidFill>
                  <a:schemeClr val="dk1"/>
                </a:solidFill>
              </a:defRPr>
            </a:lvl7pPr>
            <a:lvl8pPr marL="0" indent="228600">
              <a:buClr>
                <a:schemeClr val="dk1"/>
              </a:buClr>
              <a:buSzPct val="100000"/>
              <a:buNone/>
              <a:defRPr sz="3600" b="1">
                <a:solidFill>
                  <a:schemeClr val="dk1"/>
                </a:solidFill>
              </a:defRPr>
            </a:lvl8pPr>
            <a:lvl9pPr marL="0" indent="228600">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marL="342900" indent="-152400">
              <a:spcBef>
                <a:spcPts val="600"/>
              </a:spcBef>
              <a:buClr>
                <a:schemeClr val="dk1"/>
              </a:buClr>
              <a:buSzPct val="100000"/>
              <a:defRPr sz="3000">
                <a:solidFill>
                  <a:schemeClr val="dk1"/>
                </a:solidFill>
              </a:defRPr>
            </a:lvl1pPr>
            <a:lvl2pPr marL="736600" indent="-127000">
              <a:spcBef>
                <a:spcPts val="500"/>
              </a:spcBef>
              <a:buClr>
                <a:schemeClr val="dk1"/>
              </a:buClr>
              <a:buSzPct val="100000"/>
              <a:defRPr sz="2400">
                <a:solidFill>
                  <a:schemeClr val="dk1"/>
                </a:solidFill>
              </a:defRPr>
            </a:lvl2pPr>
            <a:lvl3pPr marL="1143000" indent="-76200">
              <a:spcBef>
                <a:spcPts val="500"/>
              </a:spcBef>
              <a:buClr>
                <a:schemeClr val="dk1"/>
              </a:buClr>
              <a:buSzPct val="100000"/>
              <a:defRPr sz="2400">
                <a:solidFill>
                  <a:schemeClr val="dk1"/>
                </a:solidFill>
              </a:defRPr>
            </a:lvl3pPr>
            <a:lvl4pPr marL="1600200" indent="-114300">
              <a:spcBef>
                <a:spcPts val="400"/>
              </a:spcBef>
              <a:buClr>
                <a:schemeClr val="dk1"/>
              </a:buClr>
              <a:buSzPct val="100000"/>
              <a:defRPr sz="1800">
                <a:solidFill>
                  <a:schemeClr val="dk1"/>
                </a:solidFill>
              </a:defRPr>
            </a:lvl4pPr>
            <a:lvl5pPr marL="2057400" indent="-114300">
              <a:spcBef>
                <a:spcPts val="400"/>
              </a:spcBef>
              <a:buClr>
                <a:schemeClr val="dk1"/>
              </a:buClr>
              <a:buSzPct val="100000"/>
              <a:defRPr sz="1800">
                <a:solidFill>
                  <a:schemeClr val="dk1"/>
                </a:solidFill>
              </a:defRPr>
            </a:lvl5pPr>
            <a:lvl6pPr marL="2514600" indent="-114300">
              <a:spcBef>
                <a:spcPts val="400"/>
              </a:spcBef>
              <a:buClr>
                <a:schemeClr val="dk1"/>
              </a:buClr>
              <a:buSzPct val="100000"/>
              <a:defRPr sz="1800">
                <a:solidFill>
                  <a:schemeClr val="dk1"/>
                </a:solidFill>
              </a:defRPr>
            </a:lvl6pPr>
            <a:lvl7pPr marL="2971800" indent="-114300">
              <a:spcBef>
                <a:spcPts val="400"/>
              </a:spcBef>
              <a:buClr>
                <a:schemeClr val="dk1"/>
              </a:buClr>
              <a:buSzPct val="100000"/>
              <a:defRPr sz="1800">
                <a:solidFill>
                  <a:schemeClr val="dk1"/>
                </a:solidFill>
              </a:defRPr>
            </a:lvl7pPr>
            <a:lvl8pPr marL="3429000" indent="-114300">
              <a:spcBef>
                <a:spcPts val="400"/>
              </a:spcBef>
              <a:buClr>
                <a:schemeClr val="dk1"/>
              </a:buClr>
              <a:buSzPct val="100000"/>
              <a:defRPr sz="1800">
                <a:solidFill>
                  <a:schemeClr val="dk1"/>
                </a:solidFill>
              </a:defRPr>
            </a:lvl8pPr>
            <a:lvl9pPr marL="3886200" indent="-114300">
              <a:spcBef>
                <a:spcPts val="400"/>
              </a:spcBef>
              <a:buClr>
                <a:schemeClr val="dk1"/>
              </a:buClr>
              <a:buSzPct val="100000"/>
              <a:defRPr sz="18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hyperlink" Target="http://www.csszengarden.com" TargetMode="External"/><Relationship Id="rId6" Type="http://schemas.openxmlformats.org/officeDocument/2006/relationships/hyperlink" Target="http://creativecommons.org/licenses/by-nc-sa/1.0/" TargetMode="External"/><Relationship Id="rId7" Type="http://schemas.openxmlformats.org/officeDocument/2006/relationships/image" Target="../media/image4.png"/><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hyperlink" Target="http://www.color-hex.com" TargetMode="External"/><Relationship Id="rId6" Type="http://schemas.openxmlformats.org/officeDocument/2006/relationships/hyperlink" Target="http://creativecommons.org/licenses/by-nc-sa/1.0/" TargetMode="External"/><Relationship Id="rId7" Type="http://schemas.openxmlformats.org/officeDocument/2006/relationships/image" Target="../media/image5.png"/><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hyperlink" Target="http://www.csszengarden.com" TargetMode="External"/><Relationship Id="rId6" Type="http://schemas.openxmlformats.org/officeDocument/2006/relationships/hyperlink" Target="http://creativecommons.org/licenses/by-nc-sa/1.0/" TargetMode="External"/><Relationship Id="rId7" Type="http://schemas.openxmlformats.org/officeDocument/2006/relationships/image" Target="../media/image5.png"/><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hyperlink" Target="http://www.csszengarden.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25"/>
        <p:cNvGrpSpPr/>
        <p:nvPr/>
      </p:nvGrpSpPr>
      <p:grpSpPr>
        <a:xfrm>
          <a:off x="0" y="0"/>
          <a:ext cx="0" cy="0"/>
          <a:chOff x="0" y="0"/>
          <a:chExt cx="0" cy="0"/>
        </a:xfrm>
      </p:grpSpPr>
      <p:sp>
        <p:nvSpPr>
          <p:cNvPr id="26" name="Shape 26"/>
          <p:cNvSpPr txBox="1"/>
          <p:nvPr/>
        </p:nvSpPr>
        <p:spPr>
          <a:xfrm>
            <a:off x="685353" y="3013946"/>
            <a:ext cx="7773299" cy="1470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9600" b="0" i="0" u="none" strike="noStrike" cap="none" baseline="0">
                <a:solidFill>
                  <a:schemeClr val="dk1"/>
                </a:solidFill>
                <a:latin typeface="Garamond"/>
                <a:ea typeface="Garamond"/>
                <a:cs typeface="Garamond"/>
                <a:sym typeface="Garamond"/>
              </a:rPr>
              <a:t>Stylesheets and </a:t>
            </a:r>
            <a:r>
              <a:rPr lang="en-US" sz="9600">
                <a:solidFill>
                  <a:schemeClr val="dk1"/>
                </a:solidFill>
                <a:latin typeface="Garamond"/>
                <a:ea typeface="Garamond"/>
                <a:cs typeface="Garamond"/>
                <a:sym typeface="Garamond"/>
              </a:rPr>
              <a:t>C</a:t>
            </a:r>
            <a:r>
              <a:rPr lang="en-US" sz="9600" b="0" i="0" u="none" strike="noStrike" cap="none" baseline="0">
                <a:solidFill>
                  <a:schemeClr val="dk1"/>
                </a:solidFill>
                <a:latin typeface="Garamond"/>
                <a:ea typeface="Garamond"/>
                <a:cs typeface="Garamond"/>
                <a:sym typeface="Garamond"/>
              </a:rPr>
              <a:t>oding</a:t>
            </a:r>
          </a:p>
        </p:txBody>
      </p:sp>
      <p:sp>
        <p:nvSpPr>
          <p:cNvPr id="27" name="Shape 27"/>
          <p:cNvSpPr txBox="1"/>
          <p:nvPr/>
        </p:nvSpPr>
        <p:spPr>
          <a:xfrm>
            <a:off x="1302822" y="5508708"/>
            <a:ext cx="6400500" cy="917087"/>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898989"/>
              </a:buClr>
              <a:buSzPct val="25000"/>
              <a:buFont typeface="Calibri"/>
              <a:buNone/>
            </a:pPr>
            <a:r>
              <a:rPr lang="en-US" sz="3200" dirty="0">
                <a:latin typeface="Helvetica Neue"/>
                <a:ea typeface="Helvetica Neue"/>
                <a:cs typeface="Helvetica Neue"/>
                <a:sym typeface="Helvetica Neue"/>
              </a:rPr>
              <a:t>Web</a:t>
            </a: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32" name="Shape 32"/>
          <p:cNvSpPr txBox="1"/>
          <p:nvPr/>
        </p:nvSpPr>
        <p:spPr>
          <a:xfrm>
            <a:off x="642937" y="223242"/>
            <a:ext cx="7858200" cy="12488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4400" b="0" i="0" u="none" strike="noStrike" cap="none" baseline="0">
                <a:solidFill>
                  <a:schemeClr val="dk1"/>
                </a:solidFill>
                <a:latin typeface="Helvetica Neue"/>
                <a:ea typeface="Helvetica Neue"/>
                <a:cs typeface="Helvetica Neue"/>
                <a:sym typeface="Helvetica Neue"/>
              </a:rPr>
              <a:t>Cascading Style Sheets (CSS)</a:t>
            </a:r>
          </a:p>
        </p:txBody>
      </p:sp>
      <p:sp>
        <p:nvSpPr>
          <p:cNvPr id="33" name="Shape 33"/>
          <p:cNvSpPr txBox="1"/>
          <p:nvPr/>
        </p:nvSpPr>
        <p:spPr>
          <a:xfrm>
            <a:off x="457646" y="1600646"/>
            <a:ext cx="8228699" cy="4525199"/>
          </a:xfrm>
          <a:prstGeom prst="rect">
            <a:avLst/>
          </a:prstGeom>
          <a:noFill/>
          <a:ln>
            <a:noFill/>
          </a:ln>
        </p:spPr>
        <p:txBody>
          <a:bodyPr lIns="91425" tIns="45700" rIns="91425" bIns="45700" anchor="t" anchorCtr="0">
            <a:noAutofit/>
          </a:bodyPr>
          <a:lstStyle/>
          <a:p>
            <a:pPr marL="292100" marR="0" lvl="0" indent="-292100" algn="l" rtl="0">
              <a:lnSpc>
                <a:spcPct val="100000"/>
              </a:lnSpc>
              <a:spcBef>
                <a:spcPts val="0"/>
              </a:spcBef>
              <a:spcAft>
                <a:spcPts val="0"/>
              </a:spcAft>
              <a:buClr>
                <a:schemeClr val="dk1"/>
              </a:buClr>
              <a:buSzPct val="100000"/>
              <a:buFont typeface="Helvetica Neue"/>
              <a:buChar char="•"/>
            </a:pPr>
            <a:r>
              <a:rPr lang="en-US" sz="3200" b="0" i="0" u="none" strike="noStrike" cap="none" baseline="0">
                <a:solidFill>
                  <a:schemeClr val="dk1"/>
                </a:solidFill>
                <a:latin typeface="Helvetica Neue"/>
                <a:ea typeface="Helvetica Neue"/>
                <a:cs typeface="Helvetica Neue"/>
                <a:sym typeface="Helvetica Neue"/>
              </a:rPr>
              <a:t>Also referred to as “style sheets.”</a:t>
            </a:r>
          </a:p>
          <a:p>
            <a:pPr marL="292100" marR="0" lvl="0" indent="-292100" algn="l" rtl="0">
              <a:lnSpc>
                <a:spcPct val="100000"/>
              </a:lnSpc>
              <a:spcBef>
                <a:spcPts val="600"/>
              </a:spcBef>
              <a:spcAft>
                <a:spcPts val="0"/>
              </a:spcAft>
              <a:buClr>
                <a:schemeClr val="dk1"/>
              </a:buClr>
              <a:buSzPct val="100000"/>
              <a:buFont typeface="Helvetica Neue"/>
              <a:buChar char="•"/>
            </a:pPr>
            <a:r>
              <a:rPr lang="en-US" sz="3200" b="0" i="0" u="none" strike="noStrike" cap="none" baseline="0">
                <a:solidFill>
                  <a:schemeClr val="dk1"/>
                </a:solidFill>
                <a:latin typeface="Helvetica Neue"/>
                <a:ea typeface="Helvetica Neue"/>
                <a:cs typeface="Helvetica Neue"/>
                <a:sym typeface="Helvetica Neue"/>
              </a:rPr>
              <a:t>CSS separates the presentation of an HTML document from the actual content (text) on the page.</a:t>
            </a:r>
          </a:p>
          <a:p>
            <a:pPr marL="292100" marR="0" lvl="0" indent="-292100" algn="l" rtl="0">
              <a:lnSpc>
                <a:spcPct val="100000"/>
              </a:lnSpc>
              <a:spcBef>
                <a:spcPts val="600"/>
              </a:spcBef>
              <a:spcAft>
                <a:spcPts val="0"/>
              </a:spcAft>
              <a:buClr>
                <a:schemeClr val="dk1"/>
              </a:buClr>
              <a:buSzPct val="100000"/>
              <a:buFont typeface="Helvetica Neue"/>
              <a:buChar char="•"/>
            </a:pPr>
            <a:r>
              <a:rPr lang="en-US" sz="3200" b="0" i="0" u="none" strike="noStrike" cap="none" baseline="0">
                <a:solidFill>
                  <a:schemeClr val="dk1"/>
                </a:solidFill>
                <a:latin typeface="Helvetica Neue"/>
                <a:ea typeface="Helvetica Neue"/>
                <a:cs typeface="Helvetica Neue"/>
                <a:sym typeface="Helvetica Neue"/>
              </a:rPr>
              <a:t>Styles such as text size, color, and format are defined and applied across multiple pages on a website and can be updated globally using the particular style. </a:t>
            </a:r>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grpSp>
        <p:nvGrpSpPr>
          <p:cNvPr id="38" name="Shape 38"/>
          <p:cNvGrpSpPr/>
          <p:nvPr/>
        </p:nvGrpSpPr>
        <p:grpSpPr>
          <a:xfrm>
            <a:off x="5197078" y="1737520"/>
            <a:ext cx="3338703" cy="3795355"/>
            <a:chOff x="0" y="0"/>
            <a:chExt cx="2147483647" cy="2147483647"/>
          </a:xfrm>
        </p:grpSpPr>
        <p:pic>
          <p:nvPicPr>
            <p:cNvPr id="39" name="Shape 39"/>
            <p:cNvPicPr preferRelativeResize="0"/>
            <p:nvPr/>
          </p:nvPicPr>
          <p:blipFill>
            <a:blip r:embed="rId3"/>
            <a:stretch>
              <a:fillRect/>
            </a:stretch>
          </p:blipFill>
          <p:spPr>
            <a:xfrm>
              <a:off x="0" y="9560119"/>
              <a:ext cx="2147483647" cy="2128363385"/>
            </a:xfrm>
            <a:prstGeom prst="rect">
              <a:avLst/>
            </a:prstGeom>
          </p:spPr>
        </p:pic>
        <p:pic>
          <p:nvPicPr>
            <p:cNvPr id="40" name="Shape 40"/>
            <p:cNvPicPr preferRelativeResize="0"/>
            <p:nvPr/>
          </p:nvPicPr>
          <p:blipFill>
            <a:blip r:embed="rId4"/>
            <a:stretch>
              <a:fillRect/>
            </a:stretch>
          </p:blipFill>
          <p:spPr>
            <a:xfrm>
              <a:off x="0" y="0"/>
              <a:ext cx="2147483545" cy="2147483647"/>
            </a:xfrm>
            <a:prstGeom prst="rect">
              <a:avLst/>
            </a:prstGeom>
          </p:spPr>
        </p:pic>
      </p:grpSp>
      <p:sp>
        <p:nvSpPr>
          <p:cNvPr id="41" name="Shape 41"/>
          <p:cNvSpPr txBox="1"/>
          <p:nvPr/>
        </p:nvSpPr>
        <p:spPr>
          <a:xfrm>
            <a:off x="642937" y="223242"/>
            <a:ext cx="7858200" cy="12488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4400" b="0" i="0" u="none" strike="noStrike" cap="none" baseline="0">
                <a:solidFill>
                  <a:schemeClr val="dk1"/>
                </a:solidFill>
                <a:latin typeface="Helvetica Neue"/>
                <a:ea typeface="Helvetica Neue"/>
                <a:cs typeface="Helvetica Neue"/>
                <a:sym typeface="Helvetica Neue"/>
              </a:rPr>
              <a:t>Sample CSS</a:t>
            </a:r>
          </a:p>
        </p:txBody>
      </p:sp>
      <p:sp>
        <p:nvSpPr>
          <p:cNvPr id="42" name="Shape 42"/>
          <p:cNvSpPr txBox="1"/>
          <p:nvPr/>
        </p:nvSpPr>
        <p:spPr>
          <a:xfrm>
            <a:off x="642937" y="1640830"/>
            <a:ext cx="4266299" cy="4492799"/>
          </a:xfrm>
          <a:prstGeom prst="rect">
            <a:avLst/>
          </a:prstGeom>
          <a:noFill/>
          <a:ln>
            <a:noFill/>
          </a:ln>
        </p:spPr>
        <p:txBody>
          <a:bodyPr lIns="91425" tIns="45700" rIns="91425" bIns="45700" anchor="t" anchorCtr="0">
            <a:noAutofit/>
          </a:bodyPr>
          <a:lstStyle/>
          <a:p>
            <a:pPr marL="190500" marR="0" lvl="0" indent="-190500" algn="l" rtl="0">
              <a:lnSpc>
                <a:spcPct val="100000"/>
              </a:lnSpc>
              <a:spcBef>
                <a:spcPts val="0"/>
              </a:spcBef>
              <a:spcAft>
                <a:spcPts val="0"/>
              </a:spcAft>
              <a:buClr>
                <a:schemeClr val="dk1"/>
              </a:buClr>
              <a:buSzPct val="100000"/>
              <a:buFont typeface="Helvetica Neue"/>
              <a:buChar char="•"/>
            </a:pPr>
            <a:r>
              <a:rPr lang="en-US" sz="2000" b="0" i="0" u="none" strike="noStrike" cap="none" baseline="0">
                <a:solidFill>
                  <a:schemeClr val="dk1"/>
                </a:solidFill>
                <a:latin typeface="Helvetica Neue"/>
                <a:ea typeface="Helvetica Neue"/>
                <a:cs typeface="Helvetica Neue"/>
                <a:sym typeface="Helvetica Neue"/>
              </a:rPr>
              <a:t>On the right is sample CSS code from </a:t>
            </a:r>
            <a:r>
              <a:rPr lang="en-US" sz="2000" b="0" i="0" u="sng" strike="noStrike" cap="none" baseline="0">
                <a:solidFill>
                  <a:schemeClr val="hlink"/>
                </a:solidFill>
                <a:latin typeface="Helvetica Neue"/>
                <a:ea typeface="Helvetica Neue"/>
                <a:cs typeface="Helvetica Neue"/>
                <a:sym typeface="Helvetica Neue"/>
                <a:hlinkClick r:id="rId5"/>
              </a:rPr>
              <a:t>http://www.csszengarden.com</a:t>
            </a:r>
          </a:p>
          <a:p>
            <a:pPr marL="190500" marR="0" lvl="0" indent="-190500" algn="l" rtl="0">
              <a:lnSpc>
                <a:spcPct val="100000"/>
              </a:lnSpc>
              <a:spcBef>
                <a:spcPts val="2600"/>
              </a:spcBef>
              <a:spcAft>
                <a:spcPts val="0"/>
              </a:spcAft>
              <a:buClr>
                <a:schemeClr val="dk1"/>
              </a:buClr>
              <a:buSzPct val="100000"/>
              <a:buFont typeface="Helvetica Neue"/>
              <a:buChar char="•"/>
            </a:pPr>
            <a:r>
              <a:rPr lang="en-US" sz="2000" b="0" i="0" u="none" strike="noStrike" cap="none" baseline="0">
                <a:solidFill>
                  <a:schemeClr val="dk1"/>
                </a:solidFill>
                <a:latin typeface="Helvetica Neue"/>
                <a:ea typeface="Helvetica Neue"/>
                <a:cs typeface="Helvetica Neue"/>
                <a:sym typeface="Helvetica Neue"/>
              </a:rPr>
              <a:t>By examining the CSS code, you can see how after each key word is a set of design elements that are being addressed.   </a:t>
            </a:r>
          </a:p>
          <a:p>
            <a:pPr marL="190500" marR="0" lvl="0" indent="-190500" algn="l" rtl="0">
              <a:lnSpc>
                <a:spcPct val="100000"/>
              </a:lnSpc>
              <a:spcBef>
                <a:spcPts val="2600"/>
              </a:spcBef>
              <a:spcAft>
                <a:spcPts val="0"/>
              </a:spcAft>
              <a:buClr>
                <a:schemeClr val="dk1"/>
              </a:buClr>
              <a:buSzPct val="100000"/>
              <a:buFont typeface="Helvetica Neue"/>
              <a:buChar char="•"/>
            </a:pPr>
            <a:r>
              <a:rPr lang="en-US" sz="2000" b="0" i="0" u="none" strike="noStrike" cap="none" baseline="0">
                <a:solidFill>
                  <a:schemeClr val="dk1"/>
                </a:solidFill>
                <a:latin typeface="Helvetica Neue"/>
                <a:ea typeface="Helvetica Neue"/>
                <a:cs typeface="Helvetica Neue"/>
                <a:sym typeface="Helvetica Neue"/>
              </a:rPr>
              <a:t>After html, a bracket { follows and then lines of code.   The second bracket is a closing } </a:t>
            </a:r>
          </a:p>
          <a:p>
            <a:pPr marL="190500" marR="0" lvl="0" indent="-190500" algn="l" rtl="0">
              <a:lnSpc>
                <a:spcPct val="100000"/>
              </a:lnSpc>
              <a:spcBef>
                <a:spcPts val="2600"/>
              </a:spcBef>
              <a:spcAft>
                <a:spcPts val="0"/>
              </a:spcAft>
              <a:buClr>
                <a:schemeClr val="dk1"/>
              </a:buClr>
              <a:buSzPct val="100000"/>
              <a:buFont typeface="Helvetica Neue"/>
              <a:buChar char="•"/>
            </a:pPr>
            <a:r>
              <a:rPr lang="en-US" sz="2000" b="0" i="0" u="none" strike="noStrike" cap="none" baseline="0">
                <a:solidFill>
                  <a:schemeClr val="dk1"/>
                </a:solidFill>
                <a:latin typeface="Helvetica Neue"/>
                <a:ea typeface="Helvetica Neue"/>
                <a:cs typeface="Helvetica Neue"/>
                <a:sym typeface="Helvetica Neue"/>
              </a:rPr>
              <a:t>The style specifically ends for html after the closing bracket.</a:t>
            </a:r>
          </a:p>
        </p:txBody>
      </p:sp>
      <p:sp>
        <p:nvSpPr>
          <p:cNvPr id="43" name="Shape 43"/>
          <p:cNvSpPr/>
          <p:nvPr/>
        </p:nvSpPr>
        <p:spPr>
          <a:xfrm>
            <a:off x="830526" y="6527626"/>
            <a:ext cx="7987625" cy="330372"/>
          </a:xfrm>
          <a:custGeom>
            <a:avLst/>
            <a:gdLst/>
            <a:ahLst/>
            <a:cxnLst/>
            <a:rect l="0" t="0" r="0" b="0"/>
            <a:pathLst>
              <a:path w="21600" h="21600" extrusionOk="0">
                <a:moveTo>
                  <a:pt x="0" y="0"/>
                </a:moveTo>
                <a:lnTo>
                  <a:pt x="21600" y="0"/>
                </a:lnTo>
                <a:lnTo>
                  <a:pt x="21600" y="21600"/>
                </a:lnTo>
                <a:lnTo>
                  <a:pt x="0" y="21600"/>
                </a:lnTo>
                <a:lnTo>
                  <a:pt x="0" y="0"/>
                </a:lnTo>
                <a:close/>
              </a:path>
            </a:pathLst>
          </a:custGeom>
          <a:noFill/>
          <a:ln>
            <a:noFill/>
          </a:ln>
        </p:spPr>
        <p:txBody>
          <a:bodyPr lIns="35700" tIns="35700" rIns="35700" bIns="35700" anchor="ctr"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1200" b="0" i="1" u="none" strike="noStrike" cap="none" baseline="0">
                <a:solidFill>
                  <a:schemeClr val="dk1"/>
                </a:solidFill>
                <a:latin typeface="Calibri"/>
                <a:ea typeface="Calibri"/>
                <a:cs typeface="Calibri"/>
                <a:sym typeface="Calibri"/>
              </a:rPr>
              <a:t>css released under Creative Commons License - </a:t>
            </a:r>
            <a:r>
              <a:rPr lang="en-US" sz="1200" b="0" i="1" u="sng" strike="noStrike" cap="none" baseline="0">
                <a:solidFill>
                  <a:schemeClr val="hlink"/>
                </a:solidFill>
                <a:hlinkClick r:id="rId6"/>
              </a:rPr>
              <a:t>http://creativecommons.org/licenses/by-nc-sa/1.0/</a:t>
            </a:r>
          </a:p>
        </p:txBody>
      </p:sp>
      <p:pic>
        <p:nvPicPr>
          <p:cNvPr id="44" name="Shape 44"/>
          <p:cNvPicPr preferRelativeResize="0"/>
          <p:nvPr/>
        </p:nvPicPr>
        <p:blipFill>
          <a:blip r:embed="rId7"/>
          <a:stretch>
            <a:fillRect/>
          </a:stretch>
        </p:blipFill>
        <p:spPr>
          <a:xfrm>
            <a:off x="4996160" y="1580554"/>
            <a:ext cx="1765845" cy="650750"/>
          </a:xfrm>
          <a:prstGeom prst="rect">
            <a:avLst/>
          </a:prstGeom>
        </p:spPr>
      </p:pic>
      <p:cxnSp>
        <p:nvCxnSpPr>
          <p:cNvPr id="45" name="Shape 45"/>
          <p:cNvCxnSpPr/>
          <p:nvPr/>
        </p:nvCxnSpPr>
        <p:spPr>
          <a:xfrm rot="10800000" flipH="1">
            <a:off x="4683621" y="2158776"/>
            <a:ext cx="503399" cy="2225700"/>
          </a:xfrm>
          <a:prstGeom prst="straightConnector1">
            <a:avLst/>
          </a:prstGeom>
          <a:noFill/>
          <a:ln w="12700" cap="rnd">
            <a:solidFill>
              <a:srgbClr val="5A5343"/>
            </a:solidFill>
            <a:prstDash val="solid"/>
            <a:miter/>
            <a:headEnd type="none" w="med" len="med"/>
            <a:tailEnd type="triangle" w="med" len="med"/>
          </a:ln>
        </p:spPr>
      </p:cxn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grpSp>
        <p:nvGrpSpPr>
          <p:cNvPr id="50" name="Shape 50"/>
          <p:cNvGrpSpPr/>
          <p:nvPr/>
        </p:nvGrpSpPr>
        <p:grpSpPr>
          <a:xfrm>
            <a:off x="5197078" y="1737520"/>
            <a:ext cx="3338703" cy="3795355"/>
            <a:chOff x="0" y="0"/>
            <a:chExt cx="2147483647" cy="2147483647"/>
          </a:xfrm>
        </p:grpSpPr>
        <p:pic>
          <p:nvPicPr>
            <p:cNvPr id="51" name="Shape 51"/>
            <p:cNvPicPr preferRelativeResize="0"/>
            <p:nvPr/>
          </p:nvPicPr>
          <p:blipFill>
            <a:blip r:embed="rId3"/>
            <a:stretch>
              <a:fillRect/>
            </a:stretch>
          </p:blipFill>
          <p:spPr>
            <a:xfrm>
              <a:off x="0" y="9560119"/>
              <a:ext cx="2147483647" cy="2128363385"/>
            </a:xfrm>
            <a:prstGeom prst="rect">
              <a:avLst/>
            </a:prstGeom>
          </p:spPr>
        </p:pic>
        <p:pic>
          <p:nvPicPr>
            <p:cNvPr id="52" name="Shape 52"/>
            <p:cNvPicPr preferRelativeResize="0"/>
            <p:nvPr/>
          </p:nvPicPr>
          <p:blipFill>
            <a:blip r:embed="rId4"/>
            <a:stretch>
              <a:fillRect/>
            </a:stretch>
          </p:blipFill>
          <p:spPr>
            <a:xfrm>
              <a:off x="0" y="0"/>
              <a:ext cx="2147483545" cy="2147483647"/>
            </a:xfrm>
            <a:prstGeom prst="rect">
              <a:avLst/>
            </a:prstGeom>
          </p:spPr>
        </p:pic>
      </p:grpSp>
      <p:sp>
        <p:nvSpPr>
          <p:cNvPr id="53" name="Shape 53"/>
          <p:cNvSpPr txBox="1"/>
          <p:nvPr/>
        </p:nvSpPr>
        <p:spPr>
          <a:xfrm>
            <a:off x="642937" y="223242"/>
            <a:ext cx="7858200" cy="12488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4400" b="0" i="0" u="none" strike="noStrike" cap="none" baseline="0">
                <a:solidFill>
                  <a:schemeClr val="dk1"/>
                </a:solidFill>
                <a:latin typeface="Helvetica Neue"/>
                <a:ea typeface="Helvetica Neue"/>
                <a:cs typeface="Helvetica Neue"/>
                <a:sym typeface="Helvetica Neue"/>
              </a:rPr>
              <a:t>Sample CSS</a:t>
            </a:r>
          </a:p>
        </p:txBody>
      </p:sp>
      <p:sp>
        <p:nvSpPr>
          <p:cNvPr id="54" name="Shape 54"/>
          <p:cNvSpPr txBox="1"/>
          <p:nvPr/>
        </p:nvSpPr>
        <p:spPr>
          <a:xfrm>
            <a:off x="317375" y="1379875"/>
            <a:ext cx="4591799" cy="4753799"/>
          </a:xfrm>
          <a:prstGeom prst="rect">
            <a:avLst/>
          </a:prstGeom>
          <a:noFill/>
          <a:ln>
            <a:noFill/>
          </a:ln>
        </p:spPr>
        <p:txBody>
          <a:bodyPr lIns="91425" tIns="45700" rIns="91425" bIns="45700" anchor="t" anchorCtr="0">
            <a:noAutofit/>
          </a:bodyPr>
          <a:lstStyle/>
          <a:p>
            <a:pPr marL="215900" marR="0" lvl="0" indent="-215900" algn="l" rtl="0">
              <a:lnSpc>
                <a:spcPct val="90000"/>
              </a:lnSpc>
              <a:spcBef>
                <a:spcPts val="0"/>
              </a:spcBef>
              <a:spcAft>
                <a:spcPts val="0"/>
              </a:spcAft>
              <a:buClr>
                <a:schemeClr val="dk1"/>
              </a:buClr>
              <a:buSzPct val="100000"/>
              <a:buFont typeface="Helvetica Neue"/>
              <a:buChar char="•"/>
            </a:pPr>
            <a:r>
              <a:rPr lang="en-US" sz="2000" b="0" i="0" u="none" strike="noStrike" cap="none" baseline="0">
                <a:solidFill>
                  <a:schemeClr val="dk1"/>
                </a:solidFill>
                <a:latin typeface="Helvetica Neue"/>
                <a:ea typeface="Helvetica Neue"/>
                <a:cs typeface="Helvetica Neue"/>
                <a:sym typeface="Helvetica Neue"/>
              </a:rPr>
              <a:t>Each line of code represents something specific, which will be affected by the code.</a:t>
            </a:r>
          </a:p>
          <a:p>
            <a:pPr marL="215900" marR="0" lvl="0" indent="-215900" algn="l" rtl="0">
              <a:lnSpc>
                <a:spcPct val="90000"/>
              </a:lnSpc>
              <a:spcBef>
                <a:spcPts val="2400"/>
              </a:spcBef>
              <a:spcAft>
                <a:spcPts val="0"/>
              </a:spcAft>
              <a:buClr>
                <a:schemeClr val="dk1"/>
              </a:buClr>
              <a:buSzPct val="100000"/>
              <a:buFont typeface="Helvetica Neue"/>
              <a:buChar char="•"/>
            </a:pPr>
            <a:r>
              <a:rPr lang="en-US" sz="2000" b="0" i="0" u="none" strike="noStrike" cap="none" baseline="0">
                <a:solidFill>
                  <a:schemeClr val="dk1"/>
                </a:solidFill>
                <a:latin typeface="Helvetica Neue"/>
                <a:ea typeface="Helvetica Neue"/>
                <a:cs typeface="Helvetica Neue"/>
                <a:sym typeface="Helvetica Neue"/>
              </a:rPr>
              <a:t>For the body code, the CSS is identifying what the font size is: 75% and also the font name: Georgia, a sans serif font.</a:t>
            </a:r>
          </a:p>
          <a:p>
            <a:pPr marL="215900" marR="0" lvl="0" indent="-215900" algn="l" rtl="0">
              <a:lnSpc>
                <a:spcPct val="90000"/>
              </a:lnSpc>
              <a:spcBef>
                <a:spcPts val="2400"/>
              </a:spcBef>
              <a:spcAft>
                <a:spcPts val="0"/>
              </a:spcAft>
              <a:buClr>
                <a:schemeClr val="dk1"/>
              </a:buClr>
              <a:buSzPct val="100000"/>
              <a:buFont typeface="Helvetica Neue"/>
              <a:buChar char="•"/>
            </a:pPr>
            <a:r>
              <a:rPr lang="en-US" sz="2000" b="0" i="0" u="none" strike="noStrike" cap="none" baseline="0">
                <a:solidFill>
                  <a:schemeClr val="dk1"/>
                </a:solidFill>
                <a:latin typeface="Helvetica Neue"/>
                <a:ea typeface="Helvetica Neue"/>
                <a:cs typeface="Helvetica Neue"/>
                <a:sym typeface="Helvetica Neue"/>
              </a:rPr>
              <a:t>Line-height identifies the spacing, which is followed by the hex color: #555753 or a dark grey</a:t>
            </a:r>
          </a:p>
          <a:p>
            <a:pPr marL="215900" marR="0" lvl="0" indent="-215900" algn="l" rtl="0">
              <a:lnSpc>
                <a:spcPct val="90000"/>
              </a:lnSpc>
              <a:spcBef>
                <a:spcPts val="2400"/>
              </a:spcBef>
              <a:spcAft>
                <a:spcPts val="0"/>
              </a:spcAft>
              <a:buClr>
                <a:schemeClr val="dk1"/>
              </a:buClr>
              <a:buSzPct val="100000"/>
              <a:buFont typeface="Helvetica Neue"/>
              <a:buChar char="•"/>
            </a:pPr>
            <a:r>
              <a:rPr lang="en-US" sz="2000" b="0" i="0" u="none" strike="noStrike" cap="none" baseline="0">
                <a:solidFill>
                  <a:schemeClr val="dk1"/>
                </a:solidFill>
                <a:latin typeface="Helvetica Neue"/>
                <a:ea typeface="Helvetica Neue"/>
                <a:cs typeface="Helvetica Neue"/>
                <a:sym typeface="Helvetica Neue"/>
              </a:rPr>
              <a:t>Students can find out color codes at: </a:t>
            </a:r>
            <a:r>
              <a:rPr lang="en-US" sz="2000" b="0" i="0" u="sng" strike="noStrike" cap="none" baseline="0">
                <a:solidFill>
                  <a:schemeClr val="hlink"/>
                </a:solidFill>
                <a:latin typeface="Helvetica Neue"/>
                <a:ea typeface="Helvetica Neue"/>
                <a:cs typeface="Helvetica Neue"/>
                <a:sym typeface="Helvetica Neue"/>
                <a:hlinkClick r:id="rId5"/>
              </a:rPr>
              <a:t>http://www.color-hex.com</a:t>
            </a:r>
          </a:p>
        </p:txBody>
      </p:sp>
      <p:sp>
        <p:nvSpPr>
          <p:cNvPr id="55" name="Shape 55"/>
          <p:cNvSpPr/>
          <p:nvPr/>
        </p:nvSpPr>
        <p:spPr>
          <a:xfrm>
            <a:off x="485551" y="6200551"/>
            <a:ext cx="7987625" cy="330372"/>
          </a:xfrm>
          <a:custGeom>
            <a:avLst/>
            <a:gdLst/>
            <a:ahLst/>
            <a:cxnLst/>
            <a:rect l="0" t="0" r="0" b="0"/>
            <a:pathLst>
              <a:path w="21600" h="21600" extrusionOk="0">
                <a:moveTo>
                  <a:pt x="0" y="0"/>
                </a:moveTo>
                <a:lnTo>
                  <a:pt x="21600" y="0"/>
                </a:lnTo>
                <a:lnTo>
                  <a:pt x="21600" y="21600"/>
                </a:lnTo>
                <a:lnTo>
                  <a:pt x="0" y="21600"/>
                </a:lnTo>
                <a:lnTo>
                  <a:pt x="0" y="0"/>
                </a:lnTo>
                <a:close/>
              </a:path>
            </a:pathLst>
          </a:custGeom>
          <a:noFill/>
          <a:ln>
            <a:noFill/>
          </a:ln>
        </p:spPr>
        <p:txBody>
          <a:bodyPr lIns="35700" tIns="35700" rIns="35700" bIns="35700" anchor="ctr"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1200" b="0" i="1" u="none" strike="noStrike" cap="none" baseline="0">
                <a:solidFill>
                  <a:schemeClr val="dk1"/>
                </a:solidFill>
                <a:latin typeface="Helvetica Neue"/>
                <a:ea typeface="Helvetica Neue"/>
                <a:cs typeface="Helvetica Neue"/>
                <a:sym typeface="Helvetica Neue"/>
              </a:rPr>
              <a:t>css released under Creative Commons License - </a:t>
            </a:r>
            <a:r>
              <a:rPr lang="en-US" sz="1200" b="0" i="1" u="sng" strike="noStrike" cap="none" baseline="0">
                <a:solidFill>
                  <a:schemeClr val="hlink"/>
                </a:solidFill>
                <a:latin typeface="Helvetica Neue"/>
                <a:ea typeface="Helvetica Neue"/>
                <a:cs typeface="Helvetica Neue"/>
                <a:sym typeface="Helvetica Neue"/>
                <a:hlinkClick r:id="rId6"/>
              </a:rPr>
              <a:t>http://creativecommons.org/licenses/by-nc-sa/1.0/</a:t>
            </a:r>
          </a:p>
        </p:txBody>
      </p:sp>
      <p:pic>
        <p:nvPicPr>
          <p:cNvPr id="56" name="Shape 56"/>
          <p:cNvPicPr preferRelativeResize="0"/>
          <p:nvPr/>
        </p:nvPicPr>
        <p:blipFill>
          <a:blip r:embed="rId7"/>
          <a:stretch>
            <a:fillRect/>
          </a:stretch>
        </p:blipFill>
        <p:spPr>
          <a:xfrm>
            <a:off x="4002732" y="1977925"/>
            <a:ext cx="5000625" cy="1113978"/>
          </a:xfrm>
          <a:prstGeom prst="rect">
            <a:avLst/>
          </a:prstGeom>
        </p:spPr>
      </p:pic>
      <p:cxnSp>
        <p:nvCxnSpPr>
          <p:cNvPr id="57" name="Shape 57"/>
          <p:cNvCxnSpPr/>
          <p:nvPr/>
        </p:nvCxnSpPr>
        <p:spPr>
          <a:xfrm rot="10800000" flipH="1">
            <a:off x="3960250" y="3050374"/>
            <a:ext cx="1090499" cy="702900"/>
          </a:xfrm>
          <a:prstGeom prst="straightConnector1">
            <a:avLst/>
          </a:prstGeom>
          <a:noFill/>
          <a:ln w="12700" cap="rnd">
            <a:solidFill>
              <a:srgbClr val="5A5343"/>
            </a:solidFill>
            <a:prstDash val="solid"/>
            <a:miter/>
            <a:headEnd type="none" w="med" len="med"/>
            <a:tailEnd type="triangle" w="med" len="med"/>
          </a:ln>
        </p:spPr>
      </p:cxn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grpSp>
        <p:nvGrpSpPr>
          <p:cNvPr id="62" name="Shape 62"/>
          <p:cNvGrpSpPr/>
          <p:nvPr/>
        </p:nvGrpSpPr>
        <p:grpSpPr>
          <a:xfrm>
            <a:off x="5197078" y="1737520"/>
            <a:ext cx="3338703" cy="3795355"/>
            <a:chOff x="0" y="0"/>
            <a:chExt cx="2147483647" cy="2147483647"/>
          </a:xfrm>
        </p:grpSpPr>
        <p:pic>
          <p:nvPicPr>
            <p:cNvPr id="63" name="Shape 63"/>
            <p:cNvPicPr preferRelativeResize="0"/>
            <p:nvPr/>
          </p:nvPicPr>
          <p:blipFill>
            <a:blip r:embed="rId3"/>
            <a:stretch>
              <a:fillRect/>
            </a:stretch>
          </p:blipFill>
          <p:spPr>
            <a:xfrm>
              <a:off x="0" y="9560119"/>
              <a:ext cx="2147483647" cy="2128363385"/>
            </a:xfrm>
            <a:prstGeom prst="rect">
              <a:avLst/>
            </a:prstGeom>
          </p:spPr>
        </p:pic>
        <p:pic>
          <p:nvPicPr>
            <p:cNvPr id="64" name="Shape 64"/>
            <p:cNvPicPr preferRelativeResize="0"/>
            <p:nvPr/>
          </p:nvPicPr>
          <p:blipFill>
            <a:blip r:embed="rId4"/>
            <a:stretch>
              <a:fillRect/>
            </a:stretch>
          </p:blipFill>
          <p:spPr>
            <a:xfrm>
              <a:off x="0" y="0"/>
              <a:ext cx="2147483545" cy="2147483647"/>
            </a:xfrm>
            <a:prstGeom prst="rect">
              <a:avLst/>
            </a:prstGeom>
          </p:spPr>
        </p:pic>
      </p:grpSp>
      <p:sp>
        <p:nvSpPr>
          <p:cNvPr id="65" name="Shape 65"/>
          <p:cNvSpPr txBox="1"/>
          <p:nvPr/>
        </p:nvSpPr>
        <p:spPr>
          <a:xfrm>
            <a:off x="642937" y="223242"/>
            <a:ext cx="7858200" cy="12488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4400" b="0" i="0" u="none" strike="noStrike" cap="none" baseline="0">
                <a:solidFill>
                  <a:schemeClr val="dk1"/>
                </a:solidFill>
                <a:latin typeface="Helvetica Neue"/>
                <a:ea typeface="Helvetica Neue"/>
                <a:cs typeface="Helvetica Neue"/>
                <a:sym typeface="Helvetica Neue"/>
              </a:rPr>
              <a:t>Sample CSS</a:t>
            </a:r>
          </a:p>
        </p:txBody>
      </p:sp>
      <p:sp>
        <p:nvSpPr>
          <p:cNvPr id="66" name="Shape 66"/>
          <p:cNvSpPr txBox="1"/>
          <p:nvPr/>
        </p:nvSpPr>
        <p:spPr>
          <a:xfrm>
            <a:off x="400175" y="1640825"/>
            <a:ext cx="4509000" cy="4492799"/>
          </a:xfrm>
          <a:prstGeom prst="rect">
            <a:avLst/>
          </a:prstGeom>
          <a:noFill/>
          <a:ln>
            <a:noFill/>
          </a:ln>
        </p:spPr>
        <p:txBody>
          <a:bodyPr lIns="91425" tIns="45700" rIns="91425" bIns="45700" anchor="t" anchorCtr="0">
            <a:noAutofit/>
          </a:bodyPr>
          <a:lstStyle/>
          <a:p>
            <a:pPr marL="241300" marR="0" lvl="0" indent="-241300" algn="l" rtl="0">
              <a:lnSpc>
                <a:spcPct val="100000"/>
              </a:lnSpc>
              <a:spcBef>
                <a:spcPts val="0"/>
              </a:spcBef>
              <a:spcAft>
                <a:spcPts val="0"/>
              </a:spcAft>
              <a:buClr>
                <a:schemeClr val="dk1"/>
              </a:buClr>
              <a:buSzPct val="100000"/>
              <a:buFont typeface="Helvetica Neue"/>
              <a:buChar char="•"/>
            </a:pPr>
            <a:r>
              <a:rPr lang="en-US" sz="2200" b="0" i="0" u="none" strike="noStrike" cap="none" baseline="0">
                <a:solidFill>
                  <a:schemeClr val="dk1"/>
                </a:solidFill>
                <a:latin typeface="Helvetica Neue"/>
                <a:ea typeface="Helvetica Neue"/>
                <a:cs typeface="Helvetica Neue"/>
                <a:sym typeface="Helvetica Neue"/>
              </a:rPr>
              <a:t>The background #fff is black and a photo (blossoms.jpg) is loaded, without tiling (no repeat) and it is aligned to the bottom right; with no margin and no padding.</a:t>
            </a:r>
          </a:p>
          <a:p>
            <a:pPr marL="241300" marR="0" lvl="0" indent="-241300" algn="l" rtl="0">
              <a:lnSpc>
                <a:spcPct val="100000"/>
              </a:lnSpc>
              <a:spcBef>
                <a:spcPts val="400"/>
              </a:spcBef>
              <a:spcAft>
                <a:spcPts val="0"/>
              </a:spcAft>
              <a:buClr>
                <a:schemeClr val="dk1"/>
              </a:buClr>
              <a:buSzPct val="100000"/>
              <a:buFont typeface="Helvetica Neue"/>
              <a:buChar char="•"/>
            </a:pPr>
            <a:r>
              <a:rPr lang="en-US" sz="2200" b="0" i="0" u="none" strike="noStrike" cap="none" baseline="0">
                <a:solidFill>
                  <a:schemeClr val="dk1"/>
                </a:solidFill>
                <a:latin typeface="Helvetica Neue"/>
                <a:ea typeface="Helvetica Neue"/>
                <a:cs typeface="Helvetica Neue"/>
                <a:sym typeface="Helvetica Neue"/>
              </a:rPr>
              <a:t>Download the CSS code from </a:t>
            </a:r>
            <a:r>
              <a:rPr lang="en-US" sz="2200" b="0" i="0" u="sng" strike="noStrike" cap="none" baseline="0">
                <a:solidFill>
                  <a:schemeClr val="hlink"/>
                </a:solidFill>
                <a:latin typeface="Helvetica Neue"/>
                <a:ea typeface="Helvetica Neue"/>
                <a:cs typeface="Helvetica Neue"/>
                <a:sym typeface="Helvetica Neue"/>
                <a:hlinkClick r:id="rId5"/>
              </a:rPr>
              <a:t>http://www.csszengarden.com</a:t>
            </a:r>
            <a:r>
              <a:rPr lang="en-US" sz="2200" b="0" i="0" u="none" strike="noStrike" cap="none" baseline="0">
                <a:solidFill>
                  <a:schemeClr val="dk1"/>
                </a:solidFill>
                <a:latin typeface="Helvetica Neue"/>
                <a:ea typeface="Helvetica Neue"/>
                <a:cs typeface="Helvetica Neue"/>
                <a:sym typeface="Helvetica Neue"/>
              </a:rPr>
              <a:t> and dissect the rest of the code.  </a:t>
            </a:r>
          </a:p>
          <a:p>
            <a:pPr marL="241300" marR="0" lvl="0" indent="-241300" algn="l" rtl="0">
              <a:lnSpc>
                <a:spcPct val="100000"/>
              </a:lnSpc>
              <a:spcBef>
                <a:spcPts val="400"/>
              </a:spcBef>
              <a:spcAft>
                <a:spcPts val="0"/>
              </a:spcAft>
              <a:buClr>
                <a:schemeClr val="dk1"/>
              </a:buClr>
              <a:buSzPct val="100000"/>
              <a:buFont typeface="Helvetica Neue"/>
              <a:buChar char="•"/>
            </a:pPr>
            <a:r>
              <a:rPr lang="en-US" sz="2200" b="0" i="0" u="none" strike="noStrike" cap="none" baseline="0">
                <a:solidFill>
                  <a:schemeClr val="dk1"/>
                </a:solidFill>
                <a:latin typeface="Helvetica Neue"/>
                <a:ea typeface="Helvetica Neue"/>
                <a:cs typeface="Helvetica Neue"/>
                <a:sym typeface="Helvetica Neue"/>
              </a:rPr>
              <a:t>Utilize the website as a resource to see if what you think rings true for each lines of code.</a:t>
            </a:r>
          </a:p>
        </p:txBody>
      </p:sp>
      <p:sp>
        <p:nvSpPr>
          <p:cNvPr id="67" name="Shape 67"/>
          <p:cNvSpPr/>
          <p:nvPr/>
        </p:nvSpPr>
        <p:spPr>
          <a:xfrm>
            <a:off x="485551" y="6200551"/>
            <a:ext cx="7987625" cy="330372"/>
          </a:xfrm>
          <a:custGeom>
            <a:avLst/>
            <a:gdLst/>
            <a:ahLst/>
            <a:cxnLst/>
            <a:rect l="0" t="0" r="0" b="0"/>
            <a:pathLst>
              <a:path w="21600" h="21600" extrusionOk="0">
                <a:moveTo>
                  <a:pt x="0" y="0"/>
                </a:moveTo>
                <a:lnTo>
                  <a:pt x="21600" y="0"/>
                </a:lnTo>
                <a:lnTo>
                  <a:pt x="21600" y="21600"/>
                </a:lnTo>
                <a:lnTo>
                  <a:pt x="0" y="21600"/>
                </a:lnTo>
                <a:lnTo>
                  <a:pt x="0" y="0"/>
                </a:lnTo>
                <a:close/>
              </a:path>
            </a:pathLst>
          </a:custGeom>
          <a:noFill/>
          <a:ln>
            <a:noFill/>
          </a:ln>
        </p:spPr>
        <p:txBody>
          <a:bodyPr lIns="35700" tIns="35700" rIns="35700" bIns="35700" anchor="ctr"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1200" b="0" i="1" u="none" strike="noStrike" cap="none" baseline="0">
                <a:solidFill>
                  <a:schemeClr val="dk1"/>
                </a:solidFill>
                <a:latin typeface="Helvetica Neue"/>
                <a:ea typeface="Helvetica Neue"/>
                <a:cs typeface="Helvetica Neue"/>
                <a:sym typeface="Helvetica Neue"/>
              </a:rPr>
              <a:t>css released under Creative Commons License - </a:t>
            </a:r>
            <a:r>
              <a:rPr lang="en-US" sz="1200" b="0" i="1" u="sng" strike="noStrike" cap="none" baseline="0">
                <a:solidFill>
                  <a:schemeClr val="hlink"/>
                </a:solidFill>
                <a:latin typeface="Helvetica Neue"/>
                <a:ea typeface="Helvetica Neue"/>
                <a:cs typeface="Helvetica Neue"/>
                <a:sym typeface="Helvetica Neue"/>
                <a:hlinkClick r:id="rId6"/>
              </a:rPr>
              <a:t>http://creativecommons.org/licenses/by-nc-sa/1.0/</a:t>
            </a:r>
          </a:p>
        </p:txBody>
      </p:sp>
      <p:pic>
        <p:nvPicPr>
          <p:cNvPr id="68" name="Shape 68"/>
          <p:cNvPicPr preferRelativeResize="0"/>
          <p:nvPr/>
        </p:nvPicPr>
        <p:blipFill>
          <a:blip r:embed="rId7"/>
          <a:stretch>
            <a:fillRect/>
          </a:stretch>
        </p:blipFill>
        <p:spPr>
          <a:xfrm>
            <a:off x="4002732" y="1977925"/>
            <a:ext cx="5000625" cy="1113978"/>
          </a:xfrm>
          <a:prstGeom prst="rect">
            <a:avLst/>
          </a:prstGeom>
        </p:spPr>
      </p:pic>
      <p:cxnSp>
        <p:nvCxnSpPr>
          <p:cNvPr id="69" name="Shape 69"/>
          <p:cNvCxnSpPr/>
          <p:nvPr/>
        </p:nvCxnSpPr>
        <p:spPr>
          <a:xfrm rot="10800000" flipH="1">
            <a:off x="3601475" y="3050374"/>
            <a:ext cx="1449299" cy="647700"/>
          </a:xfrm>
          <a:prstGeom prst="straightConnector1">
            <a:avLst/>
          </a:prstGeom>
          <a:noFill/>
          <a:ln w="12700" cap="rnd">
            <a:solidFill>
              <a:srgbClr val="5A5343"/>
            </a:solidFill>
            <a:prstDash val="solid"/>
            <a:miter/>
            <a:headEnd type="none" w="med" len="med"/>
            <a:tailEnd type="triangle" w="med" len="med"/>
          </a:ln>
        </p:spPr>
      </p:cxn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p:nvPr/>
        </p:nvSpPr>
        <p:spPr>
          <a:xfrm>
            <a:off x="642937" y="223242"/>
            <a:ext cx="7858200" cy="12488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4400" b="0" i="0" u="none" strike="noStrike" cap="none" baseline="0">
                <a:solidFill>
                  <a:schemeClr val="dk1"/>
                </a:solidFill>
                <a:latin typeface="Helvetica Neue"/>
                <a:ea typeface="Helvetica Neue"/>
                <a:cs typeface="Helvetica Neue"/>
                <a:sym typeface="Helvetica Neue"/>
              </a:rPr>
              <a:t>The Beauty of CSS Design</a:t>
            </a:r>
          </a:p>
        </p:txBody>
      </p:sp>
      <p:sp>
        <p:nvSpPr>
          <p:cNvPr id="75" name="Shape 75"/>
          <p:cNvSpPr txBox="1"/>
          <p:nvPr/>
        </p:nvSpPr>
        <p:spPr>
          <a:xfrm>
            <a:off x="457646" y="1600646"/>
            <a:ext cx="8228699" cy="4525199"/>
          </a:xfrm>
          <a:prstGeom prst="rect">
            <a:avLst/>
          </a:prstGeom>
          <a:noFill/>
          <a:ln>
            <a:noFill/>
          </a:ln>
        </p:spPr>
        <p:txBody>
          <a:bodyPr lIns="91425" tIns="45700" rIns="91425" bIns="45700" anchor="t" anchorCtr="0">
            <a:noAutofit/>
          </a:bodyPr>
          <a:lstStyle/>
          <a:p>
            <a:pPr marL="50800" marR="0" lvl="0" indent="-57150" algn="l" rtl="0">
              <a:lnSpc>
                <a:spcPct val="100000"/>
              </a:lnSpc>
              <a:spcBef>
                <a:spcPts val="0"/>
              </a:spcBef>
              <a:spcAft>
                <a:spcPts val="0"/>
              </a:spcAft>
              <a:buClr>
                <a:schemeClr val="dk1"/>
              </a:buClr>
              <a:buSzPct val="100000"/>
              <a:buFont typeface="Helvetica Neue"/>
              <a:buChar char="•"/>
            </a:pPr>
            <a:r>
              <a:rPr lang="en-US" sz="1700" b="0" i="0" u="none" strike="noStrike" cap="none" baseline="0">
                <a:solidFill>
                  <a:schemeClr val="dk1"/>
                </a:solidFill>
                <a:latin typeface="Helvetica Neue"/>
                <a:ea typeface="Helvetica Neue"/>
                <a:cs typeface="Helvetica Neue"/>
                <a:sym typeface="Helvetica Neue"/>
              </a:rPr>
              <a:t>Next, download the HTML code from:  </a:t>
            </a:r>
            <a:r>
              <a:rPr lang="en-US" sz="1700" b="0" i="0" u="sng" strike="noStrike" cap="none" baseline="0">
                <a:solidFill>
                  <a:schemeClr val="hlink"/>
                </a:solidFill>
                <a:latin typeface="Helvetica Neue"/>
                <a:ea typeface="Helvetica Neue"/>
                <a:cs typeface="Helvetica Neue"/>
                <a:sym typeface="Helvetica Neue"/>
                <a:hlinkClick r:id="rId3"/>
              </a:rPr>
              <a:t>http://www.csszengarden.com</a:t>
            </a:r>
          </a:p>
          <a:p>
            <a:pPr marL="50800" marR="0" lvl="0" indent="-57150" algn="l" rtl="0">
              <a:lnSpc>
                <a:spcPct val="100000"/>
              </a:lnSpc>
              <a:spcBef>
                <a:spcPts val="2100"/>
              </a:spcBef>
              <a:spcAft>
                <a:spcPts val="0"/>
              </a:spcAft>
              <a:buClr>
                <a:schemeClr val="dk1"/>
              </a:buClr>
              <a:buSzPct val="100000"/>
              <a:buFont typeface="Helvetica Neue"/>
              <a:buChar char="•"/>
            </a:pPr>
            <a:r>
              <a:rPr lang="en-US" sz="1700" b="0" i="0" u="none" strike="noStrike" cap="none" baseline="0">
                <a:solidFill>
                  <a:schemeClr val="dk1"/>
                </a:solidFill>
                <a:latin typeface="Helvetica Neue"/>
                <a:ea typeface="Helvetica Neue"/>
                <a:cs typeface="Helvetica Neue"/>
                <a:sym typeface="Helvetica Neue"/>
              </a:rPr>
              <a:t>This document lists ways that students can experiment with CSS code:</a:t>
            </a:r>
          </a:p>
          <a:p>
            <a:pPr marL="50800" marR="0" lvl="0" indent="-57150" algn="l" rtl="0">
              <a:lnSpc>
                <a:spcPct val="100000"/>
              </a:lnSpc>
              <a:spcBef>
                <a:spcPts val="2100"/>
              </a:spcBef>
              <a:spcAft>
                <a:spcPts val="0"/>
              </a:spcAft>
              <a:buClr>
                <a:schemeClr val="dk1"/>
              </a:buClr>
              <a:buSzPct val="100000"/>
              <a:buFont typeface="Helvetica Neue"/>
              <a:buChar char="•"/>
            </a:pPr>
            <a:r>
              <a:rPr lang="en-US" sz="1700" b="0" i="0" u="none" strike="noStrike" cap="none" baseline="0">
                <a:solidFill>
                  <a:schemeClr val="dk1"/>
                </a:solidFill>
                <a:latin typeface="Helvetica Neue"/>
                <a:ea typeface="Helvetica Neue"/>
                <a:cs typeface="Helvetica Neue"/>
                <a:sym typeface="Helvetica Neue"/>
              </a:rPr>
              <a:t>Below is text pulled from the HTML document from the CSS Zen Garden.  The website was created to allow you to play with CSS code and see how it affects the style of the HTML document:</a:t>
            </a:r>
          </a:p>
          <a:p>
            <a:endParaRPr lang="en-US" sz="1700" b="0" i="0" u="none" strike="noStrike" cap="none" baseline="0">
              <a:solidFill>
                <a:schemeClr val="dk1"/>
              </a:solidFill>
              <a:latin typeface="Helvetica Neue"/>
              <a:ea typeface="Helvetica Neue"/>
              <a:cs typeface="Helvetica Neue"/>
              <a:sym typeface="Helvetica Neue"/>
            </a:endParaRPr>
          </a:p>
          <a:p>
            <a:pPr marL="50800" marR="0" lvl="0" indent="-57150" algn="l" rtl="0">
              <a:lnSpc>
                <a:spcPct val="100000"/>
              </a:lnSpc>
              <a:spcBef>
                <a:spcPts val="1100"/>
              </a:spcBef>
              <a:spcAft>
                <a:spcPts val="0"/>
              </a:spcAft>
              <a:buClr>
                <a:srgbClr val="000000"/>
              </a:buClr>
              <a:buSzPct val="100000"/>
              <a:buFont typeface="Helvetica Neue"/>
              <a:buChar char="•"/>
            </a:pPr>
            <a:r>
              <a:rPr lang="en-US" sz="1300" b="1" i="0" u="none" strike="noStrike" cap="none" baseline="0">
                <a:solidFill>
                  <a:srgbClr val="000000"/>
                </a:solidFill>
                <a:latin typeface="Helvetica Neue"/>
                <a:ea typeface="Helvetica Neue"/>
                <a:cs typeface="Helvetica Neue"/>
                <a:sym typeface="Helvetica Neue"/>
              </a:rPr>
              <a:t>CSS Zen Garden</a:t>
            </a:r>
          </a:p>
          <a:p>
            <a:pPr marL="50800" marR="0" lvl="0" indent="-57150" algn="l" rtl="0">
              <a:lnSpc>
                <a:spcPct val="100000"/>
              </a:lnSpc>
              <a:spcBef>
                <a:spcPts val="1100"/>
              </a:spcBef>
              <a:spcAft>
                <a:spcPts val="0"/>
              </a:spcAft>
              <a:buClr>
                <a:srgbClr val="000000"/>
              </a:buClr>
              <a:buSzPct val="100000"/>
              <a:buFont typeface="Helvetica Neue"/>
              <a:buChar char="•"/>
            </a:pPr>
            <a:r>
              <a:rPr lang="en-US" sz="1300" b="1" i="0" u="none" strike="noStrike" cap="none" baseline="0">
                <a:solidFill>
                  <a:srgbClr val="000000"/>
                </a:solidFill>
                <a:latin typeface="Helvetica Neue"/>
                <a:ea typeface="Helvetica Neue"/>
                <a:cs typeface="Helvetica Neue"/>
                <a:sym typeface="Helvetica Neue"/>
              </a:rPr>
              <a:t>The Beauty of CSS Design</a:t>
            </a:r>
          </a:p>
          <a:p>
            <a:pPr marL="50800" marR="0" lvl="0" indent="-50800" algn="l" rtl="0">
              <a:lnSpc>
                <a:spcPct val="100000"/>
              </a:lnSpc>
              <a:spcBef>
                <a:spcPts val="800"/>
              </a:spcBef>
              <a:spcAft>
                <a:spcPts val="0"/>
              </a:spcAft>
              <a:buClr>
                <a:srgbClr val="000000"/>
              </a:buClr>
              <a:buSzPct val="100000"/>
              <a:buFont typeface="Helvetica Neue"/>
              <a:buChar char="•"/>
            </a:pPr>
            <a:r>
              <a:rPr lang="en-US" sz="800" b="0" i="0" u="none" strike="noStrike" cap="none" baseline="0">
                <a:solidFill>
                  <a:srgbClr val="000000"/>
                </a:solidFill>
                <a:latin typeface="Helvetica Neue"/>
                <a:ea typeface="Helvetica Neue"/>
                <a:cs typeface="Helvetica Neue"/>
                <a:sym typeface="Helvetica Neue"/>
              </a:rPr>
              <a:t>A demonstration of what can be accomplished through CSS-based design. Select any style sheet from the list to load it into this page.</a:t>
            </a:r>
          </a:p>
          <a:p>
            <a:pPr marL="50800" marR="0" lvl="0" indent="-50800" algn="l" rtl="0">
              <a:lnSpc>
                <a:spcPct val="100000"/>
              </a:lnSpc>
              <a:spcBef>
                <a:spcPts val="800"/>
              </a:spcBef>
              <a:spcAft>
                <a:spcPts val="0"/>
              </a:spcAft>
              <a:buClr>
                <a:srgbClr val="000000"/>
              </a:buClr>
              <a:buSzPct val="100000"/>
              <a:buFont typeface="Helvetica Neue"/>
              <a:buChar char="•"/>
            </a:pPr>
            <a:r>
              <a:rPr lang="en-US" sz="800" b="0" i="0" u="none" strike="noStrike" cap="none" baseline="0">
                <a:solidFill>
                  <a:srgbClr val="000000"/>
                </a:solidFill>
                <a:latin typeface="Helvetica Neue"/>
                <a:ea typeface="Helvetica Neue"/>
                <a:cs typeface="Helvetica Neue"/>
                <a:sym typeface="Helvetica Neue"/>
              </a:rPr>
              <a:t>Download the example </a:t>
            </a:r>
            <a:r>
              <a:rPr lang="en-US" sz="800" b="0" i="0" u="sng" strike="noStrike" cap="none" baseline="0">
                <a:solidFill>
                  <a:srgbClr val="042EEE"/>
                </a:solidFill>
                <a:latin typeface="Helvetica Neue"/>
                <a:ea typeface="Helvetica Neue"/>
                <a:cs typeface="Helvetica Neue"/>
                <a:sym typeface="Helvetica Neue"/>
              </a:rPr>
              <a:t>html file</a:t>
            </a:r>
            <a:r>
              <a:rPr lang="en-US" sz="800" b="0" i="0" u="none" strike="noStrike" cap="none" baseline="0">
                <a:solidFill>
                  <a:srgbClr val="000000"/>
                </a:solidFill>
                <a:latin typeface="Helvetica Neue"/>
                <a:ea typeface="Helvetica Neue"/>
                <a:cs typeface="Helvetica Neue"/>
                <a:sym typeface="Helvetica Neue"/>
              </a:rPr>
              <a:t> and </a:t>
            </a:r>
            <a:r>
              <a:rPr lang="en-US" sz="800" b="0" i="0" u="sng" strike="noStrike" cap="none" baseline="0">
                <a:solidFill>
                  <a:srgbClr val="042EEE"/>
                </a:solidFill>
                <a:latin typeface="Helvetica Neue"/>
                <a:ea typeface="Helvetica Neue"/>
                <a:cs typeface="Helvetica Neue"/>
                <a:sym typeface="Helvetica Neue"/>
              </a:rPr>
              <a:t>css file</a:t>
            </a:r>
          </a:p>
          <a:p>
            <a:pPr marL="50800" marR="0" lvl="0" indent="-44450" algn="l" rtl="0">
              <a:lnSpc>
                <a:spcPct val="100000"/>
              </a:lnSpc>
              <a:spcBef>
                <a:spcPts val="1000"/>
              </a:spcBef>
              <a:spcAft>
                <a:spcPts val="0"/>
              </a:spcAft>
              <a:buClr>
                <a:srgbClr val="000000"/>
              </a:buClr>
              <a:buSzPct val="100000"/>
              <a:buFont typeface="Helvetica Neue"/>
              <a:buChar char="•"/>
            </a:pPr>
            <a:r>
              <a:rPr lang="en-US" sz="1100" b="1" i="0" u="none" strike="noStrike" cap="none" baseline="0">
                <a:solidFill>
                  <a:srgbClr val="000000"/>
                </a:solidFill>
                <a:latin typeface="Helvetica Neue"/>
                <a:ea typeface="Helvetica Neue"/>
                <a:cs typeface="Helvetica Neue"/>
                <a:sym typeface="Helvetica Neue"/>
              </a:rPr>
              <a:t>The Road to Enlightenment</a:t>
            </a:r>
          </a:p>
          <a:p>
            <a:pPr marL="50800" marR="0" lvl="0" indent="-50800" algn="l" rtl="0">
              <a:lnSpc>
                <a:spcPct val="100000"/>
              </a:lnSpc>
              <a:spcBef>
                <a:spcPts val="800"/>
              </a:spcBef>
              <a:spcAft>
                <a:spcPts val="0"/>
              </a:spcAft>
              <a:buClr>
                <a:srgbClr val="000000"/>
              </a:buClr>
              <a:buSzPct val="100000"/>
              <a:buFont typeface="Helvetica Neue"/>
              <a:buChar char="•"/>
            </a:pPr>
            <a:r>
              <a:rPr lang="en-US" sz="800" b="0" i="0" u="none" strike="noStrike" cap="none" baseline="0">
                <a:solidFill>
                  <a:srgbClr val="000000"/>
                </a:solidFill>
                <a:latin typeface="Helvetica Neue"/>
                <a:ea typeface="Helvetica Neue"/>
                <a:cs typeface="Helvetica Neue"/>
                <a:sym typeface="Helvetica Neue"/>
              </a:rPr>
              <a:t>Littering a dark and dreary road lay the past relics of browser-specific tags, incompatible DOMs, broken CSS support, and abandoned browsers.</a:t>
            </a:r>
          </a:p>
          <a:p>
            <a:pPr marL="50800" marR="0" lvl="0" indent="-50800" algn="l" rtl="0">
              <a:lnSpc>
                <a:spcPct val="100000"/>
              </a:lnSpc>
              <a:spcBef>
                <a:spcPts val="800"/>
              </a:spcBef>
              <a:spcAft>
                <a:spcPts val="0"/>
              </a:spcAft>
              <a:buClr>
                <a:srgbClr val="000000"/>
              </a:buClr>
              <a:buSzPct val="100000"/>
              <a:buFont typeface="Helvetica Neue"/>
              <a:buChar char="•"/>
            </a:pPr>
            <a:r>
              <a:rPr lang="en-US" sz="800" b="0" i="0" u="none" strike="noStrike" cap="none" baseline="0">
                <a:solidFill>
                  <a:srgbClr val="000000"/>
                </a:solidFill>
                <a:latin typeface="Helvetica Neue"/>
                <a:ea typeface="Helvetica Neue"/>
                <a:cs typeface="Helvetica Neue"/>
                <a:sym typeface="Helvetica Neue"/>
              </a:rPr>
              <a:t>We must clear the mind of the past. Web enlightenment has been achieved thanks to the tireless efforts of folk like the W3C, WaSP, and the major browser creators.</a:t>
            </a:r>
          </a:p>
          <a:p>
            <a:pPr marL="50800" marR="0" lvl="0" indent="-50800" algn="l" rtl="0">
              <a:lnSpc>
                <a:spcPct val="100000"/>
              </a:lnSpc>
              <a:spcBef>
                <a:spcPts val="800"/>
              </a:spcBef>
              <a:spcAft>
                <a:spcPts val="0"/>
              </a:spcAft>
              <a:buClr>
                <a:srgbClr val="000000"/>
              </a:buClr>
              <a:buSzPct val="100000"/>
              <a:buFont typeface="Helvetica Neue"/>
              <a:buChar char="•"/>
            </a:pPr>
            <a:r>
              <a:rPr lang="en-US" sz="800" b="0" i="0" u="none" strike="noStrike" cap="none" baseline="0">
                <a:solidFill>
                  <a:srgbClr val="000000"/>
                </a:solidFill>
                <a:latin typeface="Helvetica Neue"/>
                <a:ea typeface="Helvetica Neue"/>
                <a:cs typeface="Helvetica Neue"/>
                <a:sym typeface="Helvetica Neue"/>
              </a:rPr>
              <a:t>The CSS Zen Garden invites you to relax and meditate on the important lessons of the masters. Begin to see with clarity. Learn to use the time-honored techniques in new and invigorating fashion. Become one with the web.</a:t>
            </a:r>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588</Words>
  <Application>Microsoft Macintosh PowerPoint</Application>
  <PresentationFormat>On-screen Show (4:3)</PresentationFormat>
  <Paragraphs>36</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simple-light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Student Publications Authorized User</cp:lastModifiedBy>
  <cp:revision>1</cp:revision>
  <dcterms:modified xsi:type="dcterms:W3CDTF">2014-03-29T17:30:03Z</dcterms:modified>
</cp:coreProperties>
</file>