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 name="Shape 2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4" name="Shape 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y="3786737" x="685800"/>
            <a:ext cy="1046400"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600200" x="457200"/>
            <a:ext cy="49677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600200" x="457200"/>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600200" x="4692273"/>
            <a:ext cy="4967700"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p:spPr>
        <p:txBody>
          <a:bodyPr bIns="91425" rIns="91425" lIns="91425" tIns="91425" anchor="t" anchorCtr="0"/>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1">
    <p:bg>
      <p:bgPr>
        <a:solidFill>
          <a:schemeClr val="lt1"/>
        </a:solidFill>
      </p:bgPr>
    </p:bg>
    <p:spTree>
      <p:nvGrpSpPr>
        <p:cNvPr id="22" name="Shape 22"/>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7.xml" Type="http://schemas.openxmlformats.org/officeDocument/2006/relationships/slideLayout" Id="rId1"/><Relationship Target="../media/image00.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 name="Shape 23"/>
        <p:cNvGrpSpPr/>
        <p:nvPr/>
      </p:nvGrpSpPr>
      <p:grpSpPr>
        <a:xfrm>
          <a:off y="0" x="0"/>
          <a:ext cy="0" cx="0"/>
          <a:chOff y="0" x="0"/>
          <a:chExt cy="0" cx="0"/>
        </a:xfrm>
      </p:grpSpPr>
      <p:pic>
        <p:nvPicPr>
          <p:cNvPr id="24" name="Shape 24"/>
          <p:cNvPicPr preferRelativeResize="0"/>
          <p:nvPr/>
        </p:nvPicPr>
        <p:blipFill>
          <a:blip r:embed="rId3">
            <a:alphaModFix/>
          </a:blip>
          <a:stretch>
            <a:fillRect/>
          </a:stretch>
        </p:blipFill>
        <p:spPr>
          <a:xfrm>
            <a:off y="60157" x="0"/>
            <a:ext cy="6737685" cx="9144001"/>
          </a:xfrm>
          <a:prstGeom prst="rect">
            <a:avLst/>
          </a:prstGeom>
          <a:noFill/>
          <a:ln>
            <a:noFill/>
          </a:ln>
        </p:spPr>
      </p:pic>
      <p:sp>
        <p:nvSpPr>
          <p:cNvPr id="25" name="Shape 25"/>
          <p:cNvSpPr txBox="1"/>
          <p:nvPr/>
        </p:nvSpPr>
        <p:spPr>
          <a:xfrm>
            <a:off y="1309575" x="-12750"/>
            <a:ext cy="3693299" cx="9144000"/>
          </a:xfrm>
          <a:prstGeom prst="rect">
            <a:avLst/>
          </a:prstGeom>
          <a:noFill/>
          <a:ln>
            <a:noFill/>
          </a:ln>
        </p:spPr>
        <p:txBody>
          <a:bodyPr bIns="91425" rIns="91425" lIns="91425" tIns="91425" anchor="ctr" anchorCtr="0">
            <a:noAutofit/>
          </a:bodyPr>
          <a:lstStyle/>
          <a:p>
            <a:pPr algn="ctr">
              <a:spcBef>
                <a:spcPts val="0"/>
              </a:spcBef>
              <a:buNone/>
            </a:pPr>
            <a:r>
              <a:rPr sz="9600" lang="en-US">
                <a:latin typeface="Garamond"/>
                <a:ea typeface="Garamond"/>
                <a:cs typeface="Garamond"/>
                <a:sym typeface="Garamond"/>
              </a:rPr>
              <a:t>Print vs. Online Coverage</a:t>
            </a:r>
          </a:p>
        </p:txBody>
      </p:sp>
      <p:sp>
        <p:nvSpPr>
          <p:cNvPr id="26" name="Shape 26"/>
          <p:cNvSpPr txBox="1"/>
          <p:nvPr/>
        </p:nvSpPr>
        <p:spPr>
          <a:xfrm>
            <a:off y="5174600" x="-12750"/>
            <a:ext cy="1321499" cx="9144000"/>
          </a:xfrm>
          <a:prstGeom prst="rect">
            <a:avLst/>
          </a:prstGeom>
          <a:noFill/>
          <a:ln>
            <a:noFill/>
          </a:ln>
        </p:spPr>
        <p:txBody>
          <a:bodyPr bIns="91425" rIns="91425" lIns="91425" tIns="91425" anchor="t" anchorCtr="0">
            <a:noAutofit/>
          </a:bodyPr>
          <a:lstStyle/>
          <a:p>
            <a:pPr algn="ctr">
              <a:spcBef>
                <a:spcPts val="0"/>
              </a:spcBef>
              <a:buNone/>
            </a:pPr>
            <a:r>
              <a:rPr sz="3000" lang="en-US">
                <a:latin typeface="Helvetica Neue"/>
                <a:ea typeface="Helvetica Neue"/>
                <a:cs typeface="Helvetica Neue"/>
                <a:sym typeface="Helvetica Neue"/>
              </a:rPr>
              <a:t>WEB</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latin typeface="Helvetica Neue"/>
                <a:ea typeface="Helvetica Neue"/>
                <a:cs typeface="Helvetica Neue"/>
                <a:sym typeface="Helvetica Neue"/>
              </a:rPr>
              <a:t>Quick response</a:t>
            </a:r>
          </a:p>
        </p:txBody>
      </p:sp>
      <p:sp>
        <p:nvSpPr>
          <p:cNvPr id="32" name="Shape 32"/>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rPr lang="en-US">
                <a:latin typeface="Helvetica Neue"/>
                <a:ea typeface="Helvetica Neue"/>
                <a:cs typeface="Helvetica Neue"/>
                <a:sym typeface="Helvetica Neue"/>
              </a:rPr>
              <a:t>Think about the steps you go through on a typical morning. When do you first check for messages on your phone or computer? Check your email? Your Facebook or Twitter? How and when would you find out if some big news event happened overnight?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latin typeface="Helvetica Neue"/>
                <a:ea typeface="Helvetica Neue"/>
                <a:cs typeface="Helvetica Neue"/>
                <a:sym typeface="Helvetica Neue"/>
              </a:rPr>
              <a:t>Quick response</a:t>
            </a:r>
          </a:p>
        </p:txBody>
      </p:sp>
      <p:sp>
        <p:nvSpPr>
          <p:cNvPr id="38" name="Shape 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latin typeface="Helvetica Neue"/>
                <a:ea typeface="Helvetica Neue"/>
                <a:cs typeface="Helvetica Neue"/>
                <a:sym typeface="Helvetica Neue"/>
              </a:rPr>
              <a:t>Now imagine the world before the Internet. </a:t>
            </a:r>
          </a:p>
          <a:p>
            <a:pPr rtl="0">
              <a:spcBef>
                <a:spcPts val="0"/>
              </a:spcBef>
              <a:buNone/>
            </a:pPr>
            <a:r>
              <a:t/>
            </a:r>
            <a:endParaRPr>
              <a:latin typeface="Helvetica Neue"/>
              <a:ea typeface="Helvetica Neue"/>
              <a:cs typeface="Helvetica Neue"/>
              <a:sym typeface="Helvetica Neue"/>
            </a:endParaRPr>
          </a:p>
          <a:p>
            <a:pPr rtl="0" lvl="0">
              <a:spcBef>
                <a:spcPts val="0"/>
              </a:spcBef>
              <a:buNone/>
            </a:pPr>
            <a:r>
              <a:rPr lang="en-US">
                <a:latin typeface="Helvetica Neue"/>
                <a:ea typeface="Helvetica Neue"/>
                <a:cs typeface="Helvetica Neue"/>
                <a:sym typeface="Helvetica Neue"/>
              </a:rPr>
              <a:t>How would your daily routine be different? How do you think you would find out if a big news event happened overnight?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latin typeface="Helvetica Neue"/>
                <a:ea typeface="Helvetica Neue"/>
                <a:cs typeface="Helvetica Neue"/>
                <a:sym typeface="Helvetica Neue"/>
              </a:rPr>
              <a:t>How the Internet changed everything</a:t>
            </a:r>
          </a:p>
        </p:txBody>
      </p:sp>
      <p:sp>
        <p:nvSpPr>
          <p:cNvPr id="44" name="Shape 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morning news → 24 hour news</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few reliable sources (newspapers, radio) → many sources with varying reliability</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limited access to audience → anyone can have an audience</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limited content space → unlimited space</a:t>
            </a:r>
          </a:p>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expensive to gather information and publish → reduced expenses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latin typeface="Helvetica Neue"/>
                <a:ea typeface="Helvetica Neue"/>
                <a:cs typeface="Helvetica Neue"/>
                <a:sym typeface="Helvetica Neue"/>
              </a:rPr>
              <a:t>Print vs. Web: Breaking news</a:t>
            </a:r>
          </a:p>
        </p:txBody>
      </p:sp>
      <p:sp>
        <p:nvSpPr>
          <p:cNvPr id="50" name="Shape 50"/>
          <p:cNvSpPr txBox="1"/>
          <p:nvPr>
            <p:ph idx="1" type="body"/>
          </p:nvPr>
        </p:nvSpPr>
        <p:spPr>
          <a:xfrm>
            <a:off y="1600200" x="457200"/>
            <a:ext cy="4967700" cx="39945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Printed story is complete when published, though follow-up stories may appear later.</a:t>
            </a:r>
          </a:p>
        </p:txBody>
      </p:sp>
      <p:sp>
        <p:nvSpPr>
          <p:cNvPr id="51" name="Shape 51"/>
          <p:cNvSpPr txBox="1"/>
          <p:nvPr>
            <p:ph idx="2" type="body"/>
          </p:nvPr>
        </p:nvSpPr>
        <p:spPr>
          <a:xfrm>
            <a:off y="1600200" x="4692273"/>
            <a:ext cy="4967700" cx="3994500"/>
          </a:xfrm>
          <a:prstGeom prst="rect">
            <a:avLst/>
          </a:prstGeom>
        </p:spPr>
        <p:txBody>
          <a:bodyPr bIns="91425" rIns="91425" lIns="91425" tIns="91425" anchor="t" anchorCtr="0">
            <a:noAutofit/>
          </a:bodyPr>
          <a:lstStyle/>
          <a:p>
            <a:pPr lvl="0" indent="-419100" marL="457200">
              <a:spcBef>
                <a:spcPts val="0"/>
              </a:spcBef>
              <a:buClr>
                <a:schemeClr val="dk1"/>
              </a:buClr>
              <a:buSzPct val="100000"/>
              <a:buFont typeface="Arial"/>
              <a:buChar char="●"/>
            </a:pPr>
            <a:r>
              <a:rPr lang="en-US"/>
              <a:t>Online publishing happens in pieces as events unfold. News staff uses various methods to spread news: social media (Twitter), story updates throughout the day.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latin typeface="Helvetica Neue"/>
                <a:ea typeface="Helvetica Neue"/>
                <a:cs typeface="Helvetica Neue"/>
                <a:sym typeface="Helvetica Neue"/>
              </a:rPr>
              <a:t>Print vs. Web: Presentation</a:t>
            </a:r>
          </a:p>
        </p:txBody>
      </p:sp>
      <p:sp>
        <p:nvSpPr>
          <p:cNvPr id="57" name="Shape 57"/>
          <p:cNvSpPr txBox="1"/>
          <p:nvPr>
            <p:ph idx="1" type="body"/>
          </p:nvPr>
        </p:nvSpPr>
        <p:spPr>
          <a:xfrm>
            <a:off y="1600200" x="457200"/>
            <a:ext cy="4967700" cx="39945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Printed story may appear in a designed spread with visuals and infographics.</a:t>
            </a:r>
          </a:p>
        </p:txBody>
      </p:sp>
      <p:sp>
        <p:nvSpPr>
          <p:cNvPr id="58" name="Shape 58"/>
          <p:cNvSpPr txBox="1"/>
          <p:nvPr>
            <p:ph idx="2" type="body"/>
          </p:nvPr>
        </p:nvSpPr>
        <p:spPr>
          <a:xfrm>
            <a:off y="1600200" x="4692273"/>
            <a:ext cy="4967700" cx="39945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t>Online story may have visuals as well, including interactive photo galleries, video, or other kinds of multimedia.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spcBef>
                <a:spcPts val="0"/>
              </a:spcBef>
              <a:buNone/>
            </a:pPr>
            <a:r>
              <a:rPr lang="en-US">
                <a:latin typeface="Helvetica Neue"/>
                <a:ea typeface="Helvetica Neue"/>
                <a:cs typeface="Helvetica Neue"/>
                <a:sym typeface="Helvetica Neue"/>
              </a:rPr>
              <a:t>Print vs. Web: Audience participation</a:t>
            </a:r>
          </a:p>
        </p:txBody>
      </p:sp>
      <p:sp>
        <p:nvSpPr>
          <p:cNvPr id="64" name="Shape 64"/>
          <p:cNvSpPr txBox="1"/>
          <p:nvPr>
            <p:ph idx="1" type="body"/>
          </p:nvPr>
        </p:nvSpPr>
        <p:spPr>
          <a:xfrm>
            <a:off y="1600200" x="457200"/>
            <a:ext cy="4967700" cx="39945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latin typeface="Helvetica Neue"/>
                <a:ea typeface="Helvetica Neue"/>
                <a:cs typeface="Helvetica Neue"/>
                <a:sym typeface="Helvetica Neue"/>
              </a:rPr>
              <a:t>Printed stories are typically produced by reporters for the publication, though outside voices may appear in editorials and letters to the editor.</a:t>
            </a:r>
          </a:p>
        </p:txBody>
      </p:sp>
      <p:sp>
        <p:nvSpPr>
          <p:cNvPr id="65" name="Shape 65"/>
          <p:cNvSpPr txBox="1"/>
          <p:nvPr>
            <p:ph idx="2" type="body"/>
          </p:nvPr>
        </p:nvSpPr>
        <p:spPr>
          <a:xfrm>
            <a:off y="1600200" x="4692273"/>
            <a:ext cy="4967700" cx="3994500"/>
          </a:xfrm>
          <a:prstGeom prst="rect">
            <a:avLst/>
          </a:prstGeom>
        </p:spPr>
        <p:txBody>
          <a:bodyPr bIns="91425" rIns="91425" lIns="91425" tIns="91425" anchor="t" anchorCtr="0">
            <a:noAutofit/>
          </a:bodyPr>
          <a:lstStyle/>
          <a:p>
            <a:pPr rtl="0" lvl="0" indent="-419100" marL="457200">
              <a:spcBef>
                <a:spcPts val="0"/>
              </a:spcBef>
              <a:buClr>
                <a:schemeClr val="dk1"/>
              </a:buClr>
              <a:buSzPct val="100000"/>
              <a:buFont typeface="Arial"/>
              <a:buChar char="●"/>
            </a:pPr>
            <a:r>
              <a:rPr lang="en-US"/>
              <a:t>Online stories might include (and link to) outside sources. First-hand accounts from witnesses may be shared by individuals and collected by media outlets.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74637" x="457200"/>
            <a:ext cy="1143000" cx="8229600"/>
          </a:xfrm>
          <a:prstGeom prst="rect">
            <a:avLst/>
          </a:prstGeom>
        </p:spPr>
        <p:txBody>
          <a:bodyPr bIns="91425" rIns="91425" lIns="91425" tIns="91425" anchor="b" anchorCtr="0">
            <a:noAutofit/>
          </a:bodyPr>
          <a:lstStyle/>
          <a:p>
            <a:pPr>
              <a:spcBef>
                <a:spcPts val="0"/>
              </a:spcBef>
              <a:buNone/>
            </a:pPr>
            <a:r>
              <a:rPr lang="en-US"/>
              <a:t>Your turn</a:t>
            </a:r>
          </a:p>
        </p:txBody>
      </p:sp>
      <p:sp>
        <p:nvSpPr>
          <p:cNvPr id="71" name="Shape 7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t>Using the Coverage Analysis Exercise, you will now look for examples of the differences we just learned about and other differences we may not have discussed.</a:t>
            </a:r>
          </a:p>
          <a:p>
            <a:pPr rtl="0">
              <a:spcBef>
                <a:spcPts val="0"/>
              </a:spcBef>
              <a:buNone/>
            </a:pPr>
            <a:r>
              <a:t/>
            </a:r>
            <a:endParaRPr/>
          </a:p>
          <a:p>
            <a:pPr>
              <a:spcBef>
                <a:spcPts val="0"/>
              </a:spcBef>
              <a:buNone/>
            </a:pPr>
            <a:r>
              <a:rPr lang="en-US"/>
              <a:t>Be prepared to share your findings.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