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Garamond"/>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 name="Shape 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 Acquisition section shows how website visitors found your site.  It lets you know if they found your site through a search, from a social network, whether they typed the URL into the address bar, or if they were referred from another website. Acquisition is important because it lets you know what marketing initiatives are actually driving traffic to your site. The best view is Acquisition &gt; All Traffic &gt; Channels.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 Acquisition section shows how website visitors found your site.  It lets you know if they found your site through a search, from a social network, whether they typed the URL into the address bar, or if they were referred from another website. Acquisition is important because it lets you know what marketing initiatives are actually driving traffic to your site. The best view is Acquisition &gt; All Traffic &gt; Channels.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 Acquisition section shows how website visitors found your site.  It lets you know if they found your site through a search, from a social network, whether they typed the URL into the address bar, or if they were referred from another website. Acquisition is important because it lets you know what marketing initiatives are actually driving traffic to your site. The best view is Acquisition &gt; All Traffic &gt; Channels.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 Acquisition section shows how website visitors found your site.  It lets you know if they found your site through a search, from a social network, whether they typed the URL into the address bar, or if they were referred from another website. Acquisition is important because it lets you know what marketing initiatives are actually driving traffic to your site. The best view is Acquisition &gt; All Traffic &gt; Channels.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Using Google Analytics, you can see what device visitors are accessing your site from. Whether it be a desktop/laptop, tablet, or smartphone, understanding the device that your site is accessed from helps you ensure the user experience is positive for all devices that drive traffic to your site. It’s usually a combination of all 3 and you can access this view by clicking on Audience &gt; Mobile &gt; Overview: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Using Google Analytics, you can see what device visitors are accessing your site from. Whether it be a desktop/laptop, tablet, or smartphone, understanding the device that your site is accessed from helps you ensure the user experience is positive for all devices that drive traffic to your site. It’s usually a combination of all 3 and you can access this view by clicking on Audience &gt; Mobile &gt; Overview: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 name="Shape 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sz="1350">
                <a:solidFill>
                  <a:srgbClr val="474A4B"/>
                </a:solidFill>
                <a:highlight>
                  <a:srgbClr val="FFFFFF"/>
                </a:highlight>
                <a:latin typeface="Times New Roman"/>
                <a:ea typeface="Times New Roman"/>
                <a:cs typeface="Times New Roman"/>
                <a:sym typeface="Times New Roman"/>
              </a:rPr>
              <a:t>Comparing dates lets you check your website’s traffic against another time period. On the very top right side of the Google Analytics dashboard, you can select your desired date range and select the date range to compare it to. This function allows you to see the progress of your site over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6" name="Shape 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Shape 10"/>
          <p:cNvSpPr txBox="1"/>
          <p:nvPr>
            <p:ph idx="1" type="subTitle"/>
          </p:nvPr>
        </p:nvSpPr>
        <p:spPr>
          <a:xfrm>
            <a:off x="685800" y="3786738"/>
            <a:ext cx="7772400" cy="10464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 name="Shape 11"/>
        <p:cNvGrpSpPr/>
        <p:nvPr/>
      </p:nvGrpSpPr>
      <p:grpSpPr>
        <a:xfrm>
          <a:off x="0" y="0"/>
          <a:ext cx="0" cy="0"/>
          <a:chOff x="0" y="0"/>
          <a:chExt cx="0" cy="0"/>
        </a:xfrm>
      </p:grpSpPr>
      <p:sp>
        <p:nvSpPr>
          <p:cNvPr id="12" name="Shape 12"/>
          <p:cNvSpPr txBox="1"/>
          <p:nvPr>
            <p:ph type="title"/>
          </p:nvPr>
        </p:nvSpPr>
        <p:spPr>
          <a:xfrm>
            <a:off x="457200" y="274638"/>
            <a:ext cx="8229600" cy="11430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3" name="Shape 13"/>
          <p:cNvSpPr txBox="1"/>
          <p:nvPr>
            <p:ph idx="1" type="body"/>
          </p:nvPr>
        </p:nvSpPr>
        <p:spPr>
          <a:xfrm>
            <a:off x="457200" y="1600200"/>
            <a:ext cx="8229600" cy="4967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 name="Shape 14"/>
        <p:cNvGrpSpPr/>
        <p:nvPr/>
      </p:nvGrpSpPr>
      <p:grpSpPr>
        <a:xfrm>
          <a:off x="0" y="0"/>
          <a:ext cx="0" cy="0"/>
          <a:chOff x="0" y="0"/>
          <a:chExt cx="0" cy="0"/>
        </a:xfrm>
      </p:grpSpPr>
      <p:sp>
        <p:nvSpPr>
          <p:cNvPr id="15" name="Shape 15"/>
          <p:cNvSpPr txBox="1"/>
          <p:nvPr>
            <p:ph type="title"/>
          </p:nvPr>
        </p:nvSpPr>
        <p:spPr>
          <a:xfrm>
            <a:off x="457200" y="274638"/>
            <a:ext cx="8229600" cy="11430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6" name="Shape 16"/>
          <p:cNvSpPr txBox="1"/>
          <p:nvPr>
            <p:ph idx="1" type="body"/>
          </p:nvPr>
        </p:nvSpPr>
        <p:spPr>
          <a:xfrm>
            <a:off x="457200" y="1600200"/>
            <a:ext cx="3994500" cy="4967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 name="Shape 17"/>
          <p:cNvSpPr txBox="1"/>
          <p:nvPr>
            <p:ph idx="2" type="body"/>
          </p:nvPr>
        </p:nvSpPr>
        <p:spPr>
          <a:xfrm>
            <a:off x="4692274" y="1600200"/>
            <a:ext cx="3994500" cy="4967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 name="Shape 18"/>
        <p:cNvGrpSpPr/>
        <p:nvPr/>
      </p:nvGrpSpPr>
      <p:grpSpPr>
        <a:xfrm>
          <a:off x="0" y="0"/>
          <a:ext cx="0" cy="0"/>
          <a:chOff x="0" y="0"/>
          <a:chExt cx="0" cy="0"/>
        </a:xfrm>
      </p:grpSpPr>
      <p:sp>
        <p:nvSpPr>
          <p:cNvPr id="19" name="Shape 19"/>
          <p:cNvSpPr txBox="1"/>
          <p:nvPr>
            <p:ph type="title"/>
          </p:nvPr>
        </p:nvSpPr>
        <p:spPr>
          <a:xfrm>
            <a:off x="457200" y="274638"/>
            <a:ext cx="8229600" cy="11430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 name="Shape 20"/>
        <p:cNvGrpSpPr/>
        <p:nvPr/>
      </p:nvGrpSpPr>
      <p:grpSpPr>
        <a:xfrm>
          <a:off x="0" y="0"/>
          <a:ext cx="0" cy="0"/>
          <a:chOff x="0" y="0"/>
          <a:chExt cx="0" cy="0"/>
        </a:xfrm>
      </p:grpSpPr>
      <p:sp>
        <p:nvSpPr>
          <p:cNvPr id="21" name="Shape 21"/>
          <p:cNvSpPr txBox="1"/>
          <p:nvPr>
            <p:ph idx="1" type="body"/>
          </p:nvPr>
        </p:nvSpPr>
        <p:spPr>
          <a:xfrm>
            <a:off x="457200" y="5875079"/>
            <a:ext cx="8229600" cy="6927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EA" showMasterSp="0">
  <p:cSld name="TITLE_1">
    <p:bg>
      <p:bgPr>
        <a:solidFill>
          <a:schemeClr val="lt1"/>
        </a:solidFill>
      </p:bgPr>
    </p:bg>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 name="Shape 27"/>
        <p:cNvGrpSpPr/>
        <p:nvPr/>
      </p:nvGrpSpPr>
      <p:grpSpPr>
        <a:xfrm>
          <a:off x="0" y="0"/>
          <a:ext cx="0" cy="0"/>
          <a:chOff x="0" y="0"/>
          <a:chExt cx="0" cy="0"/>
        </a:xfrm>
      </p:grpSpPr>
      <p:pic>
        <p:nvPicPr>
          <p:cNvPr descr="curriculum-background.jpg" id="28" name="Shape 28"/>
          <p:cNvPicPr preferRelativeResize="0"/>
          <p:nvPr/>
        </p:nvPicPr>
        <p:blipFill>
          <a:blip r:embed="rId3">
            <a:alphaModFix/>
          </a:blip>
          <a:stretch>
            <a:fillRect/>
          </a:stretch>
        </p:blipFill>
        <p:spPr>
          <a:xfrm>
            <a:off x="0" y="60158"/>
            <a:ext cx="9144002" cy="6737686"/>
          </a:xfrm>
          <a:prstGeom prst="rect">
            <a:avLst/>
          </a:prstGeom>
          <a:noFill/>
          <a:ln>
            <a:noFill/>
          </a:ln>
        </p:spPr>
      </p:pic>
      <p:sp>
        <p:nvSpPr>
          <p:cNvPr id="29" name="Shape 29"/>
          <p:cNvSpPr txBox="1"/>
          <p:nvPr/>
        </p:nvSpPr>
        <p:spPr>
          <a:xfrm>
            <a:off x="-12750" y="1309575"/>
            <a:ext cx="9144000" cy="36933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US" sz="9600">
                <a:latin typeface="Garamond"/>
                <a:ea typeface="Garamond"/>
                <a:cs typeface="Garamond"/>
                <a:sym typeface="Garamond"/>
              </a:rPr>
              <a:t>Using analytics to drive traffic</a:t>
            </a:r>
            <a:endParaRPr sz="9600">
              <a:latin typeface="Garamond"/>
              <a:ea typeface="Garamond"/>
              <a:cs typeface="Garamond"/>
              <a:sym typeface="Garamond"/>
            </a:endParaRPr>
          </a:p>
        </p:txBody>
      </p:sp>
      <p:sp>
        <p:nvSpPr>
          <p:cNvPr id="30" name="Shape 30"/>
          <p:cNvSpPr txBox="1"/>
          <p:nvPr/>
        </p:nvSpPr>
        <p:spPr>
          <a:xfrm>
            <a:off x="-12750" y="5174600"/>
            <a:ext cx="9144000" cy="1321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3000">
                <a:latin typeface="Helvetica Neue"/>
                <a:ea typeface="Helvetica Neue"/>
                <a:cs typeface="Helvetica Neue"/>
                <a:sym typeface="Helvetica Neue"/>
              </a:rPr>
              <a:t>Web</a:t>
            </a:r>
            <a:endParaRPr sz="30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Percentage of new sessions</a:t>
            </a:r>
            <a:endParaRPr>
              <a:latin typeface="Helvetica Neue"/>
              <a:ea typeface="Helvetica Neue"/>
              <a:cs typeface="Helvetica Neue"/>
              <a:sym typeface="Helvetica Neue"/>
            </a:endParaRPr>
          </a:p>
        </p:txBody>
      </p:sp>
      <p:sp>
        <p:nvSpPr>
          <p:cNvPr id="93" name="Shape 9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The more new sessions the better: that means more people, who’ve never been to your site before, are visiting your website.</a:t>
            </a:r>
            <a:endParaRPr>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ACQUISITION</a:t>
            </a:r>
            <a:endParaRPr>
              <a:latin typeface="Helvetica Neue"/>
              <a:ea typeface="Helvetica Neue"/>
              <a:cs typeface="Helvetica Neue"/>
              <a:sym typeface="Helvetica Neue"/>
            </a:endParaRPr>
          </a:p>
        </p:txBody>
      </p:sp>
      <p:sp>
        <p:nvSpPr>
          <p:cNvPr id="99" name="Shape 99"/>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The best view is Acquisition &gt; All Traffic &gt; Channels.</a:t>
            </a:r>
            <a:endParaRPr>
              <a:latin typeface="Helvetica Neue"/>
              <a:ea typeface="Helvetica Neue"/>
              <a:cs typeface="Helvetica Neue"/>
              <a:sym typeface="Helvetica Neue"/>
            </a:endParaRPr>
          </a:p>
        </p:txBody>
      </p:sp>
      <p:pic>
        <p:nvPicPr>
          <p:cNvPr id="100" name="Shape 100"/>
          <p:cNvPicPr preferRelativeResize="0"/>
          <p:nvPr/>
        </p:nvPicPr>
        <p:blipFill>
          <a:blip r:embed="rId3">
            <a:alphaModFix/>
          </a:blip>
          <a:stretch>
            <a:fillRect/>
          </a:stretch>
        </p:blipFill>
        <p:spPr>
          <a:xfrm>
            <a:off x="855625" y="2870626"/>
            <a:ext cx="7432749" cy="3931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Direct </a:t>
            </a:r>
            <a:endParaRPr>
              <a:latin typeface="Helvetica Neue"/>
              <a:ea typeface="Helvetica Neue"/>
              <a:cs typeface="Helvetica Neue"/>
              <a:sym typeface="Helvetica Neue"/>
            </a:endParaRPr>
          </a:p>
        </p:txBody>
      </p:sp>
      <p:sp>
        <p:nvSpPr>
          <p:cNvPr id="106" name="Shape 106"/>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This is when a visitor types in your website URL to go directly to your website.</a:t>
            </a:r>
            <a:endParaRPr>
              <a:latin typeface="Helvetica Neue"/>
              <a:ea typeface="Helvetica Neue"/>
              <a:cs typeface="Helvetica Neue"/>
              <a:sym typeface="Helvetica Neue"/>
            </a:endParaRPr>
          </a:p>
        </p:txBody>
      </p:sp>
      <p:pic>
        <p:nvPicPr>
          <p:cNvPr id="107" name="Shape 107"/>
          <p:cNvPicPr preferRelativeResize="0"/>
          <p:nvPr/>
        </p:nvPicPr>
        <p:blipFill rotWithShape="1">
          <a:blip r:embed="rId3">
            <a:alphaModFix/>
          </a:blip>
          <a:srcRect b="14921" l="1310" r="-1310" t="63191"/>
          <a:stretch/>
        </p:blipFill>
        <p:spPr>
          <a:xfrm>
            <a:off x="855625" y="4448750"/>
            <a:ext cx="7432749" cy="860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Social Network</a:t>
            </a:r>
            <a:endParaRPr>
              <a:latin typeface="Helvetica Neue"/>
              <a:ea typeface="Helvetica Neue"/>
              <a:cs typeface="Helvetica Neue"/>
              <a:sym typeface="Helvetica Neue"/>
            </a:endParaRPr>
          </a:p>
        </p:txBody>
      </p:sp>
      <p:sp>
        <p:nvSpPr>
          <p:cNvPr id="113" name="Shape 11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This is when a visitor is on one of your social networks and then links over to your site. This is why it’s important that you leverage social networks to link people to your website.</a:t>
            </a:r>
            <a:endParaRPr>
              <a:latin typeface="Helvetica Neue"/>
              <a:ea typeface="Helvetica Neue"/>
              <a:cs typeface="Helvetica Neue"/>
              <a:sym typeface="Helvetica Neue"/>
            </a:endParaRPr>
          </a:p>
        </p:txBody>
      </p:sp>
      <p:pic>
        <p:nvPicPr>
          <p:cNvPr id="114" name="Shape 114"/>
          <p:cNvPicPr preferRelativeResize="0"/>
          <p:nvPr/>
        </p:nvPicPr>
        <p:blipFill rotWithShape="1">
          <a:blip r:embed="rId3">
            <a:alphaModFix/>
          </a:blip>
          <a:srcRect b="-4156" l="0" r="0" t="83589"/>
          <a:stretch/>
        </p:blipFill>
        <p:spPr>
          <a:xfrm>
            <a:off x="855625" y="4257050"/>
            <a:ext cx="7432749" cy="8085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Referral</a:t>
            </a:r>
            <a:endParaRPr>
              <a:latin typeface="Helvetica Neue"/>
              <a:ea typeface="Helvetica Neue"/>
              <a:cs typeface="Helvetica Neue"/>
              <a:sym typeface="Helvetica Neue"/>
            </a:endParaRPr>
          </a:p>
        </p:txBody>
      </p:sp>
      <p:sp>
        <p:nvSpPr>
          <p:cNvPr id="120" name="Shape 120"/>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This is when a visitor arrives at your site from another website (through a link).</a:t>
            </a:r>
            <a:endParaRPr>
              <a:latin typeface="Helvetica Neue"/>
              <a:ea typeface="Helvetica Neue"/>
              <a:cs typeface="Helvetica Neue"/>
              <a:sym typeface="Helvetica Neue"/>
            </a:endParaRPr>
          </a:p>
        </p:txBody>
      </p:sp>
      <p:pic>
        <p:nvPicPr>
          <p:cNvPr id="121" name="Shape 121"/>
          <p:cNvPicPr preferRelativeResize="0"/>
          <p:nvPr/>
        </p:nvPicPr>
        <p:blipFill rotWithShape="1">
          <a:blip r:embed="rId3">
            <a:alphaModFix/>
          </a:blip>
          <a:srcRect b="35741" l="-1570" r="-1067" t="42698"/>
          <a:stretch/>
        </p:blipFill>
        <p:spPr>
          <a:xfrm>
            <a:off x="757400" y="4588225"/>
            <a:ext cx="7629198" cy="847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DEVICE</a:t>
            </a:r>
            <a:endParaRPr>
              <a:latin typeface="Helvetica Neue"/>
              <a:ea typeface="Helvetica Neue"/>
              <a:cs typeface="Helvetica Neue"/>
              <a:sym typeface="Helvetica Neue"/>
            </a:endParaRPr>
          </a:p>
        </p:txBody>
      </p:sp>
      <p:sp>
        <p:nvSpPr>
          <p:cNvPr id="127" name="Shape 127"/>
          <p:cNvSpPr txBox="1"/>
          <p:nvPr>
            <p:ph idx="1" type="body"/>
          </p:nvPr>
        </p:nvSpPr>
        <p:spPr>
          <a:xfrm>
            <a:off x="457200" y="125205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Understanding the device that your site is accessed from helps you ensure the user experience is positive for all devices that drive traffic to your site.</a:t>
            </a:r>
            <a:endParaRPr>
              <a:latin typeface="Helvetica Neue"/>
              <a:ea typeface="Helvetica Neue"/>
              <a:cs typeface="Helvetica Neue"/>
              <a:sym typeface="Helvetica Neue"/>
            </a:endParaRPr>
          </a:p>
        </p:txBody>
      </p:sp>
      <p:pic>
        <p:nvPicPr>
          <p:cNvPr id="128" name="Shape 128"/>
          <p:cNvPicPr preferRelativeResize="0"/>
          <p:nvPr/>
        </p:nvPicPr>
        <p:blipFill rotWithShape="1">
          <a:blip r:embed="rId3">
            <a:alphaModFix/>
          </a:blip>
          <a:srcRect b="0" l="0" r="0" t="6103"/>
          <a:stretch/>
        </p:blipFill>
        <p:spPr>
          <a:xfrm>
            <a:off x="631575" y="3565375"/>
            <a:ext cx="7880851" cy="3292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MOST VISITED PAGES</a:t>
            </a:r>
            <a:endParaRPr>
              <a:latin typeface="Helvetica Neue"/>
              <a:ea typeface="Helvetica Neue"/>
              <a:cs typeface="Helvetica Neue"/>
              <a:sym typeface="Helvetica Neue"/>
            </a:endParaRPr>
          </a:p>
        </p:txBody>
      </p:sp>
      <p:sp>
        <p:nvSpPr>
          <p:cNvPr id="134" name="Shape 134"/>
          <p:cNvSpPr txBox="1"/>
          <p:nvPr>
            <p:ph idx="1" type="body"/>
          </p:nvPr>
        </p:nvSpPr>
        <p:spPr>
          <a:xfrm>
            <a:off x="457200" y="125205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To see what are the most popular pages in your Google Analytics dashboard easily, go to Behavior &gt; Site Content &gt; All Pages. </a:t>
            </a:r>
            <a:endParaRPr>
              <a:latin typeface="Helvetica Neue"/>
              <a:ea typeface="Helvetica Neue"/>
              <a:cs typeface="Helvetica Neue"/>
              <a:sym typeface="Helvetica Neue"/>
            </a:endParaRPr>
          </a:p>
        </p:txBody>
      </p:sp>
      <p:pic>
        <p:nvPicPr>
          <p:cNvPr id="135" name="Shape 135"/>
          <p:cNvPicPr preferRelativeResize="0"/>
          <p:nvPr/>
        </p:nvPicPr>
        <p:blipFill>
          <a:blip r:embed="rId3">
            <a:alphaModFix/>
          </a:blip>
          <a:stretch>
            <a:fillRect/>
          </a:stretch>
        </p:blipFill>
        <p:spPr>
          <a:xfrm>
            <a:off x="1013100" y="3510375"/>
            <a:ext cx="5952048" cy="3136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Think, Write, Pair, Share</a:t>
            </a:r>
            <a:endParaRPr>
              <a:latin typeface="Helvetica Neue"/>
              <a:ea typeface="Helvetica Neue"/>
              <a:cs typeface="Helvetica Neue"/>
              <a:sym typeface="Helvetica Neue"/>
            </a:endParaRPr>
          </a:p>
        </p:txBody>
      </p:sp>
      <p:sp>
        <p:nvSpPr>
          <p:cNvPr id="141" name="Shape 141"/>
          <p:cNvSpPr txBox="1"/>
          <p:nvPr>
            <p:ph idx="1" type="body"/>
          </p:nvPr>
        </p:nvSpPr>
        <p:spPr>
          <a:xfrm>
            <a:off x="457200" y="1252050"/>
            <a:ext cx="82296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US">
                <a:latin typeface="Helvetica Neue"/>
                <a:ea typeface="Helvetica Neue"/>
                <a:cs typeface="Helvetica Neue"/>
                <a:sym typeface="Helvetica Neue"/>
              </a:rPr>
              <a:t>What key information do you want to see from the Analytics?</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Why is knowing this important?</a:t>
            </a:r>
            <a:endParaRPr>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Use your own Analytics report</a:t>
            </a:r>
            <a:endParaRPr>
              <a:latin typeface="Helvetica Neue"/>
              <a:ea typeface="Helvetica Neue"/>
              <a:cs typeface="Helvetica Neue"/>
              <a:sym typeface="Helvetica Neue"/>
            </a:endParaRPr>
          </a:p>
        </p:txBody>
      </p:sp>
      <p:sp>
        <p:nvSpPr>
          <p:cNvPr id="147" name="Shape 147"/>
          <p:cNvSpPr txBox="1"/>
          <p:nvPr>
            <p:ph idx="1" type="body"/>
          </p:nvPr>
        </p:nvSpPr>
        <p:spPr>
          <a:xfrm>
            <a:off x="457200" y="1252050"/>
            <a:ext cx="82296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Analyze (collect responses as summative assessment):</a:t>
            </a:r>
            <a:endParaRPr>
              <a:latin typeface="Helvetica Neue"/>
              <a:ea typeface="Helvetica Neue"/>
              <a:cs typeface="Helvetica Neue"/>
              <a:sym typeface="Helvetica Neue"/>
            </a:endParaRPr>
          </a:p>
          <a:p>
            <a:pPr indent="0" lvl="0" marL="0">
              <a:spcBef>
                <a:spcPts val="600"/>
              </a:spcBef>
              <a:spcAft>
                <a:spcPts val="0"/>
              </a:spcAft>
              <a:buNone/>
            </a:pPr>
            <a:r>
              <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What is going well?</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What key takeaways do you see?</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What changes to your website might you make?</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What changes to your coverage might you make?</a:t>
            </a:r>
            <a:endParaRPr>
              <a:latin typeface="Helvetica Neue"/>
              <a:ea typeface="Helvetica Neue"/>
              <a:cs typeface="Helvetica Neue"/>
              <a:sym typeface="Helvetica Neue"/>
            </a:endParaRPr>
          </a:p>
          <a:p>
            <a:pPr indent="0" lvl="0" marL="0" rtl="0">
              <a:spcBef>
                <a:spcPts val="60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 name="Shape 34"/>
        <p:cNvGrpSpPr/>
        <p:nvPr/>
      </p:nvGrpSpPr>
      <p:grpSpPr>
        <a:xfrm>
          <a:off x="0" y="0"/>
          <a:ext cx="0" cy="0"/>
          <a:chOff x="0" y="0"/>
          <a:chExt cx="0" cy="0"/>
        </a:xfrm>
      </p:grpSpPr>
      <p:sp>
        <p:nvSpPr>
          <p:cNvPr id="35" name="Shape 3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latin typeface="Helvetica Neue"/>
                <a:ea typeface="Helvetica Neue"/>
                <a:cs typeface="Helvetica Neue"/>
                <a:sym typeface="Helvetica Neue"/>
              </a:rPr>
              <a:t>Options within analytics</a:t>
            </a:r>
            <a:endParaRPr>
              <a:latin typeface="Helvetica Neue"/>
              <a:ea typeface="Helvetica Neue"/>
              <a:cs typeface="Helvetica Neue"/>
              <a:sym typeface="Helvetica Neue"/>
            </a:endParaRPr>
          </a:p>
        </p:txBody>
      </p:sp>
      <p:sp>
        <p:nvSpPr>
          <p:cNvPr id="36" name="Shape 36"/>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US">
                <a:latin typeface="Helvetica Neue"/>
                <a:ea typeface="Helvetica Neue"/>
                <a:cs typeface="Helvetica Neue"/>
                <a:sym typeface="Helvetica Neue"/>
              </a:rPr>
              <a:t>In the Google report interface, you can select different reports to review</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COMPARE DATES</a:t>
            </a:r>
            <a:endParaRPr>
              <a:latin typeface="Helvetica Neue"/>
              <a:ea typeface="Helvetica Neue"/>
              <a:cs typeface="Helvetica Neue"/>
              <a:sym typeface="Helvetica Neue"/>
            </a:endParaRPr>
          </a:p>
        </p:txBody>
      </p:sp>
      <p:sp>
        <p:nvSpPr>
          <p:cNvPr id="42" name="Shape 42"/>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This week versus last week</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This month versus last month</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The past 30 days versus the same 30 day period 1 year ago</a:t>
            </a:r>
            <a:endParaRPr>
              <a:latin typeface="Helvetica Neue"/>
              <a:ea typeface="Helvetica Neue"/>
              <a:cs typeface="Helvetica Neue"/>
              <a:sym typeface="Helvetica Neue"/>
            </a:endParaRPr>
          </a:p>
        </p:txBody>
      </p:sp>
      <p:pic>
        <p:nvPicPr>
          <p:cNvPr id="43" name="Shape 43"/>
          <p:cNvPicPr preferRelativeResize="0"/>
          <p:nvPr/>
        </p:nvPicPr>
        <p:blipFill>
          <a:blip r:embed="rId3">
            <a:alphaModFix/>
          </a:blip>
          <a:stretch>
            <a:fillRect/>
          </a:stretch>
        </p:blipFill>
        <p:spPr>
          <a:xfrm>
            <a:off x="0" y="3914772"/>
            <a:ext cx="9143998" cy="28860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AUDIENCE OVERVIEW</a:t>
            </a:r>
            <a:endParaRPr>
              <a:latin typeface="Helvetica Neue"/>
              <a:ea typeface="Helvetica Neue"/>
              <a:cs typeface="Helvetica Neue"/>
              <a:sym typeface="Helvetica Neue"/>
            </a:endParaRPr>
          </a:p>
        </p:txBody>
      </p:sp>
      <p:sp>
        <p:nvSpPr>
          <p:cNvPr id="49" name="Shape 49"/>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As soon as you log into Google Analytics, you will automatically see your website traffic audience overview.  </a:t>
            </a:r>
            <a:endParaRPr>
              <a:latin typeface="Helvetica Neue"/>
              <a:ea typeface="Helvetica Neue"/>
              <a:cs typeface="Helvetica Neue"/>
              <a:sym typeface="Helvetica Neue"/>
            </a:endParaRPr>
          </a:p>
        </p:txBody>
      </p:sp>
      <p:pic>
        <p:nvPicPr>
          <p:cNvPr id="50" name="Shape 50"/>
          <p:cNvPicPr preferRelativeResize="0"/>
          <p:nvPr/>
        </p:nvPicPr>
        <p:blipFill rotWithShape="1">
          <a:blip r:embed="rId3">
            <a:alphaModFix/>
          </a:blip>
          <a:srcRect b="0" l="0" r="24150" t="0"/>
          <a:stretch/>
        </p:blipFill>
        <p:spPr>
          <a:xfrm>
            <a:off x="1558625" y="3234175"/>
            <a:ext cx="5174801" cy="3536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Total sessions</a:t>
            </a:r>
            <a:endParaRPr>
              <a:latin typeface="Helvetica Neue"/>
              <a:ea typeface="Helvetica Neue"/>
              <a:cs typeface="Helvetica Neue"/>
              <a:sym typeface="Helvetica Neue"/>
            </a:endParaRPr>
          </a:p>
        </p:txBody>
      </p:sp>
      <p:sp>
        <p:nvSpPr>
          <p:cNvPr id="56" name="Shape 56"/>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An increase will be shown in green and a decrease in total sessions will be shown in red.</a:t>
            </a:r>
            <a:endParaRPr>
              <a:latin typeface="Helvetica Neue"/>
              <a:ea typeface="Helvetica Neue"/>
              <a:cs typeface="Helvetica Neue"/>
              <a:sym typeface="Helvetica Neue"/>
            </a:endParaRPr>
          </a:p>
        </p:txBody>
      </p:sp>
      <p:pic>
        <p:nvPicPr>
          <p:cNvPr id="57" name="Shape 57"/>
          <p:cNvPicPr preferRelativeResize="0"/>
          <p:nvPr/>
        </p:nvPicPr>
        <p:blipFill rotWithShape="1">
          <a:blip r:embed="rId3">
            <a:alphaModFix/>
          </a:blip>
          <a:srcRect b="0" l="0" r="24150" t="0"/>
          <a:stretch/>
        </p:blipFill>
        <p:spPr>
          <a:xfrm>
            <a:off x="1558625" y="3234175"/>
            <a:ext cx="5174801" cy="3536150"/>
          </a:xfrm>
          <a:prstGeom prst="rect">
            <a:avLst/>
          </a:prstGeom>
          <a:noFill/>
          <a:ln>
            <a:noFill/>
          </a:ln>
        </p:spPr>
      </p:pic>
      <p:sp>
        <p:nvSpPr>
          <p:cNvPr id="58" name="Shape 58"/>
          <p:cNvSpPr/>
          <p:nvPr/>
        </p:nvSpPr>
        <p:spPr>
          <a:xfrm rot="1162487">
            <a:off x="2143044" y="6111993"/>
            <a:ext cx="1665732" cy="272879"/>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Total users</a:t>
            </a:r>
            <a:endParaRPr>
              <a:latin typeface="Helvetica Neue"/>
              <a:ea typeface="Helvetica Neue"/>
              <a:cs typeface="Helvetica Neue"/>
              <a:sym typeface="Helvetica Neue"/>
            </a:endParaRPr>
          </a:p>
        </p:txBody>
      </p:sp>
      <p:sp>
        <p:nvSpPr>
          <p:cNvPr id="64" name="Shape 64"/>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Green reflects an increase in numbers, while red shows a decrease in users.</a:t>
            </a:r>
            <a:endParaRPr>
              <a:latin typeface="Helvetica Neue"/>
              <a:ea typeface="Helvetica Neue"/>
              <a:cs typeface="Helvetica Neue"/>
              <a:sym typeface="Helvetica Neue"/>
            </a:endParaRPr>
          </a:p>
        </p:txBody>
      </p:sp>
      <p:pic>
        <p:nvPicPr>
          <p:cNvPr id="65" name="Shape 65"/>
          <p:cNvPicPr preferRelativeResize="0"/>
          <p:nvPr/>
        </p:nvPicPr>
        <p:blipFill rotWithShape="1">
          <a:blip r:embed="rId3">
            <a:alphaModFix/>
          </a:blip>
          <a:srcRect b="0" l="0" r="24150" t="0"/>
          <a:stretch/>
        </p:blipFill>
        <p:spPr>
          <a:xfrm>
            <a:off x="1558625" y="3234175"/>
            <a:ext cx="5174801" cy="3536150"/>
          </a:xfrm>
          <a:prstGeom prst="rect">
            <a:avLst/>
          </a:prstGeom>
          <a:noFill/>
          <a:ln>
            <a:noFill/>
          </a:ln>
        </p:spPr>
      </p:pic>
      <p:sp>
        <p:nvSpPr>
          <p:cNvPr id="66" name="Shape 66"/>
          <p:cNvSpPr/>
          <p:nvPr/>
        </p:nvSpPr>
        <p:spPr>
          <a:xfrm rot="1162487">
            <a:off x="3000294" y="6141218"/>
            <a:ext cx="1665732" cy="272879"/>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Page Views and Average Pages per</a:t>
            </a:r>
            <a:endParaRPr>
              <a:latin typeface="Helvetica Neue"/>
              <a:ea typeface="Helvetica Neue"/>
              <a:cs typeface="Helvetica Neue"/>
              <a:sym typeface="Helvetica Neue"/>
            </a:endParaRPr>
          </a:p>
        </p:txBody>
      </p:sp>
      <p:sp>
        <p:nvSpPr>
          <p:cNvPr id="72" name="Shape 72"/>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lang="en-US">
                <a:latin typeface="Helvetica Neue"/>
                <a:ea typeface="Helvetica Neue"/>
                <a:cs typeface="Helvetica Neue"/>
                <a:sym typeface="Helvetica Neue"/>
              </a:rPr>
              <a:t>More is better</a:t>
            </a:r>
            <a:endParaRPr>
              <a:latin typeface="Helvetica Neue"/>
              <a:ea typeface="Helvetica Neue"/>
              <a:cs typeface="Helvetica Neue"/>
              <a:sym typeface="Helvetica Neue"/>
            </a:endParaRPr>
          </a:p>
        </p:txBody>
      </p:sp>
      <p:pic>
        <p:nvPicPr>
          <p:cNvPr id="73" name="Shape 73"/>
          <p:cNvPicPr preferRelativeResize="0"/>
          <p:nvPr/>
        </p:nvPicPr>
        <p:blipFill rotWithShape="1">
          <a:blip r:embed="rId3">
            <a:alphaModFix/>
          </a:blip>
          <a:srcRect b="0" l="0" r="24150" t="0"/>
          <a:stretch/>
        </p:blipFill>
        <p:spPr>
          <a:xfrm>
            <a:off x="1558625" y="3234175"/>
            <a:ext cx="5174801" cy="3536150"/>
          </a:xfrm>
          <a:prstGeom prst="rect">
            <a:avLst/>
          </a:prstGeom>
          <a:noFill/>
          <a:ln>
            <a:noFill/>
          </a:ln>
        </p:spPr>
      </p:pic>
      <p:sp>
        <p:nvSpPr>
          <p:cNvPr id="74" name="Shape 74"/>
          <p:cNvSpPr/>
          <p:nvPr/>
        </p:nvSpPr>
        <p:spPr>
          <a:xfrm rot="1162487">
            <a:off x="4032894" y="6228893"/>
            <a:ext cx="1665732" cy="272879"/>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1162487">
            <a:off x="4935369" y="6026468"/>
            <a:ext cx="1665732" cy="272879"/>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Average session duration</a:t>
            </a:r>
            <a:endParaRPr>
              <a:latin typeface="Helvetica Neue"/>
              <a:ea typeface="Helvetica Neue"/>
              <a:cs typeface="Helvetica Neue"/>
              <a:sym typeface="Helvetica Neue"/>
            </a:endParaRPr>
          </a:p>
        </p:txBody>
      </p:sp>
      <p:sp>
        <p:nvSpPr>
          <p:cNvPr id="81" name="Shape 81"/>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US">
                <a:latin typeface="Helvetica Neue"/>
                <a:ea typeface="Helvetica Neue"/>
                <a:cs typeface="Helvetica Neue"/>
                <a:sym typeface="Helvetica Neue"/>
              </a:rPr>
              <a:t>Usually you would be looking for an increase (green) because that means more time is being spent on your site reading your content or simply browsing. </a:t>
            </a:r>
            <a:endParaRPr>
              <a:latin typeface="Helvetica Neue"/>
              <a:ea typeface="Helvetica Neue"/>
              <a:cs typeface="Helvetica Neue"/>
              <a:sym typeface="Helvetica Neue"/>
            </a:endParaRPr>
          </a:p>
          <a:p>
            <a:pPr indent="0" lvl="0" marL="0">
              <a:spcBef>
                <a:spcPts val="600"/>
              </a:spcBef>
              <a:spcAft>
                <a:spcPts val="0"/>
              </a:spcAft>
              <a:buNone/>
            </a:pPr>
            <a:r>
              <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If you’ve recently reorganized your site to make it easier to find popular pages, you may see a decrease in time on site — that would be a good sign that visitors are finding what they want faster.</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latin typeface="Helvetica Neue"/>
                <a:ea typeface="Helvetica Neue"/>
                <a:cs typeface="Helvetica Neue"/>
                <a:sym typeface="Helvetica Neue"/>
              </a:rPr>
              <a:t>BOUNCE RATE</a:t>
            </a:r>
            <a:endParaRPr>
              <a:latin typeface="Helvetica Neue"/>
              <a:ea typeface="Helvetica Neue"/>
              <a:cs typeface="Helvetica Neue"/>
              <a:sym typeface="Helvetica Neue"/>
            </a:endParaRPr>
          </a:p>
        </p:txBody>
      </p:sp>
      <p:sp>
        <p:nvSpPr>
          <p:cNvPr id="87" name="Shape 87"/>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US">
                <a:latin typeface="Helvetica Neue"/>
                <a:ea typeface="Helvetica Neue"/>
                <a:cs typeface="Helvetica Neue"/>
                <a:sym typeface="Helvetica Neue"/>
              </a:rPr>
              <a:t>You’ll want to see bounce rate decrease. </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A </a:t>
            </a:r>
            <a:r>
              <a:rPr b="1" lang="en-US">
                <a:latin typeface="Helvetica Neue"/>
                <a:ea typeface="Helvetica Neue"/>
                <a:cs typeface="Helvetica Neue"/>
                <a:sym typeface="Helvetica Neue"/>
              </a:rPr>
              <a:t>bounce</a:t>
            </a:r>
            <a:r>
              <a:rPr lang="en-US">
                <a:latin typeface="Helvetica Neue"/>
                <a:ea typeface="Helvetica Neue"/>
                <a:cs typeface="Helvetica Neue"/>
                <a:sym typeface="Helvetica Neue"/>
              </a:rPr>
              <a:t> is when a visitor comes to your site and leaves without visiting a second page before exiting. </a:t>
            </a:r>
            <a:endParaRPr>
              <a:latin typeface="Helvetica Neue"/>
              <a:ea typeface="Helvetica Neue"/>
              <a:cs typeface="Helvetica Neue"/>
              <a:sym typeface="Helvetica Neue"/>
            </a:endParaRPr>
          </a:p>
          <a:p>
            <a:pPr indent="0" lvl="0" marL="0">
              <a:spcBef>
                <a:spcPts val="600"/>
              </a:spcBef>
              <a:spcAft>
                <a:spcPts val="0"/>
              </a:spcAft>
              <a:buNone/>
            </a:pPr>
            <a:r>
              <a:rPr lang="en-US">
                <a:latin typeface="Helvetica Neue"/>
                <a:ea typeface="Helvetica Neue"/>
                <a:cs typeface="Helvetica Neue"/>
                <a:sym typeface="Helvetica Neue"/>
              </a:rPr>
              <a:t>Decreasing bounce rate is green while increasing bounce rate is red. </a:t>
            </a:r>
            <a:endParaRPr>
              <a:latin typeface="Helvetica Neue"/>
              <a:ea typeface="Helvetica Neue"/>
              <a:cs typeface="Helvetica Neue"/>
              <a:sym typeface="Helvetica Neue"/>
            </a:endParaRPr>
          </a:p>
          <a:p>
            <a:pPr indent="0" lvl="0" marL="0" rtl="0">
              <a:spcBef>
                <a:spcPts val="600"/>
              </a:spcBef>
              <a:spcAft>
                <a:spcPts val="0"/>
              </a:spcAft>
              <a:buNone/>
            </a:pPr>
            <a:r>
              <a:t/>
            </a:r>
            <a:endParaRPr>
              <a:latin typeface="Helvetica Neue"/>
              <a:ea typeface="Helvetica Neue"/>
              <a:cs typeface="Helvetica Neue"/>
              <a:sym typeface="Helvetica Neue"/>
            </a:endParaRPr>
          </a:p>
          <a:p>
            <a:pPr indent="0" lvl="0" marL="0" rtl="0">
              <a:spcBef>
                <a:spcPts val="600"/>
              </a:spcBef>
              <a:spcAft>
                <a:spcPts val="0"/>
              </a:spcAft>
              <a:buNone/>
            </a:pPr>
            <a:r>
              <a:rPr lang="en-US">
                <a:latin typeface="Helvetica Neue"/>
                <a:ea typeface="Helvetica Neue"/>
                <a:cs typeface="Helvetica Neue"/>
                <a:sym typeface="Helvetica Neue"/>
              </a:rPr>
              <a:t>Average website bounce rate is 50%, but the lower the bounce rate the better.</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