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7"/>
  </p:notesMasterIdLst>
  <p:sldIdLst>
    <p:sldId id="256" r:id="rId2"/>
    <p:sldId id="279" r:id="rId3"/>
    <p:sldId id="280" r:id="rId4"/>
    <p:sldId id="278" r:id="rId5"/>
    <p:sldId id="257" r:id="rId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521415D9-36F7-43E2-AB2F-B90AF26B5E84}">
      <p14:sectionLst xmlns:p14="http://schemas.microsoft.com/office/powerpoint/2010/main">
        <p14:section name="Default Section" id="{6193DC27-2621-412F-A537-2C2C4E616F6F}">
          <p14:sldIdLst>
            <p14:sldId id="256"/>
            <p14:sldId id="279"/>
            <p14:sldId id="280"/>
            <p14:sldId id="278"/>
            <p14:sldId id="257"/>
          </p14:sldIdLst>
        </p14:section>
        <p14:section name="Default Section" id="{9446A615-E0EE-45F2-ACA3-BEBF620528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728" autoAdjust="0"/>
  </p:normalViewPr>
  <p:slideViewPr>
    <p:cSldViewPr>
      <p:cViewPr varScale="1">
        <p:scale>
          <a:sx n="62" d="100"/>
          <a:sy n="62" d="100"/>
        </p:scale>
        <p:origin x="16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West" userId="49ae1717-2027-4c18-917f-25fe8fa0aae2" providerId="ADAL" clId="{B80C35CE-3F11-4CA1-B041-75D9668EC39B}"/>
    <pc:docChg chg="custSel addSld modSld">
      <pc:chgData name="Rachel West" userId="49ae1717-2027-4c18-917f-25fe8fa0aae2" providerId="ADAL" clId="{B80C35CE-3F11-4CA1-B041-75D9668EC39B}" dt="2019-03-15T07:02:08.169" v="46" actId="27636"/>
      <pc:docMkLst>
        <pc:docMk/>
      </pc:docMkLst>
      <pc:sldChg chg="modSp">
        <pc:chgData name="Rachel West" userId="49ae1717-2027-4c18-917f-25fe8fa0aae2" providerId="ADAL" clId="{B80C35CE-3F11-4CA1-B041-75D9668EC39B}" dt="2019-03-15T07:00:47.191" v="42" actId="20577"/>
        <pc:sldMkLst>
          <pc:docMk/>
          <pc:sldMk cId="0" sldId="256"/>
        </pc:sldMkLst>
        <pc:spChg chg="mod">
          <ac:chgData name="Rachel West" userId="49ae1717-2027-4c18-917f-25fe8fa0aae2" providerId="ADAL" clId="{B80C35CE-3F11-4CA1-B041-75D9668EC39B}" dt="2019-03-15T07:00:28.522" v="24" actId="20577"/>
          <ac:spMkLst>
            <pc:docMk/>
            <pc:sldMk cId="0" sldId="256"/>
            <ac:spMk id="37" creationId="{00000000-0000-0000-0000-000000000000}"/>
          </ac:spMkLst>
        </pc:spChg>
        <pc:spChg chg="mod">
          <ac:chgData name="Rachel West" userId="49ae1717-2027-4c18-917f-25fe8fa0aae2" providerId="ADAL" clId="{B80C35CE-3F11-4CA1-B041-75D9668EC39B}" dt="2019-03-15T07:00:47.191" v="42" actId="20577"/>
          <ac:spMkLst>
            <pc:docMk/>
            <pc:sldMk cId="0" sldId="256"/>
            <ac:spMk id="38" creationId="{00000000-0000-0000-0000-000000000000}"/>
          </ac:spMkLst>
        </pc:spChg>
      </pc:sldChg>
    </pc:docChg>
  </pc:docChgLst>
  <pc:docChgLst>
    <pc:chgData name="Rachel West" userId="49ae1717-2027-4c18-917f-25fe8fa0aae2" providerId="ADAL" clId="{BC07C44E-D63B-4150-989F-229032D1B176}"/>
    <pc:docChg chg="undo custSel addSld delSld modSld delSection modSection">
      <pc:chgData name="Rachel West" userId="49ae1717-2027-4c18-917f-25fe8fa0aae2" providerId="ADAL" clId="{BC07C44E-D63B-4150-989F-229032D1B176}" dt="2019-03-15T08:00:35.554" v="2199" actId="20577"/>
      <pc:docMkLst>
        <pc:docMk/>
      </pc:docMkLst>
      <pc:sldChg chg="modSp modNotesTx">
        <pc:chgData name="Rachel West" userId="49ae1717-2027-4c18-917f-25fe8fa0aae2" providerId="ADAL" clId="{BC07C44E-D63B-4150-989F-229032D1B176}" dt="2019-03-15T07:53:22.589" v="1572" actId="20577"/>
        <pc:sldMkLst>
          <pc:docMk/>
          <pc:sldMk cId="0" sldId="256"/>
        </pc:sldMkLst>
        <pc:spChg chg="mod">
          <ac:chgData name="Rachel West" userId="49ae1717-2027-4c18-917f-25fe8fa0aae2" providerId="ADAL" clId="{BC07C44E-D63B-4150-989F-229032D1B176}" dt="2019-03-15T07:09:07.177" v="55" actId="20577"/>
          <ac:spMkLst>
            <pc:docMk/>
            <pc:sldMk cId="0" sldId="256"/>
            <ac:spMk id="37" creationId="{00000000-0000-0000-0000-000000000000}"/>
          </ac:spMkLst>
        </pc:spChg>
        <pc:spChg chg="mod">
          <ac:chgData name="Rachel West" userId="49ae1717-2027-4c18-917f-25fe8fa0aae2" providerId="ADAL" clId="{BC07C44E-D63B-4150-989F-229032D1B176}" dt="2019-03-15T07:08:59.343" v="31" actId="20577"/>
          <ac:spMkLst>
            <pc:docMk/>
            <pc:sldMk cId="0" sldId="256"/>
            <ac:spMk id="38" creationId="{00000000-0000-0000-0000-000000000000}"/>
          </ac:spMkLst>
        </pc:spChg>
      </pc:sldChg>
      <pc:sldChg chg="addSp delSp modSp add modNotesTx">
        <pc:chgData name="Rachel West" userId="49ae1717-2027-4c18-917f-25fe8fa0aae2" providerId="ADAL" clId="{BC07C44E-D63B-4150-989F-229032D1B176}" dt="2019-03-15T08:00:35.554" v="2199" actId="20577"/>
        <pc:sldMkLst>
          <pc:docMk/>
          <pc:sldMk cId="1642750805" sldId="257"/>
        </pc:sldMkLst>
        <pc:spChg chg="mod">
          <ac:chgData name="Rachel West" userId="49ae1717-2027-4c18-917f-25fe8fa0aae2" providerId="ADAL" clId="{BC07C44E-D63B-4150-989F-229032D1B176}" dt="2019-03-15T08:00:18.717" v="2188" actId="20577"/>
          <ac:spMkLst>
            <pc:docMk/>
            <pc:sldMk cId="1642750805" sldId="257"/>
            <ac:spMk id="2" creationId="{625849DB-7214-433F-848A-75667E6D19B1}"/>
          </ac:spMkLst>
        </pc:spChg>
        <pc:spChg chg="add del mod">
          <ac:chgData name="Rachel West" userId="49ae1717-2027-4c18-917f-25fe8fa0aae2" providerId="ADAL" clId="{BC07C44E-D63B-4150-989F-229032D1B176}" dt="2019-03-15T07:10:49.894" v="429"/>
          <ac:spMkLst>
            <pc:docMk/>
            <pc:sldMk cId="1642750805" sldId="257"/>
            <ac:spMk id="3" creationId="{E60206DB-22ED-4C80-84D5-D9B70805C870}"/>
          </ac:spMkLst>
        </pc:spChg>
        <pc:spChg chg="add del mod">
          <ac:chgData name="Rachel West" userId="49ae1717-2027-4c18-917f-25fe8fa0aae2" providerId="ADAL" clId="{BC07C44E-D63B-4150-989F-229032D1B176}" dt="2019-03-15T07:10:56.601" v="430"/>
          <ac:spMkLst>
            <pc:docMk/>
            <pc:sldMk cId="1642750805" sldId="257"/>
            <ac:spMk id="4" creationId="{E3AB82F9-BC8E-4B7D-87D8-0D2F2556CD01}"/>
          </ac:spMkLst>
        </pc:spChg>
        <pc:spChg chg="add mod">
          <ac:chgData name="Rachel West" userId="49ae1717-2027-4c18-917f-25fe8fa0aae2" providerId="ADAL" clId="{BC07C44E-D63B-4150-989F-229032D1B176}" dt="2019-03-15T08:00:35.554" v="2199" actId="20577"/>
          <ac:spMkLst>
            <pc:docMk/>
            <pc:sldMk cId="1642750805" sldId="257"/>
            <ac:spMk id="5" creationId="{1C27074B-1966-4D9A-AA24-B9E3D180E908}"/>
          </ac:spMkLst>
        </pc:spChg>
      </pc:sldChg>
      <pc:sldChg chg="modSp add del modNotesTx">
        <pc:chgData name="Rachel West" userId="49ae1717-2027-4c18-917f-25fe8fa0aae2" providerId="ADAL" clId="{BC07C44E-D63B-4150-989F-229032D1B176}" dt="2019-03-15T07:59:48.464" v="2172" actId="948"/>
        <pc:sldMkLst>
          <pc:docMk/>
          <pc:sldMk cId="225959629" sldId="278"/>
        </pc:sldMkLst>
        <pc:spChg chg="mod">
          <ac:chgData name="Rachel West" userId="49ae1717-2027-4c18-917f-25fe8fa0aae2" providerId="ADAL" clId="{BC07C44E-D63B-4150-989F-229032D1B176}" dt="2019-03-15T07:16:08.708" v="677" actId="20577"/>
          <ac:spMkLst>
            <pc:docMk/>
            <pc:sldMk cId="225959629" sldId="278"/>
            <ac:spMk id="4" creationId="{2A03896B-935B-C943-B276-6FC9FCF85F51}"/>
          </ac:spMkLst>
        </pc:spChg>
        <pc:spChg chg="mod">
          <ac:chgData name="Rachel West" userId="49ae1717-2027-4c18-917f-25fe8fa0aae2" providerId="ADAL" clId="{BC07C44E-D63B-4150-989F-229032D1B176}" dt="2019-03-15T07:59:37.992" v="2171" actId="948"/>
          <ac:spMkLst>
            <pc:docMk/>
            <pc:sldMk cId="225959629" sldId="278"/>
            <ac:spMk id="5" creationId="{41F07812-F07D-8A41-8A90-A9823FFF1769}"/>
          </ac:spMkLst>
        </pc:spChg>
        <pc:spChg chg="mod">
          <ac:chgData name="Rachel West" userId="49ae1717-2027-4c18-917f-25fe8fa0aae2" providerId="ADAL" clId="{BC07C44E-D63B-4150-989F-229032D1B176}" dt="2019-03-15T07:59:48.464" v="2172" actId="948"/>
          <ac:spMkLst>
            <pc:docMk/>
            <pc:sldMk cId="225959629" sldId="278"/>
            <ac:spMk id="6" creationId="{4D6C0FAA-5BDD-BC4D-A1B8-DED6196B3952}"/>
          </ac:spMkLst>
        </pc:spChg>
      </pc:sldChg>
      <pc:sldChg chg="addSp delSp modSp add modNotesTx">
        <pc:chgData name="Rachel West" userId="49ae1717-2027-4c18-917f-25fe8fa0aae2" providerId="ADAL" clId="{BC07C44E-D63B-4150-989F-229032D1B176}" dt="2019-03-15T07:41:23.973" v="1409" actId="20577"/>
        <pc:sldMkLst>
          <pc:docMk/>
          <pc:sldMk cId="1841795469" sldId="279"/>
        </pc:sldMkLst>
        <pc:spChg chg="mod">
          <ac:chgData name="Rachel West" userId="49ae1717-2027-4c18-917f-25fe8fa0aae2" providerId="ADAL" clId="{BC07C44E-D63B-4150-989F-229032D1B176}" dt="2019-03-15T07:38:15.825" v="946" actId="20577"/>
          <ac:spMkLst>
            <pc:docMk/>
            <pc:sldMk cId="1841795469" sldId="279"/>
            <ac:spMk id="2" creationId="{D339ABA2-291A-44B6-999D-21AD88AF83F2}"/>
          </ac:spMkLst>
        </pc:spChg>
        <pc:spChg chg="add del mod">
          <ac:chgData name="Rachel West" userId="49ae1717-2027-4c18-917f-25fe8fa0aae2" providerId="ADAL" clId="{BC07C44E-D63B-4150-989F-229032D1B176}" dt="2019-03-15T07:35:46.007" v="918" actId="478"/>
          <ac:spMkLst>
            <pc:docMk/>
            <pc:sldMk cId="1841795469" sldId="279"/>
            <ac:spMk id="3" creationId="{796DBED7-3C84-41E4-949A-2EBFB2DFD9C5}"/>
          </ac:spMkLst>
        </pc:spChg>
        <pc:spChg chg="add mod">
          <ac:chgData name="Rachel West" userId="49ae1717-2027-4c18-917f-25fe8fa0aae2" providerId="ADAL" clId="{BC07C44E-D63B-4150-989F-229032D1B176}" dt="2019-03-15T07:41:23.973" v="1409" actId="20577"/>
          <ac:spMkLst>
            <pc:docMk/>
            <pc:sldMk cId="1841795469" sldId="279"/>
            <ac:spMk id="4" creationId="{C53E05E4-5F49-4BE9-9B65-17CA31BD40A8}"/>
          </ac:spMkLst>
        </pc:spChg>
      </pc:sldChg>
      <pc:sldChg chg="modSp add modNotesTx">
        <pc:chgData name="Rachel West" userId="49ae1717-2027-4c18-917f-25fe8fa0aae2" providerId="ADAL" clId="{BC07C44E-D63B-4150-989F-229032D1B176}" dt="2019-03-15T07:59:09.074" v="2167" actId="20577"/>
        <pc:sldMkLst>
          <pc:docMk/>
          <pc:sldMk cId="3097651828" sldId="280"/>
        </pc:sldMkLst>
        <pc:spChg chg="mod">
          <ac:chgData name="Rachel West" userId="49ae1717-2027-4c18-917f-25fe8fa0aae2" providerId="ADAL" clId="{BC07C44E-D63B-4150-989F-229032D1B176}" dt="2019-03-15T07:42:32.902" v="1442" actId="20577"/>
          <ac:spMkLst>
            <pc:docMk/>
            <pc:sldMk cId="3097651828" sldId="280"/>
            <ac:spMk id="2" creationId="{D339ABA2-291A-44B6-999D-21AD88AF83F2}"/>
          </ac:spMkLst>
        </pc:spChg>
        <pc:spChg chg="mod">
          <ac:chgData name="Rachel West" userId="49ae1717-2027-4c18-917f-25fe8fa0aae2" providerId="ADAL" clId="{BC07C44E-D63B-4150-989F-229032D1B176}" dt="2019-03-15T07:59:09.074" v="2167" actId="20577"/>
          <ac:spMkLst>
            <pc:docMk/>
            <pc:sldMk cId="3097651828" sldId="280"/>
            <ac:spMk id="4" creationId="{C53E05E4-5F49-4BE9-9B65-17CA31BD40A8}"/>
          </ac:spMkLst>
        </pc:spChg>
      </pc:sldChg>
      <pc:sldMasterChg chg="delSldLayout">
        <pc:chgData name="Rachel West" userId="49ae1717-2027-4c18-917f-25fe8fa0aae2" providerId="ADAL" clId="{BC07C44E-D63B-4150-989F-229032D1B176}" dt="2019-03-15T07:12:14.563" v="438" actId="2696"/>
        <pc:sldMasterMkLst>
          <pc:docMk/>
          <pc:sldMasterMk cId="0" sldId="2147483655"/>
        </pc:sldMasterMkLst>
      </pc:sldMasterChg>
    </pc:docChg>
  </pc:docChgLst>
  <pc:docChgLst>
    <pc:chgData name="Rachel West" userId="49ae1717-2027-4c18-917f-25fe8fa0aae2" providerId="ADAL" clId="{34B6D6F0-C906-46BE-B5FB-78257C92FD65}"/>
    <pc:docChg chg="custSel modSld">
      <pc:chgData name="Rachel West" userId="49ae1717-2027-4c18-917f-25fe8fa0aae2" providerId="ADAL" clId="{34B6D6F0-C906-46BE-B5FB-78257C92FD65}" dt="2019-03-25T03:36:25.631" v="289" actId="20577"/>
      <pc:docMkLst>
        <pc:docMk/>
      </pc:docMkLst>
      <pc:sldChg chg="modSp modNotesTx">
        <pc:chgData name="Rachel West" userId="49ae1717-2027-4c18-917f-25fe8fa0aae2" providerId="ADAL" clId="{34B6D6F0-C906-46BE-B5FB-78257C92FD65}" dt="2019-03-25T03:36:25.631" v="289" actId="20577"/>
        <pc:sldMkLst>
          <pc:docMk/>
          <pc:sldMk cId="1642750805" sldId="257"/>
        </pc:sldMkLst>
        <pc:spChg chg="mod">
          <ac:chgData name="Rachel West" userId="49ae1717-2027-4c18-917f-25fe8fa0aae2" providerId="ADAL" clId="{34B6D6F0-C906-46BE-B5FB-78257C92FD65}" dt="2019-03-25T03:36:25.631" v="289" actId="20577"/>
          <ac:spMkLst>
            <pc:docMk/>
            <pc:sldMk cId="1642750805" sldId="257"/>
            <ac:spMk id="5" creationId="{1C27074B-1966-4D9A-AA24-B9E3D180E90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51908587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fontAlgn="base"/>
            <a:r>
              <a:rPr lang="en-US" sz="1200" b="0" i="0" kern="1200" dirty="0">
                <a:solidFill>
                  <a:schemeClr val="tx1"/>
                </a:solidFill>
                <a:effectLst/>
                <a:latin typeface="+mn-lt"/>
                <a:ea typeface="+mn-ea"/>
                <a:cs typeface="+mn-cs"/>
              </a:rPr>
              <a:t>Students should use the remainder of class to work on stories, using drafting sheet for guidance. Students should finish their fairy tale news stories as homework.</a:t>
            </a:r>
          </a:p>
          <a:p>
            <a:pPr fontAlgn="base"/>
            <a:r>
              <a:rPr lang="en-US" sz="1200" b="1" i="0" kern="1200" dirty="0">
                <a:solidFill>
                  <a:schemeClr val="tx1"/>
                </a:solidFill>
                <a:effectLst/>
                <a:latin typeface="+mn-lt"/>
                <a:ea typeface="+mn-ea"/>
                <a:cs typeface="+mn-cs"/>
              </a:rPr>
              <a:t>Day 2</a:t>
            </a:r>
            <a:endParaRPr lang="en-US" sz="1200" b="0" i="0" kern="1200" dirty="0">
              <a:solidFill>
                <a:schemeClr val="tx1"/>
              </a:solidFill>
              <a:effectLst/>
              <a:latin typeface="+mn-lt"/>
              <a:ea typeface="+mn-ea"/>
              <a:cs typeface="+mn-cs"/>
            </a:endParaRPr>
          </a:p>
          <a:p>
            <a:pPr fontAlgn="base"/>
            <a:r>
              <a:rPr lang="en-US" sz="1200" b="0" i="1" kern="1200" dirty="0">
                <a:solidFill>
                  <a:schemeClr val="tx1"/>
                </a:solidFill>
                <a:effectLst/>
                <a:latin typeface="+mn-lt"/>
                <a:ea typeface="+mn-ea"/>
                <a:cs typeface="+mn-cs"/>
              </a:rPr>
              <a:t>Pair/share — 30 minutes</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Working with a partner, students will share their stories. Students will evaluate their partner’s story according to news rubric, offering revision advice.</a:t>
            </a:r>
          </a:p>
          <a:p>
            <a:pPr fontAlgn="base"/>
            <a:r>
              <a:rPr lang="en-US" sz="1200" b="0" i="1" kern="1200" dirty="0">
                <a:solidFill>
                  <a:schemeClr val="tx1"/>
                </a:solidFill>
                <a:effectLst/>
                <a:latin typeface="+mn-lt"/>
                <a:ea typeface="+mn-ea"/>
                <a:cs typeface="+mn-cs"/>
              </a:rPr>
              <a:t>Revision</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Students revise their stories during class as the teacher moves around the room to answer questions and offer informal feedback. Students should submit their final stories the teacher.</a:t>
            </a:r>
          </a:p>
          <a:p>
            <a:pPr fontAlgn="base"/>
            <a:r>
              <a:rPr lang="en-US" sz="1200" b="1" i="0" kern="1200" dirty="0">
                <a:solidFill>
                  <a:schemeClr val="tx1"/>
                </a:solidFill>
                <a:effectLst/>
                <a:latin typeface="+mn-lt"/>
                <a:ea typeface="+mn-ea"/>
                <a:cs typeface="+mn-cs"/>
              </a:rPr>
              <a:t>Day 3</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Share the strongest student models with class. Follow up with class discussion, or consider using a short written reflection on a notecard as an exit ticket.</a:t>
            </a:r>
          </a:p>
          <a:p>
            <a:endParaRPr lang="en-US"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want to brainstorm these as a whole group, have students respond in pairs, or have students answer individually as a warm-up activity.</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429277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 response to the handout of the practice fairy tale news story. If you want to challenge your students, you may want to print the example without the possible story ideas, so that they can brainstorm them on their own.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Possible story ideas:</a:t>
            </a:r>
          </a:p>
          <a:p>
            <a:r>
              <a:rPr lang="en-US" sz="1200" kern="1200" dirty="0">
                <a:solidFill>
                  <a:schemeClr val="tx1"/>
                </a:solidFill>
                <a:effectLst/>
                <a:latin typeface="+mn-lt"/>
                <a:ea typeface="+mn-ea"/>
                <a:cs typeface="+mn-cs"/>
              </a:rPr>
              <a:t>1.  A feature piece about the children who have disappeared in </a:t>
            </a:r>
            <a:r>
              <a:rPr lang="en-US" sz="1200" kern="1200" dirty="0" err="1">
                <a:solidFill>
                  <a:schemeClr val="tx1"/>
                </a:solidFill>
                <a:effectLst/>
                <a:latin typeface="+mn-lt"/>
                <a:ea typeface="+mn-ea"/>
                <a:cs typeface="+mn-cs"/>
              </a:rPr>
              <a:t>Witchforest</a:t>
            </a:r>
            <a:r>
              <a:rPr lang="en-US" sz="1200" kern="1200" dirty="0">
                <a:solidFill>
                  <a:schemeClr val="tx1"/>
                </a:solidFill>
                <a:effectLst/>
                <a:latin typeface="+mn-lt"/>
                <a:ea typeface="+mn-ea"/>
                <a:cs typeface="+mn-cs"/>
              </a:rPr>
              <a:t> over the years.</a:t>
            </a:r>
          </a:p>
          <a:p>
            <a:r>
              <a:rPr lang="en-US" sz="1200" kern="1200" dirty="0">
                <a:solidFill>
                  <a:schemeClr val="tx1"/>
                </a:solidFill>
                <a:effectLst/>
                <a:latin typeface="+mn-lt"/>
                <a:ea typeface="+mn-ea"/>
                <a:cs typeface="+mn-cs"/>
              </a:rPr>
              <a:t>2.  An investigation into the rumors of the cannibalistic witch.</a:t>
            </a:r>
          </a:p>
          <a:p>
            <a:r>
              <a:rPr lang="en-US" sz="1200" kern="1200" dirty="0">
                <a:solidFill>
                  <a:schemeClr val="tx1"/>
                </a:solidFill>
                <a:effectLst/>
                <a:latin typeface="+mn-lt"/>
                <a:ea typeface="+mn-ea"/>
                <a:cs typeface="+mn-cs"/>
              </a:rPr>
              <a:t>3.  An expose of the conspiracy of the parents to leave their children in the forest to die.</a:t>
            </a:r>
          </a:p>
          <a:p>
            <a:r>
              <a:rPr lang="en-US" sz="1200" kern="1200" dirty="0">
                <a:solidFill>
                  <a:schemeClr val="tx1"/>
                </a:solidFill>
                <a:effectLst/>
                <a:latin typeface="+mn-lt"/>
                <a:ea typeface="+mn-ea"/>
                <a:cs typeface="+mn-cs"/>
              </a:rPr>
              <a:t>4.  An obituary covering the mother’s death.</a:t>
            </a:r>
          </a:p>
          <a:p>
            <a:r>
              <a:rPr lang="en-US" sz="1200" kern="1200" dirty="0">
                <a:solidFill>
                  <a:schemeClr val="tx1"/>
                </a:solidFill>
                <a:effectLst/>
                <a:latin typeface="+mn-lt"/>
                <a:ea typeface="+mn-ea"/>
                <a:cs typeface="+mn-cs"/>
              </a:rPr>
              <a:t>5.  A news story covering the return of the children and their experiences in the woods.</a:t>
            </a:r>
          </a:p>
          <a:p>
            <a:r>
              <a:rPr lang="en-US" sz="1200" kern="1200" dirty="0">
                <a:solidFill>
                  <a:schemeClr val="tx1"/>
                </a:solidFill>
                <a:effectLst/>
                <a:latin typeface="+mn-lt"/>
                <a:ea typeface="+mn-ea"/>
                <a:cs typeface="+mn-cs"/>
              </a:rPr>
              <a:t>6.  An anniversary piece written 10 years after the children return.  The article would consider their new-found prosperity. Did they really live happily ever after?</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2196191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difficult to do without a commonly shared culture. If you have a very diverse staff, you may want to do a Kahoot poll asking which fairy tales students are familiar with before this activity, and then change the titles you use. Or, you may wish to read a short tale in class to use as a common text and then brainstorm all of the topics for a news story with a single text.</a:t>
            </a:r>
          </a:p>
          <a:p>
            <a:endParaRPr lang="en-US" dirty="0"/>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3102058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difficult to do without a commonly shared culture. If you have a very diverse staff, you may want to do a Kahoot poll asking which fairy tales students are familiar with before this activity. Or, you may wish to read a short tale in class to use as a common text. Additionally, depending on the levels of your students, you may want to do this as a paired activity.</a:t>
            </a:r>
          </a:p>
        </p:txBody>
      </p:sp>
      <p:sp>
        <p:nvSpPr>
          <p:cNvPr id="4" name="Slide Number Placeholder 3"/>
          <p:cNvSpPr>
            <a:spLocks noGrp="1"/>
          </p:cNvSpPr>
          <p:nvPr>
            <p:ph type="sldNum" idx="12"/>
          </p:nvPr>
        </p:nvSpPr>
        <p:spPr/>
        <p:txBody>
          <a:bodyPr/>
          <a:lstStyle/>
          <a:p>
            <a:endParaRPr lang="en-US"/>
          </a:p>
        </p:txBody>
      </p:sp>
    </p:spTree>
    <p:extLst>
      <p:ext uri="{BB962C8B-B14F-4D97-AF65-F5344CB8AC3E}">
        <p14:creationId xmlns:p14="http://schemas.microsoft.com/office/powerpoint/2010/main" val="127694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13" name="Shape 13"/>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913520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10" name="Shape 10"/>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2111123"/>
            <a:ext cx="7772400" cy="1546500"/>
          </a:xfrm>
          <a:prstGeom prst="rect">
            <a:avLst/>
          </a:prstGeom>
        </p:spPr>
        <p:txBody>
          <a:bodyPr lIns="91425" tIns="91425" rIns="91425" bIns="91425" anchor="b" anchorCtr="0">
            <a:noAutofit/>
          </a:bodyPr>
          <a:lstStyle/>
          <a:p>
            <a:endParaRPr/>
          </a:p>
        </p:txBody>
      </p:sp>
      <p:sp>
        <p:nvSpPr>
          <p:cNvPr id="34" name="Shape 34"/>
          <p:cNvSpPr txBox="1">
            <a:spLocks noGrp="1"/>
          </p:cNvSpPr>
          <p:nvPr>
            <p:ph type="subTitle" idx="1"/>
          </p:nvPr>
        </p:nvSpPr>
        <p:spPr>
          <a:xfrm>
            <a:off x="685800" y="3786737"/>
            <a:ext cx="7772400" cy="1046400"/>
          </a:xfrm>
          <a:prstGeom prst="rect">
            <a:avLst/>
          </a:prstGeom>
        </p:spPr>
        <p:txBody>
          <a:bodyPr lIns="91425" tIns="91425" rIns="91425" bIns="91425" anchor="t" anchorCtr="0">
            <a:noAutofit/>
          </a:bodyPr>
          <a:lstStyle/>
          <a:p>
            <a:endParaRPr/>
          </a:p>
        </p:txBody>
      </p:sp>
      <p:pic>
        <p:nvPicPr>
          <p:cNvPr id="35" name="Shape 35"/>
          <p:cNvPicPr preferRelativeResize="0"/>
          <p:nvPr/>
        </p:nvPicPr>
        <p:blipFill>
          <a:blip r:embed="rId3"/>
          <a:stretch>
            <a:fillRect/>
          </a:stretch>
        </p:blipFill>
        <p:spPr>
          <a:xfrm>
            <a:off x="-81631" y="0"/>
            <a:ext cx="9307259" cy="6858001"/>
          </a:xfrm>
          <a:prstGeom prst="rect">
            <a:avLst/>
          </a:prstGeom>
          <a:noFill/>
          <a:ln>
            <a:noFill/>
          </a:ln>
        </p:spPr>
      </p:pic>
      <p:sp>
        <p:nvSpPr>
          <p:cNvPr id="37" name="Shape 37"/>
          <p:cNvSpPr txBox="1"/>
          <p:nvPr/>
        </p:nvSpPr>
        <p:spPr>
          <a:xfrm>
            <a:off x="-86375" y="1770981"/>
            <a:ext cx="9307200" cy="1951199"/>
          </a:xfrm>
          <a:prstGeom prst="rect">
            <a:avLst/>
          </a:prstGeom>
        </p:spPr>
        <p:txBody>
          <a:bodyPr lIns="91425" tIns="91425" rIns="91425" bIns="91425" anchor="t" anchorCtr="0">
            <a:noAutofit/>
          </a:bodyPr>
          <a:lstStyle/>
          <a:p>
            <a:pPr lvl="0" algn="ctr" rtl="0">
              <a:buNone/>
            </a:pPr>
            <a:r>
              <a:rPr lang="en-US" sz="9600" dirty="0">
                <a:latin typeface="Garamond"/>
                <a:ea typeface="Garamond"/>
                <a:cs typeface="Garamond"/>
                <a:sym typeface="Garamond"/>
              </a:rPr>
              <a:t>Fairy Tale </a:t>
            </a:r>
          </a:p>
          <a:p>
            <a:pPr lvl="0" algn="ctr" rtl="0">
              <a:buNone/>
            </a:pPr>
            <a:r>
              <a:rPr lang="en-US" sz="9600" dirty="0">
                <a:latin typeface="Garamond"/>
                <a:ea typeface="Garamond"/>
                <a:cs typeface="Garamond"/>
                <a:sym typeface="Garamond"/>
              </a:rPr>
              <a:t>News Stories</a:t>
            </a:r>
          </a:p>
        </p:txBody>
      </p:sp>
      <p:sp>
        <p:nvSpPr>
          <p:cNvPr id="38" name="Shape 38"/>
          <p:cNvSpPr txBox="1"/>
          <p:nvPr/>
        </p:nvSpPr>
        <p:spPr>
          <a:xfrm>
            <a:off x="-86375" y="5428475"/>
            <a:ext cx="9307200" cy="820200"/>
          </a:xfrm>
          <a:prstGeom prst="rect">
            <a:avLst/>
          </a:prstGeom>
        </p:spPr>
        <p:txBody>
          <a:bodyPr lIns="91425" tIns="91425" rIns="91425" bIns="91425" anchor="t" anchorCtr="0">
            <a:noAutofit/>
          </a:bodyPr>
          <a:lstStyle/>
          <a:p>
            <a:pPr algn="ctr">
              <a:buNone/>
            </a:pPr>
            <a:r>
              <a:rPr lang="en-US" sz="3000" dirty="0">
                <a:latin typeface="Helvetica Neue"/>
                <a:ea typeface="Helvetica Neue"/>
                <a:cs typeface="Helvetica Neue"/>
                <a:sym typeface="Helvetica Neue"/>
              </a:rPr>
              <a:t>Writing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9ABA2-291A-44B6-999D-21AD88AF83F2}"/>
              </a:ext>
            </a:extLst>
          </p:cNvPr>
          <p:cNvSpPr>
            <a:spLocks noGrp="1"/>
          </p:cNvSpPr>
          <p:nvPr>
            <p:ph type="title"/>
          </p:nvPr>
        </p:nvSpPr>
        <p:spPr/>
        <p:txBody>
          <a:bodyPr/>
          <a:lstStyle/>
          <a:p>
            <a:r>
              <a:rPr lang="en-US" dirty="0"/>
              <a:t>Review: News Writing</a:t>
            </a:r>
          </a:p>
        </p:txBody>
      </p:sp>
      <p:sp>
        <p:nvSpPr>
          <p:cNvPr id="4" name="Text Placeholder 4">
            <a:extLst>
              <a:ext uri="{FF2B5EF4-FFF2-40B4-BE49-F238E27FC236}">
                <a16:creationId xmlns:a16="http://schemas.microsoft.com/office/drawing/2014/main" id="{C53E05E4-5F49-4BE9-9B65-17CA31BD40A8}"/>
              </a:ext>
            </a:extLst>
          </p:cNvPr>
          <p:cNvSpPr txBox="1">
            <a:spLocks/>
          </p:cNvSpPr>
          <p:nvPr/>
        </p:nvSpPr>
        <p:spPr>
          <a:xfrm>
            <a:off x="457200" y="1600200"/>
            <a:ext cx="8229600" cy="4967700"/>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US" sz="3200" dirty="0"/>
              <a:t>What is a lead?</a:t>
            </a:r>
          </a:p>
          <a:p>
            <a:endParaRPr lang="en-US" sz="3200" dirty="0"/>
          </a:p>
          <a:p>
            <a:r>
              <a:rPr lang="en-US" sz="3200" dirty="0"/>
              <a:t>What is a quote?</a:t>
            </a:r>
          </a:p>
          <a:p>
            <a:endParaRPr lang="en-US" sz="3200" dirty="0"/>
          </a:p>
          <a:p>
            <a:r>
              <a:rPr lang="en-US" sz="3200" dirty="0"/>
              <a:t>What is a transition?</a:t>
            </a:r>
          </a:p>
          <a:p>
            <a:endParaRPr lang="en-US" sz="3200" dirty="0"/>
          </a:p>
          <a:p>
            <a:r>
              <a:rPr lang="en-US" sz="3200" dirty="0"/>
              <a:t>What is a common news writing structure?</a:t>
            </a:r>
          </a:p>
          <a:p>
            <a:endParaRPr lang="en-US" sz="3200" dirty="0"/>
          </a:p>
          <a:p>
            <a:r>
              <a:rPr lang="en-US" sz="3200" dirty="0"/>
              <a:t>What makes something newsworthy?</a:t>
            </a:r>
          </a:p>
          <a:p>
            <a:endParaRPr lang="en-US" sz="3200" dirty="0"/>
          </a:p>
        </p:txBody>
      </p:sp>
    </p:spTree>
    <p:extLst>
      <p:ext uri="{BB962C8B-B14F-4D97-AF65-F5344CB8AC3E}">
        <p14:creationId xmlns:p14="http://schemas.microsoft.com/office/powerpoint/2010/main" val="1841795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9ABA2-291A-44B6-999D-21AD88AF83F2}"/>
              </a:ext>
            </a:extLst>
          </p:cNvPr>
          <p:cNvSpPr>
            <a:spLocks noGrp="1"/>
          </p:cNvSpPr>
          <p:nvPr>
            <p:ph type="title"/>
          </p:nvPr>
        </p:nvSpPr>
        <p:spPr/>
        <p:txBody>
          <a:bodyPr/>
          <a:lstStyle/>
          <a:p>
            <a:r>
              <a:rPr lang="en-US" dirty="0"/>
              <a:t>Read: Hans &amp; </a:t>
            </a:r>
            <a:r>
              <a:rPr lang="en-US" dirty="0" err="1"/>
              <a:t>Gret</a:t>
            </a:r>
            <a:r>
              <a:rPr lang="en-US" dirty="0"/>
              <a:t> Missing!</a:t>
            </a:r>
          </a:p>
        </p:txBody>
      </p:sp>
      <p:sp>
        <p:nvSpPr>
          <p:cNvPr id="4" name="Text Placeholder 4">
            <a:extLst>
              <a:ext uri="{FF2B5EF4-FFF2-40B4-BE49-F238E27FC236}">
                <a16:creationId xmlns:a16="http://schemas.microsoft.com/office/drawing/2014/main" id="{C53E05E4-5F49-4BE9-9B65-17CA31BD40A8}"/>
              </a:ext>
            </a:extLst>
          </p:cNvPr>
          <p:cNvSpPr txBox="1">
            <a:spLocks/>
          </p:cNvSpPr>
          <p:nvPr/>
        </p:nvSpPr>
        <p:spPr>
          <a:xfrm>
            <a:off x="457200" y="1600200"/>
            <a:ext cx="8229600" cy="4967700"/>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US" sz="3200" dirty="0"/>
              <a:t>What fairy tale is this referring to?</a:t>
            </a:r>
          </a:p>
          <a:p>
            <a:endParaRPr lang="en-US" sz="3200" dirty="0"/>
          </a:p>
          <a:p>
            <a:r>
              <a:rPr lang="en-US" sz="3200" dirty="0"/>
              <a:t>What do you notice about the structure?</a:t>
            </a:r>
          </a:p>
          <a:p>
            <a:endParaRPr lang="en-US" sz="3200" dirty="0"/>
          </a:p>
          <a:p>
            <a:r>
              <a:rPr lang="en-US" sz="3200" dirty="0"/>
              <a:t>What other stories could be written about this fairy tale?</a:t>
            </a:r>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309765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03896B-935B-C943-B276-6FC9FCF85F51}"/>
              </a:ext>
            </a:extLst>
          </p:cNvPr>
          <p:cNvSpPr>
            <a:spLocks noGrp="1"/>
          </p:cNvSpPr>
          <p:nvPr>
            <p:ph type="title"/>
          </p:nvPr>
        </p:nvSpPr>
        <p:spPr/>
        <p:txBody>
          <a:bodyPr/>
          <a:lstStyle/>
          <a:p>
            <a:r>
              <a:rPr lang="en-US" dirty="0"/>
              <a:t>What news story would you write?</a:t>
            </a:r>
          </a:p>
        </p:txBody>
      </p:sp>
      <p:sp>
        <p:nvSpPr>
          <p:cNvPr id="5" name="Text Placeholder 4">
            <a:extLst>
              <a:ext uri="{FF2B5EF4-FFF2-40B4-BE49-F238E27FC236}">
                <a16:creationId xmlns:a16="http://schemas.microsoft.com/office/drawing/2014/main" id="{41F07812-F07D-8A41-8A90-A9823FFF1769}"/>
              </a:ext>
            </a:extLst>
          </p:cNvPr>
          <p:cNvSpPr>
            <a:spLocks noGrp="1"/>
          </p:cNvSpPr>
          <p:nvPr>
            <p:ph type="body" idx="1"/>
          </p:nvPr>
        </p:nvSpPr>
        <p:spPr/>
        <p:txBody>
          <a:bodyPr/>
          <a:lstStyle/>
          <a:p>
            <a:pPr>
              <a:spcBef>
                <a:spcPts val="0"/>
              </a:spcBef>
            </a:pPr>
            <a:r>
              <a:rPr lang="en-US" u="sng" dirty="0"/>
              <a:t>Title:</a:t>
            </a:r>
          </a:p>
          <a:p>
            <a:pPr>
              <a:spcBef>
                <a:spcPts val="0"/>
              </a:spcBef>
            </a:pPr>
            <a:r>
              <a:rPr lang="en-US" i="1" dirty="0"/>
              <a:t>Ex. “Goldilocks and the Three Bears” </a:t>
            </a:r>
          </a:p>
          <a:p>
            <a:pPr>
              <a:spcBef>
                <a:spcPts val="0"/>
              </a:spcBef>
            </a:pPr>
            <a:endParaRPr lang="en-US" dirty="0"/>
          </a:p>
          <a:p>
            <a:pPr>
              <a:spcBef>
                <a:spcPts val="0"/>
              </a:spcBef>
            </a:pPr>
            <a:r>
              <a:rPr lang="en-US" dirty="0"/>
              <a:t>The Three Little Pigs</a:t>
            </a:r>
          </a:p>
          <a:p>
            <a:pPr>
              <a:spcBef>
                <a:spcPts val="0"/>
              </a:spcBef>
            </a:pPr>
            <a:endParaRPr lang="en-US" dirty="0"/>
          </a:p>
          <a:p>
            <a:pPr>
              <a:spcBef>
                <a:spcPts val="0"/>
              </a:spcBef>
            </a:pPr>
            <a:r>
              <a:rPr lang="en-US" dirty="0"/>
              <a:t>Beauty and the Beast</a:t>
            </a:r>
          </a:p>
          <a:p>
            <a:pPr>
              <a:spcBef>
                <a:spcPts val="0"/>
              </a:spcBef>
            </a:pPr>
            <a:endParaRPr lang="en-US" dirty="0"/>
          </a:p>
          <a:p>
            <a:pPr>
              <a:spcBef>
                <a:spcPts val="0"/>
              </a:spcBef>
            </a:pPr>
            <a:r>
              <a:rPr lang="en-US" dirty="0"/>
              <a:t>Cinderella</a:t>
            </a:r>
          </a:p>
        </p:txBody>
      </p:sp>
      <p:sp>
        <p:nvSpPr>
          <p:cNvPr id="6" name="Text Placeholder 5">
            <a:extLst>
              <a:ext uri="{FF2B5EF4-FFF2-40B4-BE49-F238E27FC236}">
                <a16:creationId xmlns:a16="http://schemas.microsoft.com/office/drawing/2014/main" id="{4D6C0FAA-5BDD-BC4D-A1B8-DED6196B3952}"/>
              </a:ext>
            </a:extLst>
          </p:cNvPr>
          <p:cNvSpPr>
            <a:spLocks noGrp="1"/>
          </p:cNvSpPr>
          <p:nvPr>
            <p:ph type="body" idx="2"/>
          </p:nvPr>
        </p:nvSpPr>
        <p:spPr>
          <a:xfrm>
            <a:off x="4692273" y="1585500"/>
            <a:ext cx="3994500" cy="4967700"/>
          </a:xfrm>
        </p:spPr>
        <p:txBody>
          <a:bodyPr/>
          <a:lstStyle/>
          <a:p>
            <a:pPr>
              <a:spcBef>
                <a:spcPts val="0"/>
              </a:spcBef>
            </a:pPr>
            <a:r>
              <a:rPr lang="en-US" u="sng" dirty="0"/>
              <a:t>News Story Topic:</a:t>
            </a:r>
          </a:p>
          <a:p>
            <a:pPr>
              <a:spcBef>
                <a:spcPts val="0"/>
              </a:spcBef>
            </a:pPr>
            <a:r>
              <a:rPr lang="en-US" i="1" dirty="0"/>
              <a:t>Ex. Home invaded by underage girl</a:t>
            </a:r>
          </a:p>
        </p:txBody>
      </p:sp>
    </p:spTree>
    <p:extLst>
      <p:ext uri="{BB962C8B-B14F-4D97-AF65-F5344CB8AC3E}">
        <p14:creationId xmlns:p14="http://schemas.microsoft.com/office/powerpoint/2010/main" val="22595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49DB-7214-433F-848A-75667E6D19B1}"/>
              </a:ext>
            </a:extLst>
          </p:cNvPr>
          <p:cNvSpPr>
            <a:spLocks noGrp="1"/>
          </p:cNvSpPr>
          <p:nvPr>
            <p:ph type="title"/>
          </p:nvPr>
        </p:nvSpPr>
        <p:spPr/>
        <p:txBody>
          <a:bodyPr/>
          <a:lstStyle/>
          <a:p>
            <a:r>
              <a:rPr lang="en-US" dirty="0"/>
              <a:t>Your challenge:</a:t>
            </a:r>
          </a:p>
        </p:txBody>
      </p:sp>
      <p:sp>
        <p:nvSpPr>
          <p:cNvPr id="5" name="Text Placeholder 4">
            <a:extLst>
              <a:ext uri="{FF2B5EF4-FFF2-40B4-BE49-F238E27FC236}">
                <a16:creationId xmlns:a16="http://schemas.microsoft.com/office/drawing/2014/main" id="{1C27074B-1966-4D9A-AA24-B9E3D180E908}"/>
              </a:ext>
            </a:extLst>
          </p:cNvPr>
          <p:cNvSpPr txBox="1">
            <a:spLocks/>
          </p:cNvSpPr>
          <p:nvPr/>
        </p:nvSpPr>
        <p:spPr>
          <a:xfrm>
            <a:off x="457200" y="1600200"/>
            <a:ext cx="8229600" cy="4967700"/>
          </a:xfrm>
          <a:prstGeom prst="rect">
            <a:avLst/>
          </a:prstGeom>
        </p:spPr>
        <p:txBody>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r>
              <a:rPr lang="en-US" sz="3200" dirty="0"/>
              <a:t>Write a 150-200 word news story related to the fairy tale/fable/folk tale of your choice.</a:t>
            </a:r>
          </a:p>
          <a:p>
            <a:endParaRPr lang="en-US" sz="3200" dirty="0"/>
          </a:p>
          <a:p>
            <a:r>
              <a:rPr lang="en-US" sz="3200" dirty="0"/>
              <a:t>Use the outline form before you begin drafting.</a:t>
            </a:r>
          </a:p>
          <a:p>
            <a:endParaRPr lang="en-US" sz="3200" dirty="0"/>
          </a:p>
          <a:p>
            <a:r>
              <a:rPr lang="en-US" sz="3200" dirty="0"/>
              <a:t>Remember that this is the ONLY TIME you are allowed to add/invent details to support the news </a:t>
            </a:r>
            <a:r>
              <a:rPr lang="en-US" sz="3200"/>
              <a:t>story structure.  </a:t>
            </a:r>
            <a:endParaRPr lang="en-US" sz="3200" dirty="0"/>
          </a:p>
          <a:p>
            <a:endParaRPr lang="en-US" sz="6000" dirty="0"/>
          </a:p>
          <a:p>
            <a:endParaRPr lang="en-US" sz="6000" dirty="0"/>
          </a:p>
          <a:p>
            <a:endParaRPr lang="en-US" sz="6000" dirty="0"/>
          </a:p>
          <a:p>
            <a:endParaRPr lang="en-US" sz="6000" dirty="0"/>
          </a:p>
        </p:txBody>
      </p:sp>
    </p:spTree>
    <p:extLst>
      <p:ext uri="{BB962C8B-B14F-4D97-AF65-F5344CB8AC3E}">
        <p14:creationId xmlns:p14="http://schemas.microsoft.com/office/powerpoint/2010/main" val="1642750805"/>
      </p:ext>
    </p:extLst>
  </p:cSld>
  <p:clrMapOvr>
    <a:masterClrMapping/>
  </p:clrMapOvr>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630</Words>
  <Application>Microsoft Office PowerPoint</Application>
  <PresentationFormat>On-screen Show (4:3)</PresentationFormat>
  <Paragraphs>60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Helvetica Neue</vt:lpstr>
      <vt:lpstr>Arial</vt:lpstr>
      <vt:lpstr>Garamond</vt:lpstr>
      <vt:lpstr>simple-light</vt:lpstr>
      <vt:lpstr>PowerPoint Presentation</vt:lpstr>
      <vt:lpstr>Review: News Writing</vt:lpstr>
      <vt:lpstr>Read: Hans &amp; Gret Missing!</vt:lpstr>
      <vt:lpstr>What news story would you write?</vt:lpstr>
      <vt:lpstr>Your challenge: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dc:creator>
  <cp:lastModifiedBy>Rachel West</cp:lastModifiedBy>
  <cp:revision>18</cp:revision>
  <dcterms:modified xsi:type="dcterms:W3CDTF">2019-03-25T03:36:27Z</dcterms:modified>
</cp:coreProperties>
</file>